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88" r:id="rId4"/>
  </p:sldMasterIdLst>
  <p:notesMasterIdLst>
    <p:notesMasterId r:id="rId24"/>
  </p:notesMasterIdLst>
  <p:handoutMasterIdLst>
    <p:handoutMasterId r:id="rId25"/>
  </p:handoutMasterIdLst>
  <p:sldIdLst>
    <p:sldId id="261" r:id="rId5"/>
    <p:sldId id="862" r:id="rId6"/>
    <p:sldId id="832" r:id="rId7"/>
    <p:sldId id="865" r:id="rId8"/>
    <p:sldId id="866" r:id="rId9"/>
    <p:sldId id="327" r:id="rId10"/>
    <p:sldId id="876" r:id="rId11"/>
    <p:sldId id="877" r:id="rId12"/>
    <p:sldId id="868" r:id="rId13"/>
    <p:sldId id="870" r:id="rId14"/>
    <p:sldId id="869" r:id="rId15"/>
    <p:sldId id="864" r:id="rId16"/>
    <p:sldId id="879" r:id="rId17"/>
    <p:sldId id="878" r:id="rId18"/>
    <p:sldId id="871" r:id="rId19"/>
    <p:sldId id="880" r:id="rId20"/>
    <p:sldId id="867" r:id="rId21"/>
    <p:sldId id="872" r:id="rId22"/>
    <p:sldId id="863" r:id="rId23"/>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Lightning Talk" id="{08BF5E2C-0D6D-8C49-8172-EFC22A0E62C4}">
          <p14:sldIdLst>
            <p14:sldId id="261"/>
            <p14:sldId id="862"/>
            <p14:sldId id="832"/>
            <p14:sldId id="865"/>
            <p14:sldId id="866"/>
            <p14:sldId id="327"/>
            <p14:sldId id="876"/>
            <p14:sldId id="877"/>
            <p14:sldId id="868"/>
            <p14:sldId id="870"/>
            <p14:sldId id="869"/>
            <p14:sldId id="864"/>
            <p14:sldId id="879"/>
            <p14:sldId id="878"/>
            <p14:sldId id="871"/>
            <p14:sldId id="880"/>
            <p14:sldId id="867"/>
            <p14:sldId id="872"/>
            <p14:sldId id="863"/>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Olson" initials="EO" lastIdx="12" clrIdx="0">
    <p:extLst>
      <p:ext uri="{19B8F6BF-5375-455C-9EA6-DF929625EA0E}">
        <p15:presenceInfo xmlns:p15="http://schemas.microsoft.com/office/powerpoint/2012/main" userId="S::EOLSON@LOOKINGGLASSCYBER.COM::68f32f2a-3024-4a42-acd4-ee7ae6c16b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CD"/>
    <a:srgbClr val="3B3FB6"/>
    <a:srgbClr val="004976"/>
    <a:srgbClr val="37DAFF"/>
    <a:srgbClr val="009D86"/>
    <a:srgbClr val="44536A"/>
    <a:srgbClr val="42D7AD"/>
    <a:srgbClr val="333F48"/>
    <a:srgbClr val="0F1E2B"/>
    <a:srgbClr val="050E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74072" autoAdjust="0"/>
  </p:normalViewPr>
  <p:slideViewPr>
    <p:cSldViewPr>
      <p:cViewPr varScale="1">
        <p:scale>
          <a:sx n="100" d="100"/>
          <a:sy n="100" d="100"/>
        </p:scale>
        <p:origin x="176" y="296"/>
      </p:cViewPr>
      <p:guideLst>
        <p:guide orient="horz" pos="211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16387"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charset="0"/>
                <a:cs typeface="ＭＳ Ｐゴシック" charset="0"/>
              </a:defRPr>
            </a:lvl1pPr>
          </a:lstStyle>
          <a:p>
            <a:pPr>
              <a:defRPr/>
            </a:pPr>
            <a:endParaRPr lang="en-US"/>
          </a:p>
        </p:txBody>
      </p:sp>
      <p:sp>
        <p:nvSpPr>
          <p:cNvPr id="16388"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16389"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CEC0B98D-8315-AD49-B932-BC4C5A191F4A}" type="slidenum">
              <a:rPr lang="en-US"/>
              <a:pPr>
                <a:defRPr/>
              </a:pPr>
              <a:t>‹#›</a:t>
            </a:fld>
            <a:endParaRPr lang="en-US"/>
          </a:p>
        </p:txBody>
      </p:sp>
    </p:spTree>
    <p:extLst>
      <p:ext uri="{BB962C8B-B14F-4D97-AF65-F5344CB8AC3E}">
        <p14:creationId xmlns:p14="http://schemas.microsoft.com/office/powerpoint/2010/main" val="3104624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14339" name="Rectangle 1027"/>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eaLnBrk="0" hangingPunct="0">
              <a:defRPr sz="1200">
                <a:latin typeface="Arial" charset="0"/>
                <a:ea typeface="ＭＳ Ｐゴシック" charset="0"/>
                <a:cs typeface="ＭＳ Ｐゴシック" charset="0"/>
              </a:defRPr>
            </a:lvl1pPr>
          </a:lstStyle>
          <a:p>
            <a:pPr>
              <a:defRPr/>
            </a:pPr>
            <a:endParaRPr lang="en-US"/>
          </a:p>
        </p:txBody>
      </p:sp>
      <p:sp>
        <p:nvSpPr>
          <p:cNvPr id="11268" name="Rectangle 1028"/>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4341" name="Rectangle 1029"/>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1030"/>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en-US"/>
          </a:p>
        </p:txBody>
      </p:sp>
      <p:sp>
        <p:nvSpPr>
          <p:cNvPr id="14343" name="Rectangle 1031"/>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1BB1919B-D202-294E-A8E7-B78C262F1D7D}" type="slidenum">
              <a:rPr lang="en-US"/>
              <a:pPr>
                <a:defRPr/>
              </a:pPr>
              <a:t>‹#›</a:t>
            </a:fld>
            <a:endParaRPr lang="en-US"/>
          </a:p>
        </p:txBody>
      </p:sp>
    </p:spTree>
    <p:extLst>
      <p:ext uri="{BB962C8B-B14F-4D97-AF65-F5344CB8AC3E}">
        <p14:creationId xmlns:p14="http://schemas.microsoft.com/office/powerpoint/2010/main" val="1234211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bg1"/>
                </a:solidFill>
                <a:latin typeface="Seravek ExtraLight" panose="020B0503040000020004" pitchFamily="34" charset="0"/>
              </a:rPr>
              <a:t>Aeonik was designed to revolutionize enterprise security. </a:t>
            </a:r>
          </a:p>
          <a:p>
            <a:pPr algn="l"/>
            <a:endParaRPr lang="en-US" dirty="0">
              <a:solidFill>
                <a:schemeClr val="bg1"/>
              </a:solidFill>
              <a:latin typeface="Seravek ExtraLight" panose="020B0503040000020004" pitchFamily="34" charset="0"/>
            </a:endParaRPr>
          </a:p>
          <a:p>
            <a:pPr algn="l"/>
            <a:r>
              <a:rPr lang="en-US" dirty="0">
                <a:solidFill>
                  <a:schemeClr val="bg1"/>
                </a:solidFill>
                <a:latin typeface="Seravek ExtraLight" panose="020B0503040000020004" pitchFamily="34" charset="0"/>
              </a:rPr>
              <a:t>It is a scalable, software-based IDPS solution for today’s networks and security challenges…and tomorrow’s.</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a:t>
            </a:fld>
            <a:endParaRPr lang="en-US"/>
          </a:p>
        </p:txBody>
      </p:sp>
    </p:spTree>
    <p:extLst>
      <p:ext uri="{BB962C8B-B14F-4D97-AF65-F5344CB8AC3E}">
        <p14:creationId xmlns:p14="http://schemas.microsoft.com/office/powerpoint/2010/main" val="131430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new Action framework, we started with taking the great scripts already included with Zeek and added mitigation to those that made sense.  This includes Heartbleed, TCP scanning, Brute force detections, vulnerability DNS hijacking, policy based detections, and many more.  All existing Zeek scripts are compatible with Aeonik.  Easy custom script integration coming soon.</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10</a:t>
            </a:fld>
            <a:endParaRPr lang="en-US"/>
          </a:p>
        </p:txBody>
      </p:sp>
    </p:spTree>
    <p:extLst>
      <p:ext uri="{BB962C8B-B14F-4D97-AF65-F5344CB8AC3E}">
        <p14:creationId xmlns:p14="http://schemas.microsoft.com/office/powerpoint/2010/main" val="419637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rewritten the Zeek Intel framework to handle 100 million indicators and contain STIX/TAXII 2.1 integration for native Lookingglass and third party Threat Intelligence integration.</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11</a:t>
            </a:fld>
            <a:endParaRPr lang="en-US"/>
          </a:p>
        </p:txBody>
      </p:sp>
    </p:spTree>
    <p:extLst>
      <p:ext uri="{BB962C8B-B14F-4D97-AF65-F5344CB8AC3E}">
        <p14:creationId xmlns:p14="http://schemas.microsoft.com/office/powerpoint/2010/main" val="206169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mitigation actions go behind the simple block or allow, and focus on the advancing the state of defense.  This includes TCP Reset, DNS redirection, and transparent reroute as shown here.  With transparent route, we are able to manipulate inline packets rerouting them into honey pots or deception technologies.  This allows us to turn the tide on the adversary making them waste time and resources thinking they are successful.</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12</a:t>
            </a:fld>
            <a:endParaRPr lang="en-US"/>
          </a:p>
        </p:txBody>
      </p:sp>
    </p:spTree>
    <p:extLst>
      <p:ext uri="{BB962C8B-B14F-4D97-AF65-F5344CB8AC3E}">
        <p14:creationId xmlns:p14="http://schemas.microsoft.com/office/powerpoint/2010/main" val="138552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industry we need to lessen the time between detection and response.  Orchestration at the level of the SIEM will never catch patient zero.  By the time the sensor has alerted, SIEM performs analytics and thresholding, and orchestrates some in line component, the packets have already passed and the session has most likely closed.</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13</a:t>
            </a:fld>
            <a:endParaRPr lang="en-US"/>
          </a:p>
        </p:txBody>
      </p:sp>
    </p:spTree>
    <p:extLst>
      <p:ext uri="{BB962C8B-B14F-4D97-AF65-F5344CB8AC3E}">
        <p14:creationId xmlns:p14="http://schemas.microsoft.com/office/powerpoint/2010/main" val="3116177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deployed in a fabric architecture, a detection in one node may trigger mitigation instantiations in any or all nodes by defined Zones.</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14</a:t>
            </a:fld>
            <a:endParaRPr lang="en-US"/>
          </a:p>
        </p:txBody>
      </p:sp>
    </p:spTree>
    <p:extLst>
      <p:ext uri="{BB962C8B-B14F-4D97-AF65-F5344CB8AC3E}">
        <p14:creationId xmlns:p14="http://schemas.microsoft.com/office/powerpoint/2010/main" val="113728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Network Node, the point of presence on the network providing both visibility, detection, and response, may be deployed either stealth or address mode.  Stealth mode provides Layer 2&amp;3 transparency, while Address mode allows the ability to assign both MAC and IP addresses to the dataplane, as required by some cloud environments.</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15</a:t>
            </a:fld>
            <a:endParaRPr lang="en-US"/>
          </a:p>
        </p:txBody>
      </p:sp>
    </p:spTree>
    <p:extLst>
      <p:ext uri="{BB962C8B-B14F-4D97-AF65-F5344CB8AC3E}">
        <p14:creationId xmlns:p14="http://schemas.microsoft.com/office/powerpoint/2010/main" val="1898945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deployments include bare metal commodity x86 hardware or </a:t>
            </a:r>
            <a:r>
              <a:rPr lang="en-US" dirty="0" err="1"/>
              <a:t>Vmware</a:t>
            </a:r>
            <a:r>
              <a:rPr lang="en-US" dirty="0"/>
              <a:t> for both Stealth and Address modes, with AWS coming in upcoming release.</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16</a:t>
            </a:fld>
            <a:endParaRPr lang="en-US"/>
          </a:p>
        </p:txBody>
      </p:sp>
    </p:spTree>
    <p:extLst>
      <p:ext uri="{BB962C8B-B14F-4D97-AF65-F5344CB8AC3E}">
        <p14:creationId xmlns:p14="http://schemas.microsoft.com/office/powerpoint/2010/main" val="144299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takeaways from Aeonik are the following.</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17</a:t>
            </a:fld>
            <a:endParaRPr lang="en-US"/>
          </a:p>
        </p:txBody>
      </p:sp>
    </p:spTree>
    <p:extLst>
      <p:ext uri="{BB962C8B-B14F-4D97-AF65-F5344CB8AC3E}">
        <p14:creationId xmlns:p14="http://schemas.microsoft.com/office/powerpoint/2010/main" val="2965270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an industry and community need to stop thinking of Zeek as just a passive collector and sensor technology, because with Lookingglass Aeonik, it no longer is.</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18</a:t>
            </a:fld>
            <a:endParaRPr lang="en-US"/>
          </a:p>
        </p:txBody>
      </p:sp>
    </p:spTree>
    <p:extLst>
      <p:ext uri="{BB962C8B-B14F-4D97-AF65-F5344CB8AC3E}">
        <p14:creationId xmlns:p14="http://schemas.microsoft.com/office/powerpoint/2010/main" val="639729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stop by the booth and I’ll be happy to answer any questions and show you a live demo of inline Zeek.</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19</a:t>
            </a:fld>
            <a:endParaRPr lang="en-US"/>
          </a:p>
        </p:txBody>
      </p:sp>
    </p:spTree>
    <p:extLst>
      <p:ext uri="{BB962C8B-B14F-4D97-AF65-F5344CB8AC3E}">
        <p14:creationId xmlns:p14="http://schemas.microsoft.com/office/powerpoint/2010/main" val="15892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over 20 years, we have provided high speed deep packet inspection and manipulation capabilities for government customers using specialized FPGA based hardware.  We have now virtualized that technology and put Zeek behind it, creating the first true Zeek based IPS.</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2</a:t>
            </a:fld>
            <a:endParaRPr lang="en-US"/>
          </a:p>
        </p:txBody>
      </p:sp>
    </p:spTree>
    <p:extLst>
      <p:ext uri="{BB962C8B-B14F-4D97-AF65-F5344CB8AC3E}">
        <p14:creationId xmlns:p14="http://schemas.microsoft.com/office/powerpoint/2010/main" val="250532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cybersecurity industry there are several common themes condensed into f</a:t>
            </a:r>
            <a:r>
              <a:rPr lang="en-US" sz="1200" b="0" i="0" u="none" strike="noStrike" kern="1200" dirty="0">
                <a:solidFill>
                  <a:schemeClr val="tx1"/>
                </a:solidFill>
                <a:effectLst/>
                <a:latin typeface="Arial" charset="0"/>
                <a:ea typeface="ＭＳ Ｐゴシック" charset="-128"/>
                <a:cs typeface="ＭＳ Ｐゴシック" charset="-128"/>
              </a:rPr>
              <a:t>our major customer challenges – changing network topology, exploding complexity and brittleness of the tech stack, vendor and tool proliferation and of course, advances by the adversary</a:t>
            </a:r>
            <a:endParaRPr lang="en-US" dirty="0"/>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3</a:t>
            </a:fld>
            <a:endParaRPr lang="en-US"/>
          </a:p>
        </p:txBody>
      </p:sp>
    </p:spTree>
    <p:extLst>
      <p:ext uri="{BB962C8B-B14F-4D97-AF65-F5344CB8AC3E}">
        <p14:creationId xmlns:p14="http://schemas.microsoft.com/office/powerpoint/2010/main" val="42294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more features, engines, and capabilities to come. </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4</a:t>
            </a:fld>
            <a:endParaRPr lang="en-US"/>
          </a:p>
        </p:txBody>
      </p:sp>
    </p:spTree>
    <p:extLst>
      <p:ext uri="{BB962C8B-B14F-4D97-AF65-F5344CB8AC3E}">
        <p14:creationId xmlns:p14="http://schemas.microsoft.com/office/powerpoint/2010/main" val="262516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Built on a SDN based fabric based architecture from the ground up allows Aeonik components the ability to communicate for detection and mitigation coordination.  Aeonik integrates with OpenFlow and provides comprehensive network visibility mainly provided by Zeek and advanced threat responses.</a:t>
            </a:r>
          </a:p>
          <a:p>
            <a:endParaRPr lang="en-US" dirty="0"/>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5</a:t>
            </a:fld>
            <a:endParaRPr lang="en-US"/>
          </a:p>
        </p:txBody>
      </p:sp>
    </p:spTree>
    <p:extLst>
      <p:ext uri="{BB962C8B-B14F-4D97-AF65-F5344CB8AC3E}">
        <p14:creationId xmlns:p14="http://schemas.microsoft.com/office/powerpoint/2010/main" val="346917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ＭＳ Ｐゴシック" charset="-128"/>
                <a:cs typeface="ＭＳ Ｐゴシック" charset="-128"/>
              </a:rPr>
              <a:t>This architecture can progressively take on more and more duties, and replace various legacy point solutions over time simply by advancing the software capabilities deployed in the fabric.  On first release the fabric is able to perform duties of IDS, IPS, TIG, NTA, and asset collection.</a:t>
            </a:r>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6</a:t>
            </a:fld>
            <a:endParaRPr lang="en-US"/>
          </a:p>
        </p:txBody>
      </p:sp>
    </p:spTree>
    <p:extLst>
      <p:ext uri="{BB962C8B-B14F-4D97-AF65-F5344CB8AC3E}">
        <p14:creationId xmlns:p14="http://schemas.microsoft.com/office/powerpoint/2010/main" val="28912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Zeek as our primary detection engine for its ease of extensibility and behavioral detection capabilities.  Other detection engines coming soon, to include Surricata, Snort, Yara, sandboxing, ML, AI, etc. all with Zeek at its core.</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7</a:t>
            </a:fld>
            <a:endParaRPr lang="en-US"/>
          </a:p>
        </p:txBody>
      </p:sp>
    </p:spTree>
    <p:extLst>
      <p:ext uri="{BB962C8B-B14F-4D97-AF65-F5344CB8AC3E}">
        <p14:creationId xmlns:p14="http://schemas.microsoft.com/office/powerpoint/2010/main" val="229056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Aeonik is built on top of some of the most trusted standards for interoperability and trust tools that the industry already sees value in, such as Zeek. </a:t>
            </a:r>
            <a:r>
              <a:rPr lang="en-US" sz="1200" dirty="0">
                <a:solidFill>
                  <a:srgbClr val="44536A"/>
                </a:solidFill>
                <a:latin typeface="Seravek ExtraLight" panose="020B0503040000020004" pitchFamily="34" charset="0"/>
              </a:rPr>
              <a:t>Built on open standards and trusted tools, Aeonik uses the people, skills, and tools you have in-hand to leverage current and future investments. </a:t>
            </a:r>
          </a:p>
          <a:p>
            <a:endParaRPr lang="en-US" dirty="0"/>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8</a:t>
            </a:fld>
            <a:endParaRPr lang="en-US"/>
          </a:p>
        </p:txBody>
      </p:sp>
    </p:spTree>
    <p:extLst>
      <p:ext uri="{BB962C8B-B14F-4D97-AF65-F5344CB8AC3E}">
        <p14:creationId xmlns:p14="http://schemas.microsoft.com/office/powerpoint/2010/main" val="404724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created the Action framework, which allows you to trigger mitigation responses directly from your existing Zeek script by adding 2 lines of code.  You can specify criteria including connection ID, 5-tuple, VLAN, etc. as well as specifying the action to take on the traffic matching the criteria. Now Zeek detections directly trigger mitigation responses, no third party integrations or orchestration required.</a:t>
            </a:r>
          </a:p>
        </p:txBody>
      </p:sp>
      <p:sp>
        <p:nvSpPr>
          <p:cNvPr id="4" name="Slide Number Placeholder 3"/>
          <p:cNvSpPr>
            <a:spLocks noGrp="1"/>
          </p:cNvSpPr>
          <p:nvPr>
            <p:ph type="sldNum" sz="quarter" idx="5"/>
          </p:nvPr>
        </p:nvSpPr>
        <p:spPr/>
        <p:txBody>
          <a:bodyPr/>
          <a:lstStyle/>
          <a:p>
            <a:pPr>
              <a:defRPr/>
            </a:pPr>
            <a:fld id="{1BB1919B-D202-294E-A8E7-B78C262F1D7D}" type="slidenum">
              <a:rPr lang="en-US" smtClean="0"/>
              <a:pPr>
                <a:defRPr/>
              </a:pPr>
              <a:t>9</a:t>
            </a:fld>
            <a:endParaRPr lang="en-US"/>
          </a:p>
        </p:txBody>
      </p:sp>
    </p:spTree>
    <p:extLst>
      <p:ext uri="{BB962C8B-B14F-4D97-AF65-F5344CB8AC3E}">
        <p14:creationId xmlns:p14="http://schemas.microsoft.com/office/powerpoint/2010/main" val="2962299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23.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13.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F3125F5-E48A-F54F-96B4-9EE192C31976}"/>
              </a:ext>
            </a:extLst>
          </p:cNvPr>
          <p:cNvGrpSpPr/>
          <p:nvPr userDrawn="1"/>
        </p:nvGrpSpPr>
        <p:grpSpPr>
          <a:xfrm flipH="1">
            <a:off x="1" y="0"/>
            <a:ext cx="12191999" cy="6858000"/>
            <a:chOff x="0" y="0"/>
            <a:chExt cx="12191999" cy="6858000"/>
          </a:xfrm>
        </p:grpSpPr>
        <p:pic>
          <p:nvPicPr>
            <p:cNvPr id="10" name="Picture 9">
              <a:extLst>
                <a:ext uri="{FF2B5EF4-FFF2-40B4-BE49-F238E27FC236}">
                  <a16:creationId xmlns:a16="http://schemas.microsoft.com/office/drawing/2014/main" id="{D1ECE23B-EFD3-A94F-9C6B-D15AEA57C9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0286998" y="0"/>
              <a:ext cx="1905001" cy="6858000"/>
            </a:xfrm>
            <a:prstGeom prst="rect">
              <a:avLst/>
            </a:prstGeom>
          </p:spPr>
        </p:pic>
        <p:pic>
          <p:nvPicPr>
            <p:cNvPr id="11" name="Picture 10">
              <a:extLst>
                <a:ext uri="{FF2B5EF4-FFF2-40B4-BE49-F238E27FC236}">
                  <a16:creationId xmlns:a16="http://schemas.microsoft.com/office/drawing/2014/main" id="{CCB8CB51-FCC4-4D45-9FED-DE4E134AD0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grpSp>
      <p:sp>
        <p:nvSpPr>
          <p:cNvPr id="12" name="Shape 36">
            <a:extLst>
              <a:ext uri="{FF2B5EF4-FFF2-40B4-BE49-F238E27FC236}">
                <a16:creationId xmlns:a16="http://schemas.microsoft.com/office/drawing/2014/main" id="{8ACE49A8-8E2C-C44D-920E-D6DC4D94358C}"/>
              </a:ext>
            </a:extLst>
          </p:cNvPr>
          <p:cNvSpPr>
            <a:spLocks noGrp="1"/>
          </p:cNvSpPr>
          <p:nvPr>
            <p:ph type="title" hasCustomPrompt="1"/>
          </p:nvPr>
        </p:nvSpPr>
        <p:spPr>
          <a:xfrm>
            <a:off x="537039" y="2591860"/>
            <a:ext cx="11185811" cy="881743"/>
          </a:xfrm>
          <a:prstGeom prst="rect">
            <a:avLst/>
          </a:prstGeom>
        </p:spPr>
        <p:txBody>
          <a:bodyPr anchor="t">
            <a:noAutofit/>
          </a:bodyPr>
          <a:lstStyle>
            <a:lvl1pPr algn="l">
              <a:defRPr sz="6900" b="1" i="0" spc="0">
                <a:solidFill>
                  <a:schemeClr val="bg1">
                    <a:lumMod val="95000"/>
                  </a:schemeClr>
                </a:solidFill>
                <a:latin typeface="Tw Cen MT" panose="020B0602020104020603" pitchFamily="34" charset="77"/>
                <a:ea typeface="Tw Cen MT" panose="020B0602020104020603" pitchFamily="34" charset="77"/>
                <a:cs typeface="Tw Cen MT" panose="020B0602020104020603" pitchFamily="34" charset="77"/>
                <a:sym typeface="Helvetica Neue Medium"/>
              </a:defRPr>
            </a:lvl1pPr>
          </a:lstStyle>
          <a:p>
            <a:r>
              <a:rPr dirty="0"/>
              <a:t>Title Text</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7040" y="534129"/>
            <a:ext cx="3548193" cy="786671"/>
          </a:xfrm>
          <a:prstGeom prst="rect">
            <a:avLst/>
          </a:prstGeom>
        </p:spPr>
      </p:pic>
      <p:sp>
        <p:nvSpPr>
          <p:cNvPr id="9" name="TextBox 8">
            <a:extLst>
              <a:ext uri="{FF2B5EF4-FFF2-40B4-BE49-F238E27FC236}">
                <a16:creationId xmlns:a16="http://schemas.microsoft.com/office/drawing/2014/main" id="{6DA09D16-6A6E-D24E-8209-5CBF87C7108B}"/>
              </a:ext>
            </a:extLst>
          </p:cNvPr>
          <p:cNvSpPr txBox="1"/>
          <p:nvPr userDrawn="1"/>
        </p:nvSpPr>
        <p:spPr>
          <a:xfrm>
            <a:off x="536952" y="6417609"/>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bg1"/>
                </a:solidFill>
                <a:latin typeface="+mn-lt"/>
                <a:ea typeface="Roboto" charset="0"/>
                <a:cs typeface="Roboto" charset="0"/>
                <a:sym typeface="Helvetica Light"/>
              </a:rPr>
              <a:t>© </a:t>
            </a:r>
            <a:r>
              <a:rPr lang="en-US" sz="800" kern="0" dirty="0">
                <a:solidFill>
                  <a:schemeClr val="bg1"/>
                </a:solidFill>
                <a:latin typeface="+mn-lt"/>
                <a:ea typeface="Roboto" charset="0"/>
                <a:cs typeface="Roboto" charset="0"/>
                <a:sym typeface="Helvetica Light"/>
              </a:rPr>
              <a:t>2019 LookingGlass Cyber Solutions, Inc. All Rights Reserved.</a:t>
            </a:r>
          </a:p>
        </p:txBody>
      </p:sp>
    </p:spTree>
    <p:extLst>
      <p:ext uri="{BB962C8B-B14F-4D97-AF65-F5344CB8AC3E}">
        <p14:creationId xmlns:p14="http://schemas.microsoft.com/office/powerpoint/2010/main" val="3773969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 Top">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7" name="Picture 6">
            <a:extLst>
              <a:ext uri="{FF2B5EF4-FFF2-40B4-BE49-F238E27FC236}">
                <a16:creationId xmlns:a16="http://schemas.microsoft.com/office/drawing/2014/main" id="{4B99B43D-C1B0-3948-B0EB-74FE5223C0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6200000">
            <a:off x="5600700" y="-5600703"/>
            <a:ext cx="990603" cy="12192001"/>
          </a:xfrm>
          <a:prstGeom prst="rect">
            <a:avLst/>
          </a:prstGeom>
          <a:solidFill>
            <a:srgbClr val="101525"/>
          </a:solidFill>
        </p:spPr>
      </p:pic>
      <p:pic>
        <p:nvPicPr>
          <p:cNvPr id="8" name="Picture 7">
            <a:extLst>
              <a:ext uri="{FF2B5EF4-FFF2-40B4-BE49-F238E27FC236}">
                <a16:creationId xmlns:a16="http://schemas.microsoft.com/office/drawing/2014/main" id="{37085C92-8B35-2E4B-8C9A-9B3766C983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7" y="287020"/>
            <a:ext cx="599151" cy="517633"/>
          </a:xfrm>
          <a:prstGeom prst="rect">
            <a:avLst/>
          </a:prstGeom>
        </p:spPr>
      </p:pic>
    </p:spTree>
    <p:extLst>
      <p:ext uri="{BB962C8B-B14F-4D97-AF65-F5344CB8AC3E}">
        <p14:creationId xmlns:p14="http://schemas.microsoft.com/office/powerpoint/2010/main" val="3353421967"/>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 Top">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Tree>
    <p:extLst>
      <p:ext uri="{BB962C8B-B14F-4D97-AF65-F5344CB8AC3E}">
        <p14:creationId xmlns:p14="http://schemas.microsoft.com/office/powerpoint/2010/main" val="398977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 To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00A563-B278-7546-A989-B712FF681E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6347" y="14510"/>
            <a:ext cx="1071632" cy="928748"/>
          </a:xfrm>
          <a:prstGeom prst="rect">
            <a:avLst/>
          </a:prstGeom>
        </p:spPr>
      </p:pic>
      <p:sp>
        <p:nvSpPr>
          <p:cNvPr id="15" name="TextBox 14">
            <a:extLst>
              <a:ext uri="{FF2B5EF4-FFF2-40B4-BE49-F238E27FC236}">
                <a16:creationId xmlns:a16="http://schemas.microsoft.com/office/drawing/2014/main" id="{9CA61962-A288-334F-B629-C0422C27184E}"/>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2" name="TextBox 21">
            <a:extLst>
              <a:ext uri="{FF2B5EF4-FFF2-40B4-BE49-F238E27FC236}">
                <a16:creationId xmlns:a16="http://schemas.microsoft.com/office/drawing/2014/main" id="{B2723624-1AAA-164B-92E2-FC49133EE3E9}"/>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19" name="Content Placeholder 7">
            <a:extLst>
              <a:ext uri="{FF2B5EF4-FFF2-40B4-BE49-F238E27FC236}">
                <a16:creationId xmlns:a16="http://schemas.microsoft.com/office/drawing/2014/main" id="{915A8CC5-8512-934A-B08F-F5F1E393CF71}"/>
              </a:ext>
            </a:extLst>
          </p:cNvPr>
          <p:cNvSpPr>
            <a:spLocks noGrp="1"/>
          </p:cNvSpPr>
          <p:nvPr>
            <p:ph sz="quarter" idx="11"/>
          </p:nvPr>
        </p:nvSpPr>
        <p:spPr>
          <a:xfrm>
            <a:off x="554223" y="1189426"/>
            <a:ext cx="5364440" cy="5078369"/>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0" name="Content Placeholder 7">
            <a:extLst>
              <a:ext uri="{FF2B5EF4-FFF2-40B4-BE49-F238E27FC236}">
                <a16:creationId xmlns:a16="http://schemas.microsoft.com/office/drawing/2014/main" id="{871986DC-FA0A-A64B-A5B2-053883BEE1EC}"/>
              </a:ext>
            </a:extLst>
          </p:cNvPr>
          <p:cNvSpPr>
            <a:spLocks noGrp="1"/>
          </p:cNvSpPr>
          <p:nvPr>
            <p:ph sz="quarter" idx="10"/>
          </p:nvPr>
        </p:nvSpPr>
        <p:spPr>
          <a:xfrm>
            <a:off x="6267795" y="1182754"/>
            <a:ext cx="5439794" cy="5078373"/>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2" name="Content Placeholder 14">
            <a:extLst>
              <a:ext uri="{FF2B5EF4-FFF2-40B4-BE49-F238E27FC236}">
                <a16:creationId xmlns:a16="http://schemas.microsoft.com/office/drawing/2014/main" id="{5BCC3E62-F5A7-5C4B-9AD9-B372705CFDE4}"/>
              </a:ext>
            </a:extLst>
          </p:cNvPr>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1219200" y="806420"/>
            <a:ext cx="10669290" cy="777017"/>
          </a:xfrm>
          <a:prstGeom prst="rect">
            <a:avLst/>
          </a:prstGeom>
        </p:spPr>
      </p:pic>
      <p:sp>
        <p:nvSpPr>
          <p:cNvPr id="13" name="Text Placeholder 4">
            <a:extLst>
              <a:ext uri="{FF2B5EF4-FFF2-40B4-BE49-F238E27FC236}">
                <a16:creationId xmlns:a16="http://schemas.microsoft.com/office/drawing/2014/main" id="{0500403A-727D-064E-ADE7-572F09E259C4}"/>
              </a:ext>
            </a:extLst>
          </p:cNvPr>
          <p:cNvSpPr>
            <a:spLocks noGrp="1"/>
          </p:cNvSpPr>
          <p:nvPr>
            <p:ph type="body" sz="quarter" idx="12" hasCustomPrompt="1"/>
          </p:nvPr>
        </p:nvSpPr>
        <p:spPr>
          <a:xfrm>
            <a:off x="1433135" y="196841"/>
            <a:ext cx="10274454"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1"/>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Title Text</a:t>
            </a:r>
          </a:p>
        </p:txBody>
      </p:sp>
    </p:spTree>
    <p:extLst>
      <p:ext uri="{BB962C8B-B14F-4D97-AF65-F5344CB8AC3E}">
        <p14:creationId xmlns:p14="http://schemas.microsoft.com/office/powerpoint/2010/main" val="401116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En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28C822-B4A9-6749-9C47-D2E03B5D46BD}"/>
              </a:ext>
            </a:extLst>
          </p:cNvPr>
          <p:cNvGrpSpPr/>
          <p:nvPr userDrawn="1"/>
        </p:nvGrpSpPr>
        <p:grpSpPr>
          <a:xfrm flipH="1">
            <a:off x="1" y="0"/>
            <a:ext cx="12191999" cy="6858000"/>
            <a:chOff x="0" y="0"/>
            <a:chExt cx="12191999" cy="6858000"/>
          </a:xfrm>
        </p:grpSpPr>
        <p:pic>
          <p:nvPicPr>
            <p:cNvPr id="18" name="Picture 17">
              <a:extLst>
                <a:ext uri="{FF2B5EF4-FFF2-40B4-BE49-F238E27FC236}">
                  <a16:creationId xmlns:a16="http://schemas.microsoft.com/office/drawing/2014/main" id="{F17E9BFF-CC92-ED43-ACC8-6ADE89B805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0286998" y="0"/>
              <a:ext cx="1905001" cy="6858000"/>
            </a:xfrm>
            <a:prstGeom prst="rect">
              <a:avLst/>
            </a:prstGeom>
          </p:spPr>
        </p:pic>
        <p:pic>
          <p:nvPicPr>
            <p:cNvPr id="19" name="Picture 18">
              <a:extLst>
                <a:ext uri="{FF2B5EF4-FFF2-40B4-BE49-F238E27FC236}">
                  <a16:creationId xmlns:a16="http://schemas.microsoft.com/office/drawing/2014/main" id="{FE255634-CBF9-B34F-85B0-6AF805EE53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grpSp>
      <p:sp>
        <p:nvSpPr>
          <p:cNvPr id="6" name="TextBox 5"/>
          <p:cNvSpPr txBox="1"/>
          <p:nvPr userDrawn="1"/>
        </p:nvSpPr>
        <p:spPr>
          <a:xfrm>
            <a:off x="6981729" y="4263850"/>
            <a:ext cx="184731" cy="215444"/>
          </a:xfrm>
          <a:prstGeom prst="rect">
            <a:avLst/>
          </a:prstGeom>
          <a:noFill/>
        </p:spPr>
        <p:txBody>
          <a:bodyPr wrap="none" rtlCol="0">
            <a:spAutoFit/>
          </a:bodyPr>
          <a:lstStyle/>
          <a:p>
            <a:endParaRPr lang="en-US" sz="800" dirty="0"/>
          </a:p>
        </p:txBody>
      </p:sp>
      <p:sp>
        <p:nvSpPr>
          <p:cNvPr id="59" name="Rectangle 58">
            <a:extLst>
              <a:ext uri="{FF2B5EF4-FFF2-40B4-BE49-F238E27FC236}">
                <a16:creationId xmlns:a16="http://schemas.microsoft.com/office/drawing/2014/main" id="{67FDCD67-DA65-724E-9139-3373F309789A}"/>
              </a:ext>
            </a:extLst>
          </p:cNvPr>
          <p:cNvSpPr/>
          <p:nvPr userDrawn="1"/>
        </p:nvSpPr>
        <p:spPr>
          <a:xfrm>
            <a:off x="3069757" y="2515860"/>
            <a:ext cx="6096000" cy="1154162"/>
          </a:xfrm>
          <a:prstGeom prst="rect">
            <a:avLst/>
          </a:prstGeom>
        </p:spPr>
        <p:txBody>
          <a:bodyPr lIns="45719" tIns="22860" rIns="45719" bIns="22860">
            <a:spAutoFit/>
          </a:bodyPr>
          <a:lstStyle/>
          <a:p>
            <a:pPr algn="ctr"/>
            <a:r>
              <a:rPr lang="en-US" sz="6950" b="1" dirty="0">
                <a:solidFill>
                  <a:srgbClr val="F0F0F0"/>
                </a:solidFill>
                <a:latin typeface="Tw Cen MT" panose="020B0602020104020603" pitchFamily="34" charset="77"/>
                <a:ea typeface="Tw Cen MT" charset="0"/>
                <a:cs typeface="Calibri" panose="020F0502020204030204" pitchFamily="34" charset="0"/>
                <a:sym typeface="Helvetica Neue Medium"/>
              </a:rPr>
              <a:t>Thank You</a:t>
            </a:r>
            <a:endParaRPr lang="en-US" sz="6950" b="1" dirty="0">
              <a:solidFill>
                <a:srgbClr val="F0F0F0"/>
              </a:solidFill>
              <a:latin typeface="Tw Cen MT" panose="020B0602020104020603" pitchFamily="34" charset="77"/>
              <a:cs typeface="Calibri" panose="020F0502020204030204" pitchFamily="34" charset="0"/>
            </a:endParaRPr>
          </a:p>
        </p:txBody>
      </p:sp>
      <p:sp>
        <p:nvSpPr>
          <p:cNvPr id="60" name="Rectangle 59">
            <a:extLst>
              <a:ext uri="{FF2B5EF4-FFF2-40B4-BE49-F238E27FC236}">
                <a16:creationId xmlns:a16="http://schemas.microsoft.com/office/drawing/2014/main" id="{9A0E3CD2-C0F3-6145-BEC3-62696BFD4947}"/>
              </a:ext>
            </a:extLst>
          </p:cNvPr>
          <p:cNvSpPr/>
          <p:nvPr userDrawn="1"/>
        </p:nvSpPr>
        <p:spPr>
          <a:xfrm>
            <a:off x="3069757" y="3686321"/>
            <a:ext cx="6096000" cy="295466"/>
          </a:xfrm>
          <a:prstGeom prst="rect">
            <a:avLst/>
          </a:prstGeom>
        </p:spPr>
        <p:txBody>
          <a:bodyPr lIns="45719" tIns="22860" rIns="45719" bIns="22860">
            <a:sp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schemeClr val="bg1">
                    <a:lumMod val="85000"/>
                  </a:schemeClr>
                </a:solidFill>
                <a:effectLst/>
                <a:uLnTx/>
                <a:uFillTx/>
                <a:latin typeface="Tw Cen MT" panose="020B0602020104020603" pitchFamily="34" charset="77"/>
                <a:ea typeface="+mn-ea"/>
                <a:cs typeface="+mn-cs"/>
              </a:rPr>
              <a:t>LookingGlassCyber.com</a:t>
            </a:r>
          </a:p>
        </p:txBody>
      </p:sp>
      <p:pic>
        <p:nvPicPr>
          <p:cNvPr id="61" name="Picture 60">
            <a:extLst>
              <a:ext uri="{FF2B5EF4-FFF2-40B4-BE49-F238E27FC236}">
                <a16:creationId xmlns:a16="http://schemas.microsoft.com/office/drawing/2014/main" id="{CA50B72A-6E51-5540-A022-4E2EF289255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94758" y="1827262"/>
            <a:ext cx="2845997" cy="430644"/>
          </a:xfrm>
          <a:prstGeom prst="rect">
            <a:avLst/>
          </a:prstGeom>
        </p:spPr>
      </p:pic>
      <p:grpSp>
        <p:nvGrpSpPr>
          <p:cNvPr id="62" name="Group 61">
            <a:extLst>
              <a:ext uri="{FF2B5EF4-FFF2-40B4-BE49-F238E27FC236}">
                <a16:creationId xmlns:a16="http://schemas.microsoft.com/office/drawing/2014/main" id="{1F6AF517-E197-7D42-87C7-C7F7F10DFED4}"/>
              </a:ext>
            </a:extLst>
          </p:cNvPr>
          <p:cNvGrpSpPr/>
          <p:nvPr userDrawn="1"/>
        </p:nvGrpSpPr>
        <p:grpSpPr>
          <a:xfrm>
            <a:off x="1245119" y="4236889"/>
            <a:ext cx="9546868" cy="1807697"/>
            <a:chOff x="1245119" y="4236889"/>
            <a:chExt cx="9546868" cy="1807697"/>
          </a:xfrm>
        </p:grpSpPr>
        <p:sp>
          <p:nvSpPr>
            <p:cNvPr id="63" name="TextBox 62">
              <a:extLst>
                <a:ext uri="{FF2B5EF4-FFF2-40B4-BE49-F238E27FC236}">
                  <a16:creationId xmlns:a16="http://schemas.microsoft.com/office/drawing/2014/main" id="{407F61A7-ED7A-DA45-8D86-36D7E188C773}"/>
                </a:ext>
              </a:extLst>
            </p:cNvPr>
            <p:cNvSpPr txBox="1"/>
            <p:nvPr userDrawn="1"/>
          </p:nvSpPr>
          <p:spPr>
            <a:xfrm>
              <a:off x="8813560" y="5673095"/>
              <a:ext cx="1978427"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/LookingGlassCyber</a:t>
              </a:r>
            </a:p>
          </p:txBody>
        </p:sp>
        <p:sp>
          <p:nvSpPr>
            <p:cNvPr id="64" name="TextBox 63">
              <a:extLst>
                <a:ext uri="{FF2B5EF4-FFF2-40B4-BE49-F238E27FC236}">
                  <a16:creationId xmlns:a16="http://schemas.microsoft.com/office/drawing/2014/main" id="{93226BDE-94D4-544B-8CFD-0507C6B3C7DA}"/>
                </a:ext>
              </a:extLst>
            </p:cNvPr>
            <p:cNvSpPr txBox="1"/>
            <p:nvPr userDrawn="1"/>
          </p:nvSpPr>
          <p:spPr>
            <a:xfrm>
              <a:off x="6002445" y="5690643"/>
              <a:ext cx="2323008"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/company/LookingGlass</a:t>
              </a:r>
            </a:p>
          </p:txBody>
        </p:sp>
        <p:sp>
          <p:nvSpPr>
            <p:cNvPr id="65" name="TextBox 64">
              <a:extLst>
                <a:ext uri="{FF2B5EF4-FFF2-40B4-BE49-F238E27FC236}">
                  <a16:creationId xmlns:a16="http://schemas.microsoft.com/office/drawing/2014/main" id="{29149DF1-F74B-0148-AAED-953D326DA7BD}"/>
                </a:ext>
              </a:extLst>
            </p:cNvPr>
            <p:cNvSpPr txBox="1"/>
            <p:nvPr userDrawn="1"/>
          </p:nvSpPr>
          <p:spPr>
            <a:xfrm>
              <a:off x="4091590" y="5690643"/>
              <a:ext cx="1304011"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@LG_Cyber</a:t>
              </a:r>
            </a:p>
          </p:txBody>
        </p:sp>
        <p:sp>
          <p:nvSpPr>
            <p:cNvPr id="66" name="TextBox 65">
              <a:extLst>
                <a:ext uri="{FF2B5EF4-FFF2-40B4-BE49-F238E27FC236}">
                  <a16:creationId xmlns:a16="http://schemas.microsoft.com/office/drawing/2014/main" id="{B387DDC4-0EEA-C747-A17F-F3EA3A8B23AE}"/>
                </a:ext>
              </a:extLst>
            </p:cNvPr>
            <p:cNvSpPr txBox="1"/>
            <p:nvPr userDrawn="1"/>
          </p:nvSpPr>
          <p:spPr>
            <a:xfrm>
              <a:off x="1245119" y="5690643"/>
              <a:ext cx="2090637"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@LookingGlassCyber</a:t>
              </a:r>
            </a:p>
          </p:txBody>
        </p:sp>
        <p:pic>
          <p:nvPicPr>
            <p:cNvPr id="67" name="Picture 66">
              <a:extLst>
                <a:ext uri="{FF2B5EF4-FFF2-40B4-BE49-F238E27FC236}">
                  <a16:creationId xmlns:a16="http://schemas.microsoft.com/office/drawing/2014/main" id="{9EAC1BF1-4BDA-9F4E-AE7F-2C7F6B2F14F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09934" y="4616574"/>
              <a:ext cx="748545" cy="853809"/>
            </a:xfrm>
            <a:prstGeom prst="rect">
              <a:avLst/>
            </a:prstGeom>
          </p:spPr>
        </p:pic>
        <p:pic>
          <p:nvPicPr>
            <p:cNvPr id="68" name="Picture 67">
              <a:extLst>
                <a:ext uri="{FF2B5EF4-FFF2-40B4-BE49-F238E27FC236}">
                  <a16:creationId xmlns:a16="http://schemas.microsoft.com/office/drawing/2014/main" id="{6A6DA196-C170-8441-B1DD-3A0428CD37A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65777" y="4616574"/>
              <a:ext cx="748545" cy="853809"/>
            </a:xfrm>
            <a:prstGeom prst="rect">
              <a:avLst/>
            </a:prstGeom>
          </p:spPr>
        </p:pic>
        <p:pic>
          <p:nvPicPr>
            <p:cNvPr id="69" name="Picture 68">
              <a:extLst>
                <a:ext uri="{FF2B5EF4-FFF2-40B4-BE49-F238E27FC236}">
                  <a16:creationId xmlns:a16="http://schemas.microsoft.com/office/drawing/2014/main" id="{E9E21E88-CE11-5747-836F-06FE11F2BE6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792210" y="4616574"/>
              <a:ext cx="748545" cy="853809"/>
            </a:xfrm>
            <a:prstGeom prst="rect">
              <a:avLst/>
            </a:prstGeom>
          </p:spPr>
        </p:pic>
        <p:pic>
          <p:nvPicPr>
            <p:cNvPr id="70" name="Picture 69">
              <a:extLst>
                <a:ext uri="{FF2B5EF4-FFF2-40B4-BE49-F238E27FC236}">
                  <a16:creationId xmlns:a16="http://schemas.microsoft.com/office/drawing/2014/main" id="{94CF4E31-F113-8E40-83FC-2B5782E00E3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868509" y="4236889"/>
              <a:ext cx="1662899" cy="1613178"/>
            </a:xfrm>
            <a:prstGeom prst="rect">
              <a:avLst/>
            </a:prstGeom>
          </p:spPr>
        </p:pic>
      </p:grpSp>
    </p:spTree>
    <p:extLst>
      <p:ext uri="{BB962C8B-B14F-4D97-AF65-F5344CB8AC3E}">
        <p14:creationId xmlns:p14="http://schemas.microsoft.com/office/powerpoint/2010/main" val="189505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FAA2-1A8A-F046-9F0D-076C88B20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A close up of a glass building&#10;&#10;Description automatically generated">
            <a:extLst>
              <a:ext uri="{FF2B5EF4-FFF2-40B4-BE49-F238E27FC236}">
                <a16:creationId xmlns:a16="http://schemas.microsoft.com/office/drawing/2014/main" id="{40662089-9B81-AA4A-982B-5758336D1A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5400000">
            <a:off x="2692400" y="-2692400"/>
            <a:ext cx="6883400" cy="12268200"/>
          </a:xfrm>
          <a:prstGeom prst="rect">
            <a:avLst/>
          </a:prstGeom>
        </p:spPr>
      </p:pic>
      <p:grpSp>
        <p:nvGrpSpPr>
          <p:cNvPr id="5" name="Group 4">
            <a:extLst>
              <a:ext uri="{FF2B5EF4-FFF2-40B4-BE49-F238E27FC236}">
                <a16:creationId xmlns:a16="http://schemas.microsoft.com/office/drawing/2014/main" id="{8199E6B2-71BD-C14F-8777-989C40DB2F36}"/>
              </a:ext>
            </a:extLst>
          </p:cNvPr>
          <p:cNvGrpSpPr/>
          <p:nvPr userDrawn="1"/>
        </p:nvGrpSpPr>
        <p:grpSpPr>
          <a:xfrm>
            <a:off x="1245119" y="4236889"/>
            <a:ext cx="9546868" cy="1807697"/>
            <a:chOff x="1245119" y="4236889"/>
            <a:chExt cx="9546868" cy="1807697"/>
          </a:xfrm>
        </p:grpSpPr>
        <p:sp>
          <p:nvSpPr>
            <p:cNvPr id="6" name="TextBox 5">
              <a:extLst>
                <a:ext uri="{FF2B5EF4-FFF2-40B4-BE49-F238E27FC236}">
                  <a16:creationId xmlns:a16="http://schemas.microsoft.com/office/drawing/2014/main" id="{7648B130-CC75-E84B-A926-BF535F0B03AD}"/>
                </a:ext>
              </a:extLst>
            </p:cNvPr>
            <p:cNvSpPr txBox="1"/>
            <p:nvPr userDrawn="1"/>
          </p:nvSpPr>
          <p:spPr>
            <a:xfrm>
              <a:off x="8813560" y="5673095"/>
              <a:ext cx="1978427"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/LookingGlassCyber</a:t>
              </a:r>
            </a:p>
          </p:txBody>
        </p:sp>
        <p:sp>
          <p:nvSpPr>
            <p:cNvPr id="7" name="TextBox 6">
              <a:extLst>
                <a:ext uri="{FF2B5EF4-FFF2-40B4-BE49-F238E27FC236}">
                  <a16:creationId xmlns:a16="http://schemas.microsoft.com/office/drawing/2014/main" id="{79ED8E4D-FB90-2444-B159-B69A23D8A12E}"/>
                </a:ext>
              </a:extLst>
            </p:cNvPr>
            <p:cNvSpPr txBox="1"/>
            <p:nvPr userDrawn="1"/>
          </p:nvSpPr>
          <p:spPr>
            <a:xfrm>
              <a:off x="6002445" y="5690643"/>
              <a:ext cx="2323008"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/company/LookingGlass</a:t>
              </a:r>
            </a:p>
          </p:txBody>
        </p:sp>
        <p:sp>
          <p:nvSpPr>
            <p:cNvPr id="8" name="TextBox 7">
              <a:extLst>
                <a:ext uri="{FF2B5EF4-FFF2-40B4-BE49-F238E27FC236}">
                  <a16:creationId xmlns:a16="http://schemas.microsoft.com/office/drawing/2014/main" id="{257CA081-F27E-D64D-8585-979616277D61}"/>
                </a:ext>
              </a:extLst>
            </p:cNvPr>
            <p:cNvSpPr txBox="1"/>
            <p:nvPr userDrawn="1"/>
          </p:nvSpPr>
          <p:spPr>
            <a:xfrm>
              <a:off x="4091590" y="5690643"/>
              <a:ext cx="1304011"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@LG_Cyber</a:t>
              </a:r>
            </a:p>
          </p:txBody>
        </p:sp>
        <p:sp>
          <p:nvSpPr>
            <p:cNvPr id="9" name="TextBox 8">
              <a:extLst>
                <a:ext uri="{FF2B5EF4-FFF2-40B4-BE49-F238E27FC236}">
                  <a16:creationId xmlns:a16="http://schemas.microsoft.com/office/drawing/2014/main" id="{CE07E675-D15E-E345-BCDE-67FDA482582A}"/>
                </a:ext>
              </a:extLst>
            </p:cNvPr>
            <p:cNvSpPr txBox="1"/>
            <p:nvPr userDrawn="1"/>
          </p:nvSpPr>
          <p:spPr>
            <a:xfrm>
              <a:off x="1245119" y="5690643"/>
              <a:ext cx="2090637" cy="353943"/>
            </a:xfrm>
            <a:prstGeom prst="rect">
              <a:avLst/>
            </a:prstGeom>
            <a:noFill/>
          </p:spPr>
          <p:txBody>
            <a:bodyPr wrap="none" rtlCol="0">
              <a:spAutoFit/>
            </a:bodyPr>
            <a:lstStyle/>
            <a:p>
              <a:r>
                <a:rPr lang="en-US" sz="1700" dirty="0">
                  <a:solidFill>
                    <a:schemeClr val="bg1"/>
                  </a:solidFill>
                  <a:latin typeface="Tw Cen MT" panose="020B0602020104020603" pitchFamily="34" charset="77"/>
                  <a:ea typeface="Roboto" panose="02000000000000000000" pitchFamily="2" charset="0"/>
                  <a:cs typeface="Arial" panose="020B0604020202020204" pitchFamily="34" charset="0"/>
                </a:rPr>
                <a:t>@LookingGlassCyber</a:t>
              </a:r>
            </a:p>
          </p:txBody>
        </p:sp>
        <p:pic>
          <p:nvPicPr>
            <p:cNvPr id="10" name="Picture 9">
              <a:extLst>
                <a:ext uri="{FF2B5EF4-FFF2-40B4-BE49-F238E27FC236}">
                  <a16:creationId xmlns:a16="http://schemas.microsoft.com/office/drawing/2014/main" id="{D5768530-FF36-B145-B772-5BB2471F25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09934" y="4616574"/>
              <a:ext cx="748545" cy="853809"/>
            </a:xfrm>
            <a:prstGeom prst="rect">
              <a:avLst/>
            </a:prstGeom>
          </p:spPr>
        </p:pic>
        <p:pic>
          <p:nvPicPr>
            <p:cNvPr id="11" name="Picture 10">
              <a:extLst>
                <a:ext uri="{FF2B5EF4-FFF2-40B4-BE49-F238E27FC236}">
                  <a16:creationId xmlns:a16="http://schemas.microsoft.com/office/drawing/2014/main" id="{636BB82D-7556-0542-83E7-56D5F2CA3B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5777" y="4616574"/>
              <a:ext cx="748545" cy="853809"/>
            </a:xfrm>
            <a:prstGeom prst="rect">
              <a:avLst/>
            </a:prstGeom>
          </p:spPr>
        </p:pic>
        <p:pic>
          <p:nvPicPr>
            <p:cNvPr id="12" name="Picture 11">
              <a:extLst>
                <a:ext uri="{FF2B5EF4-FFF2-40B4-BE49-F238E27FC236}">
                  <a16:creationId xmlns:a16="http://schemas.microsoft.com/office/drawing/2014/main" id="{4EC9FAD7-06C9-834E-A8EC-D134624AFC1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92210" y="4616574"/>
              <a:ext cx="748545" cy="853809"/>
            </a:xfrm>
            <a:prstGeom prst="rect">
              <a:avLst/>
            </a:prstGeom>
          </p:spPr>
        </p:pic>
        <p:pic>
          <p:nvPicPr>
            <p:cNvPr id="13" name="Picture 12">
              <a:extLst>
                <a:ext uri="{FF2B5EF4-FFF2-40B4-BE49-F238E27FC236}">
                  <a16:creationId xmlns:a16="http://schemas.microsoft.com/office/drawing/2014/main" id="{A1C00BF3-8A2E-0C49-9EDB-C24717AD7E2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868509" y="4236889"/>
              <a:ext cx="1662899" cy="1613178"/>
            </a:xfrm>
            <a:prstGeom prst="rect">
              <a:avLst/>
            </a:prstGeom>
          </p:spPr>
        </p:pic>
      </p:grpSp>
      <p:sp>
        <p:nvSpPr>
          <p:cNvPr id="14" name="Rectangle 13">
            <a:extLst>
              <a:ext uri="{FF2B5EF4-FFF2-40B4-BE49-F238E27FC236}">
                <a16:creationId xmlns:a16="http://schemas.microsoft.com/office/drawing/2014/main" id="{0A18C152-1757-7F42-A3C3-842DFFC86FA3}"/>
              </a:ext>
            </a:extLst>
          </p:cNvPr>
          <p:cNvSpPr/>
          <p:nvPr userDrawn="1"/>
        </p:nvSpPr>
        <p:spPr>
          <a:xfrm>
            <a:off x="3069757" y="2515860"/>
            <a:ext cx="6096000" cy="1154162"/>
          </a:xfrm>
          <a:prstGeom prst="rect">
            <a:avLst/>
          </a:prstGeom>
        </p:spPr>
        <p:txBody>
          <a:bodyPr lIns="45719" tIns="22860" rIns="45719" bIns="22860">
            <a:spAutoFit/>
          </a:bodyPr>
          <a:lstStyle/>
          <a:p>
            <a:pPr algn="ctr"/>
            <a:r>
              <a:rPr lang="en-US" sz="6950" b="1" dirty="0">
                <a:solidFill>
                  <a:srgbClr val="F0F0F0"/>
                </a:solidFill>
                <a:latin typeface="Tw Cen MT" panose="020B0602020104020603" pitchFamily="34" charset="77"/>
                <a:ea typeface="Tw Cen MT" charset="0"/>
                <a:cs typeface="Calibri" panose="020F0502020204030204" pitchFamily="34" charset="0"/>
                <a:sym typeface="Helvetica Neue Medium"/>
              </a:rPr>
              <a:t>Thank You</a:t>
            </a:r>
            <a:endParaRPr lang="en-US" sz="6950" b="1" dirty="0">
              <a:solidFill>
                <a:srgbClr val="F0F0F0"/>
              </a:solidFill>
              <a:latin typeface="Tw Cen MT" panose="020B0602020104020603" pitchFamily="34" charset="77"/>
              <a:cs typeface="Calibri" panose="020F0502020204030204" pitchFamily="34" charset="0"/>
            </a:endParaRPr>
          </a:p>
        </p:txBody>
      </p:sp>
      <p:sp>
        <p:nvSpPr>
          <p:cNvPr id="15" name="Rectangle 14">
            <a:extLst>
              <a:ext uri="{FF2B5EF4-FFF2-40B4-BE49-F238E27FC236}">
                <a16:creationId xmlns:a16="http://schemas.microsoft.com/office/drawing/2014/main" id="{3D22CD4B-3065-EC4E-B224-7C498ECEC3F3}"/>
              </a:ext>
            </a:extLst>
          </p:cNvPr>
          <p:cNvSpPr/>
          <p:nvPr userDrawn="1"/>
        </p:nvSpPr>
        <p:spPr>
          <a:xfrm>
            <a:off x="3069757" y="3686321"/>
            <a:ext cx="6096000" cy="295466"/>
          </a:xfrm>
          <a:prstGeom prst="rect">
            <a:avLst/>
          </a:prstGeom>
        </p:spPr>
        <p:txBody>
          <a:bodyPr lIns="45719" tIns="22860" rIns="45719" bIns="22860">
            <a:sp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300" normalizeH="0" baseline="0" noProof="0" dirty="0">
                <a:ln>
                  <a:noFill/>
                </a:ln>
                <a:solidFill>
                  <a:schemeClr val="bg1">
                    <a:lumMod val="85000"/>
                  </a:schemeClr>
                </a:solidFill>
                <a:effectLst/>
                <a:uLnTx/>
                <a:uFillTx/>
                <a:latin typeface="Tw Cen MT" panose="020B0602020104020603" pitchFamily="34" charset="77"/>
                <a:ea typeface="+mn-ea"/>
                <a:cs typeface="+mn-cs"/>
              </a:rPr>
              <a:t>LookingGlassCyber.com</a:t>
            </a:r>
          </a:p>
        </p:txBody>
      </p:sp>
      <p:pic>
        <p:nvPicPr>
          <p:cNvPr id="16" name="Picture 15">
            <a:extLst>
              <a:ext uri="{FF2B5EF4-FFF2-40B4-BE49-F238E27FC236}">
                <a16:creationId xmlns:a16="http://schemas.microsoft.com/office/drawing/2014/main" id="{72C5F380-99B4-5846-AEF4-714F9E9B0AC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94758" y="1827262"/>
            <a:ext cx="2845997" cy="430644"/>
          </a:xfrm>
          <a:prstGeom prst="rect">
            <a:avLst/>
          </a:prstGeom>
        </p:spPr>
      </p:pic>
    </p:spTree>
    <p:extLst>
      <p:ext uri="{BB962C8B-B14F-4D97-AF65-F5344CB8AC3E}">
        <p14:creationId xmlns:p14="http://schemas.microsoft.com/office/powerpoint/2010/main" val="1164786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Usage">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8D97C81-7B28-EF40-AE95-10A98BFA65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11215" y="3853475"/>
            <a:ext cx="5733358" cy="1916580"/>
          </a:xfrm>
          <a:prstGeom prst="rect">
            <a:avLst/>
          </a:prstGeom>
        </p:spPr>
      </p:pic>
      <p:sp>
        <p:nvSpPr>
          <p:cNvPr id="12" name="Text Placeholder 4">
            <a:extLst>
              <a:ext uri="{FF2B5EF4-FFF2-40B4-BE49-F238E27FC236}">
                <a16:creationId xmlns:a16="http://schemas.microsoft.com/office/drawing/2014/main" id="{14754285-6DD9-0241-A8F1-BF253402126F}"/>
              </a:ext>
            </a:extLst>
          </p:cNvPr>
          <p:cNvSpPr>
            <a:spLocks noGrp="1"/>
          </p:cNvSpPr>
          <p:nvPr>
            <p:ph type="body" sz="quarter" idx="12" hasCustomPrompt="1"/>
          </p:nvPr>
        </p:nvSpPr>
        <p:spPr>
          <a:xfrm>
            <a:off x="554222" y="196841"/>
            <a:ext cx="11153367"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Logo Use</a:t>
            </a:r>
          </a:p>
        </p:txBody>
      </p:sp>
      <p:pic>
        <p:nvPicPr>
          <p:cNvPr id="15" name="Picture 14">
            <a:extLst>
              <a:ext uri="{FF2B5EF4-FFF2-40B4-BE49-F238E27FC236}">
                <a16:creationId xmlns:a16="http://schemas.microsoft.com/office/drawing/2014/main" id="{5B30296D-1498-6B43-AE02-E29239344D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36347" y="14510"/>
            <a:ext cx="1071632" cy="928748"/>
          </a:xfrm>
          <a:prstGeom prst="rect">
            <a:avLst/>
          </a:prstGeom>
        </p:spPr>
      </p:pic>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3" name="TextBox 12">
            <a:extLst>
              <a:ext uri="{FF2B5EF4-FFF2-40B4-BE49-F238E27FC236}">
                <a16:creationId xmlns:a16="http://schemas.microsoft.com/office/drawing/2014/main" id="{631BE526-32AC-0E49-94B6-635B2DC5DF71}"/>
              </a:ext>
            </a:extLst>
          </p:cNvPr>
          <p:cNvSpPr txBox="1"/>
          <p:nvPr userDrawn="1"/>
        </p:nvSpPr>
        <p:spPr>
          <a:xfrm>
            <a:off x="5194027" y="6531956"/>
            <a:ext cx="1873756"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ctr" defTabSz="412596"/>
            <a:r>
              <a:rPr lang="en-US" sz="800" kern="0" dirty="0">
                <a:solidFill>
                  <a:schemeClr val="tx1"/>
                </a:solidFill>
                <a:latin typeface="+mn-lt"/>
                <a:ea typeface="Roboto" charset="0"/>
                <a:cs typeface="Roboto" charset="0"/>
                <a:sym typeface="Helvetica Light"/>
              </a:rPr>
              <a:t>Confidential and Proprietary</a:t>
            </a: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9" name="Shape 140">
            <a:extLst>
              <a:ext uri="{FF2B5EF4-FFF2-40B4-BE49-F238E27FC236}">
                <a16:creationId xmlns:a16="http://schemas.microsoft.com/office/drawing/2014/main" id="{F26DE15C-FC0E-8E4F-87DF-B855CDCA6C5E}"/>
              </a:ext>
            </a:extLst>
          </p:cNvPr>
          <p:cNvSpPr/>
          <p:nvPr userDrawn="1"/>
        </p:nvSpPr>
        <p:spPr>
          <a:xfrm>
            <a:off x="331919" y="208768"/>
            <a:ext cx="59728" cy="582266"/>
          </a:xfrm>
          <a:prstGeom prst="rect">
            <a:avLst/>
          </a:prstGeom>
          <a:solidFill>
            <a:srgbClr val="009D86"/>
          </a:solidFill>
          <a:ln w="12700">
            <a:solidFill>
              <a:srgbClr val="009D86"/>
            </a:solidFill>
            <a:miter lim="400000"/>
          </a:ln>
        </p:spPr>
        <p:txBody>
          <a:bodyPr lIns="25400" tIns="25400" rIns="25400" bIns="25400" anchor="ctr"/>
          <a:lstStyle/>
          <a:p>
            <a:pPr>
              <a:defRPr sz="3200">
                <a:solidFill>
                  <a:srgbClr val="FFFFFF"/>
                </a:solidFill>
              </a:defRPr>
            </a:pPr>
            <a:endParaRPr sz="1600" dirty="0"/>
          </a:p>
        </p:txBody>
      </p:sp>
      <p:pic>
        <p:nvPicPr>
          <p:cNvPr id="10" name="Content Placeholder 14">
            <a:extLst>
              <a:ext uri="{FF2B5EF4-FFF2-40B4-BE49-F238E27FC236}">
                <a16:creationId xmlns:a16="http://schemas.microsoft.com/office/drawing/2014/main" id="{F3C67DFD-42B0-2141-874C-F6351FDFA4AD}"/>
              </a:ext>
            </a:extLst>
          </p:cNvPr>
          <p:cNvPicPr>
            <a:picLocks noChangeAspect="1"/>
          </p:cNvPicPr>
          <p:nvPr userDrawn="1"/>
        </p:nvPicPr>
        <p:blipFill>
          <a:blip r:embed="rId4">
            <a:alphaModFix amt="20000"/>
            <a:extLst>
              <a:ext uri="{28A0092B-C50C-407E-A947-70E740481C1C}">
                <a14:useLocalDpi xmlns:a14="http://schemas.microsoft.com/office/drawing/2010/main"/>
              </a:ext>
            </a:extLst>
          </a:blip>
          <a:stretch>
            <a:fillRect/>
          </a:stretch>
        </p:blipFill>
        <p:spPr>
          <a:xfrm>
            <a:off x="371404" y="806420"/>
            <a:ext cx="11517086" cy="777017"/>
          </a:xfrm>
          <a:prstGeom prst="rect">
            <a:avLst/>
          </a:prstGeom>
        </p:spPr>
      </p:pic>
      <p:cxnSp>
        <p:nvCxnSpPr>
          <p:cNvPr id="39" name="Straight Connector 38">
            <a:extLst>
              <a:ext uri="{FF2B5EF4-FFF2-40B4-BE49-F238E27FC236}">
                <a16:creationId xmlns:a16="http://schemas.microsoft.com/office/drawing/2014/main" id="{4B4A2987-57C5-0847-8CBC-F15B3DF78770}"/>
              </a:ext>
            </a:extLst>
          </p:cNvPr>
          <p:cNvCxnSpPr>
            <a:cxnSpLocks/>
          </p:cNvCxnSpPr>
          <p:nvPr userDrawn="1"/>
        </p:nvCxnSpPr>
        <p:spPr>
          <a:xfrm>
            <a:off x="1018656" y="3627330"/>
            <a:ext cx="10257553"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8A4F59A-B359-664D-BC38-7E5803B4B3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2449" y="1940098"/>
            <a:ext cx="4660658" cy="1026648"/>
          </a:xfrm>
          <a:prstGeom prst="rect">
            <a:avLst/>
          </a:prstGeom>
        </p:spPr>
      </p:pic>
      <p:pic>
        <p:nvPicPr>
          <p:cNvPr id="37" name="Picture 36">
            <a:extLst>
              <a:ext uri="{FF2B5EF4-FFF2-40B4-BE49-F238E27FC236}">
                <a16:creationId xmlns:a16="http://schemas.microsoft.com/office/drawing/2014/main" id="{A269A838-BFED-DD42-859F-1302140B2D9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7320" y="3814619"/>
            <a:ext cx="5711378" cy="1909232"/>
          </a:xfrm>
          <a:prstGeom prst="rect">
            <a:avLst/>
          </a:prstGeom>
        </p:spPr>
      </p:pic>
      <p:pic>
        <p:nvPicPr>
          <p:cNvPr id="41" name="Picture 40">
            <a:extLst>
              <a:ext uri="{FF2B5EF4-FFF2-40B4-BE49-F238E27FC236}">
                <a16:creationId xmlns:a16="http://schemas.microsoft.com/office/drawing/2014/main" id="{962094F7-21FE-F040-921F-843415563C2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11215" y="1492164"/>
            <a:ext cx="5751116" cy="1922516"/>
          </a:xfrm>
          <a:prstGeom prst="rect">
            <a:avLst/>
          </a:prstGeom>
        </p:spPr>
      </p:pic>
    </p:spTree>
    <p:extLst>
      <p:ext uri="{BB962C8B-B14F-4D97-AF65-F5344CB8AC3E}">
        <p14:creationId xmlns:p14="http://schemas.microsoft.com/office/powerpoint/2010/main" val="781142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lors">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14754285-6DD9-0241-A8F1-BF253402126F}"/>
              </a:ext>
            </a:extLst>
          </p:cNvPr>
          <p:cNvSpPr>
            <a:spLocks noGrp="1"/>
          </p:cNvSpPr>
          <p:nvPr>
            <p:ph type="body" sz="quarter" idx="12" hasCustomPrompt="1"/>
          </p:nvPr>
        </p:nvSpPr>
        <p:spPr>
          <a:xfrm>
            <a:off x="554222" y="196841"/>
            <a:ext cx="11153367"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Corporate Color Guide</a:t>
            </a:r>
          </a:p>
        </p:txBody>
      </p:sp>
      <p:pic>
        <p:nvPicPr>
          <p:cNvPr id="15" name="Picture 14">
            <a:extLst>
              <a:ext uri="{FF2B5EF4-FFF2-40B4-BE49-F238E27FC236}">
                <a16:creationId xmlns:a16="http://schemas.microsoft.com/office/drawing/2014/main" id="{5B30296D-1498-6B43-AE02-E29239344D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6347" y="14510"/>
            <a:ext cx="1071632" cy="928748"/>
          </a:xfrm>
          <a:prstGeom prst="rect">
            <a:avLst/>
          </a:prstGeom>
        </p:spPr>
      </p:pic>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3" name="TextBox 12">
            <a:extLst>
              <a:ext uri="{FF2B5EF4-FFF2-40B4-BE49-F238E27FC236}">
                <a16:creationId xmlns:a16="http://schemas.microsoft.com/office/drawing/2014/main" id="{631BE526-32AC-0E49-94B6-635B2DC5DF71}"/>
              </a:ext>
            </a:extLst>
          </p:cNvPr>
          <p:cNvSpPr txBox="1"/>
          <p:nvPr userDrawn="1"/>
        </p:nvSpPr>
        <p:spPr>
          <a:xfrm>
            <a:off x="5194027" y="6531956"/>
            <a:ext cx="1873756"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ctr" defTabSz="412596"/>
            <a:r>
              <a:rPr lang="en-US" sz="800" kern="0" dirty="0">
                <a:solidFill>
                  <a:schemeClr val="tx1"/>
                </a:solidFill>
                <a:latin typeface="+mn-lt"/>
                <a:ea typeface="Roboto" charset="0"/>
                <a:cs typeface="Roboto" charset="0"/>
                <a:sym typeface="Helvetica Light"/>
              </a:rPr>
              <a:t>Confidential and Proprietary</a:t>
            </a: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9" name="Shape 140">
            <a:extLst>
              <a:ext uri="{FF2B5EF4-FFF2-40B4-BE49-F238E27FC236}">
                <a16:creationId xmlns:a16="http://schemas.microsoft.com/office/drawing/2014/main" id="{F26DE15C-FC0E-8E4F-87DF-B855CDCA6C5E}"/>
              </a:ext>
            </a:extLst>
          </p:cNvPr>
          <p:cNvSpPr/>
          <p:nvPr userDrawn="1"/>
        </p:nvSpPr>
        <p:spPr>
          <a:xfrm>
            <a:off x="331919" y="208768"/>
            <a:ext cx="59728" cy="582266"/>
          </a:xfrm>
          <a:prstGeom prst="rect">
            <a:avLst/>
          </a:prstGeom>
          <a:solidFill>
            <a:srgbClr val="009D86"/>
          </a:solidFill>
          <a:ln w="12700">
            <a:solidFill>
              <a:srgbClr val="009D86"/>
            </a:solidFill>
            <a:miter lim="400000"/>
          </a:ln>
        </p:spPr>
        <p:txBody>
          <a:bodyPr lIns="25400" tIns="25400" rIns="25400" bIns="25400" anchor="ctr"/>
          <a:lstStyle/>
          <a:p>
            <a:pPr>
              <a:defRPr sz="3200">
                <a:solidFill>
                  <a:srgbClr val="FFFFFF"/>
                </a:solidFill>
              </a:defRPr>
            </a:pPr>
            <a:endParaRPr sz="1600" dirty="0"/>
          </a:p>
        </p:txBody>
      </p:sp>
      <p:pic>
        <p:nvPicPr>
          <p:cNvPr id="10" name="Content Placeholder 14">
            <a:extLst>
              <a:ext uri="{FF2B5EF4-FFF2-40B4-BE49-F238E27FC236}">
                <a16:creationId xmlns:a16="http://schemas.microsoft.com/office/drawing/2014/main" id="{F3C67DFD-42B0-2141-874C-F6351FDFA4AD}"/>
              </a:ext>
            </a:extLst>
          </p:cNvPr>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371404" y="806420"/>
            <a:ext cx="11517086" cy="777017"/>
          </a:xfrm>
          <a:prstGeom prst="rect">
            <a:avLst/>
          </a:prstGeom>
        </p:spPr>
      </p:pic>
      <p:sp>
        <p:nvSpPr>
          <p:cNvPr id="8" name="TextBox 7">
            <a:extLst>
              <a:ext uri="{FF2B5EF4-FFF2-40B4-BE49-F238E27FC236}">
                <a16:creationId xmlns:a16="http://schemas.microsoft.com/office/drawing/2014/main" id="{27FB09F5-0FDD-764C-AAF1-0B771343A167}"/>
              </a:ext>
            </a:extLst>
          </p:cNvPr>
          <p:cNvSpPr txBox="1"/>
          <p:nvPr userDrawn="1"/>
        </p:nvSpPr>
        <p:spPr>
          <a:xfrm>
            <a:off x="2557453" y="1400001"/>
            <a:ext cx="2472266" cy="1200329"/>
          </a:xfrm>
          <a:prstGeom prst="rect">
            <a:avLst/>
          </a:prstGeom>
        </p:spPr>
        <p:txBody>
          <a:bodyPr wrap="square" rtlCol="0" anchor="t">
            <a:spAutoFit/>
          </a:bodyPr>
          <a:lstStyle/>
          <a:p>
            <a:pPr lvl="0"/>
            <a:r>
              <a:rPr lang="en-US" b="1" dirty="0">
                <a:latin typeface="Tw Cen MT" panose="020B0602020104020603" pitchFamily="34" charset="77"/>
              </a:rPr>
              <a:t>Olympic</a:t>
            </a:r>
          </a:p>
          <a:p>
            <a:pPr lvl="0"/>
            <a:r>
              <a:rPr lang="en-US" dirty="0">
                <a:latin typeface="Tw Cen MT" panose="020B0602020104020603" pitchFamily="34" charset="77"/>
              </a:rPr>
              <a:t>RGB	0  139  205</a:t>
            </a:r>
          </a:p>
          <a:p>
            <a:pPr lvl="0"/>
            <a:r>
              <a:rPr lang="en-US" dirty="0">
                <a:latin typeface="Tw Cen MT" panose="020B0602020104020603" pitchFamily="34" charset="77"/>
              </a:rPr>
              <a:t>HEX	008BCD</a:t>
            </a:r>
          </a:p>
          <a:p>
            <a:pPr lvl="0"/>
            <a:r>
              <a:rPr lang="en-US" dirty="0">
                <a:latin typeface="Tw Cen MT" panose="020B0602020104020603" pitchFamily="34" charset="77"/>
              </a:rPr>
              <a:t>CMYK	97  20  0  0</a:t>
            </a:r>
          </a:p>
        </p:txBody>
      </p:sp>
      <p:sp>
        <p:nvSpPr>
          <p:cNvPr id="20" name="TextBox 19">
            <a:extLst>
              <a:ext uri="{FF2B5EF4-FFF2-40B4-BE49-F238E27FC236}">
                <a16:creationId xmlns:a16="http://schemas.microsoft.com/office/drawing/2014/main" id="{3DFC6081-0875-6C46-982E-7CCB6DE4C371}"/>
              </a:ext>
            </a:extLst>
          </p:cNvPr>
          <p:cNvSpPr txBox="1"/>
          <p:nvPr userDrawn="1"/>
        </p:nvSpPr>
        <p:spPr>
          <a:xfrm>
            <a:off x="7290514" y="1400001"/>
            <a:ext cx="2657804" cy="1200329"/>
          </a:xfrm>
          <a:prstGeom prst="rect">
            <a:avLst/>
          </a:prstGeom>
        </p:spPr>
        <p:txBody>
          <a:bodyPr wrap="square" rtlCol="0" anchor="t">
            <a:spAutoFit/>
          </a:bodyPr>
          <a:lstStyle/>
          <a:p>
            <a:pPr lvl="0"/>
            <a:r>
              <a:rPr lang="en-US" b="1" dirty="0">
                <a:latin typeface="Tw Cen MT" panose="020B0602020104020603" pitchFamily="34" charset="77"/>
              </a:rPr>
              <a:t>Yale</a:t>
            </a:r>
          </a:p>
          <a:p>
            <a:pPr lvl="0"/>
            <a:r>
              <a:rPr lang="en-US" dirty="0">
                <a:latin typeface="Tw Cen MT" panose="020B0602020104020603" pitchFamily="34" charset="77"/>
              </a:rPr>
              <a:t>RGB	0  73  118</a:t>
            </a:r>
          </a:p>
          <a:p>
            <a:pPr lvl="0"/>
            <a:r>
              <a:rPr lang="en-US" dirty="0">
                <a:latin typeface="Tw Cen MT" panose="020B0602020104020603" pitchFamily="34" charset="77"/>
              </a:rPr>
              <a:t>HEX	004976</a:t>
            </a:r>
          </a:p>
          <a:p>
            <a:pPr lvl="0"/>
            <a:r>
              <a:rPr lang="en-US" dirty="0">
                <a:latin typeface="Tw Cen MT" panose="020B0602020104020603" pitchFamily="34" charset="77"/>
              </a:rPr>
              <a:t>CMYK	100  57  9  47</a:t>
            </a:r>
          </a:p>
        </p:txBody>
      </p:sp>
      <p:sp>
        <p:nvSpPr>
          <p:cNvPr id="21" name="TextBox 20">
            <a:extLst>
              <a:ext uri="{FF2B5EF4-FFF2-40B4-BE49-F238E27FC236}">
                <a16:creationId xmlns:a16="http://schemas.microsoft.com/office/drawing/2014/main" id="{3FAE4968-8045-0141-83F5-E2FAA1DC6276}"/>
              </a:ext>
            </a:extLst>
          </p:cNvPr>
          <p:cNvSpPr txBox="1"/>
          <p:nvPr userDrawn="1"/>
        </p:nvSpPr>
        <p:spPr>
          <a:xfrm>
            <a:off x="2557453" y="3090398"/>
            <a:ext cx="2743080" cy="1200329"/>
          </a:xfrm>
          <a:prstGeom prst="rect">
            <a:avLst/>
          </a:prstGeom>
        </p:spPr>
        <p:txBody>
          <a:bodyPr wrap="square" rtlCol="0" anchor="t">
            <a:spAutoFit/>
          </a:bodyPr>
          <a:lstStyle/>
          <a:p>
            <a:pPr lvl="0"/>
            <a:r>
              <a:rPr lang="en-US" b="1" dirty="0">
                <a:latin typeface="Tw Cen MT" panose="020B0602020104020603" pitchFamily="34" charset="77"/>
              </a:rPr>
              <a:t>Oxford</a:t>
            </a:r>
          </a:p>
          <a:p>
            <a:pPr lvl="0"/>
            <a:r>
              <a:rPr lang="en-US" dirty="0">
                <a:latin typeface="Tw Cen MT" panose="020B0602020104020603" pitchFamily="34" charset="77"/>
              </a:rPr>
              <a:t>RGB	0  38  62</a:t>
            </a:r>
          </a:p>
          <a:p>
            <a:pPr lvl="0"/>
            <a:r>
              <a:rPr lang="en-US" dirty="0">
                <a:latin typeface="Tw Cen MT" panose="020B0602020104020603" pitchFamily="34" charset="77"/>
              </a:rPr>
              <a:t>HEX	00263E</a:t>
            </a:r>
          </a:p>
          <a:p>
            <a:pPr lvl="0"/>
            <a:r>
              <a:rPr lang="en-US" dirty="0">
                <a:latin typeface="Tw Cen MT" panose="020B0602020104020603" pitchFamily="34" charset="77"/>
              </a:rPr>
              <a:t>CMYK	100  63  16  78</a:t>
            </a:r>
          </a:p>
        </p:txBody>
      </p:sp>
      <p:sp>
        <p:nvSpPr>
          <p:cNvPr id="22" name="TextBox 21">
            <a:extLst>
              <a:ext uri="{FF2B5EF4-FFF2-40B4-BE49-F238E27FC236}">
                <a16:creationId xmlns:a16="http://schemas.microsoft.com/office/drawing/2014/main" id="{C36C547E-CB95-644C-B981-ED83C38FA7F4}"/>
              </a:ext>
            </a:extLst>
          </p:cNvPr>
          <p:cNvSpPr txBox="1"/>
          <p:nvPr userDrawn="1"/>
        </p:nvSpPr>
        <p:spPr>
          <a:xfrm>
            <a:off x="7290514" y="3090398"/>
            <a:ext cx="2657804" cy="1200329"/>
          </a:xfrm>
          <a:prstGeom prst="rect">
            <a:avLst/>
          </a:prstGeom>
        </p:spPr>
        <p:txBody>
          <a:bodyPr wrap="square" rtlCol="0" anchor="t">
            <a:spAutoFit/>
          </a:bodyPr>
          <a:lstStyle/>
          <a:p>
            <a:pPr lvl="0"/>
            <a:r>
              <a:rPr lang="en-US" b="1" dirty="0">
                <a:latin typeface="Tw Cen MT" panose="020B0602020104020603" pitchFamily="34" charset="77"/>
              </a:rPr>
              <a:t>Hunter</a:t>
            </a:r>
          </a:p>
          <a:p>
            <a:pPr lvl="0"/>
            <a:r>
              <a:rPr lang="en-US" dirty="0">
                <a:latin typeface="Tw Cen MT" panose="020B0602020104020603" pitchFamily="34" charset="77"/>
              </a:rPr>
              <a:t>RGB	0  35  31</a:t>
            </a:r>
          </a:p>
          <a:p>
            <a:pPr lvl="0"/>
            <a:r>
              <a:rPr lang="en-US" dirty="0">
                <a:latin typeface="Tw Cen MT" panose="020B0602020104020603" pitchFamily="34" charset="77"/>
              </a:rPr>
              <a:t>HEX	00594F</a:t>
            </a:r>
          </a:p>
          <a:p>
            <a:pPr lvl="0"/>
            <a:r>
              <a:rPr lang="en-US" dirty="0">
                <a:latin typeface="Tw Cen MT" panose="020B0602020104020603" pitchFamily="34" charset="77"/>
              </a:rPr>
              <a:t>CMYK	98  14  65  51</a:t>
            </a:r>
          </a:p>
        </p:txBody>
      </p:sp>
      <p:sp>
        <p:nvSpPr>
          <p:cNvPr id="14" name="Rectangle 13">
            <a:extLst>
              <a:ext uri="{FF2B5EF4-FFF2-40B4-BE49-F238E27FC236}">
                <a16:creationId xmlns:a16="http://schemas.microsoft.com/office/drawing/2014/main" id="{3B6A2598-D3C9-3E45-9CAC-74576E2D384F}"/>
              </a:ext>
            </a:extLst>
          </p:cNvPr>
          <p:cNvSpPr/>
          <p:nvPr userDrawn="1"/>
        </p:nvSpPr>
        <p:spPr>
          <a:xfrm>
            <a:off x="1402949" y="1505912"/>
            <a:ext cx="988507" cy="988507"/>
          </a:xfrm>
          <a:prstGeom prst="rect">
            <a:avLst/>
          </a:prstGeom>
          <a:solidFill>
            <a:srgbClr val="008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3748B98-7568-AD4E-9215-8A4BD5D53615}"/>
              </a:ext>
            </a:extLst>
          </p:cNvPr>
          <p:cNvSpPr/>
          <p:nvPr userDrawn="1"/>
        </p:nvSpPr>
        <p:spPr>
          <a:xfrm>
            <a:off x="6148484" y="1505912"/>
            <a:ext cx="988507" cy="988507"/>
          </a:xfrm>
          <a:prstGeom prst="rect">
            <a:avLst/>
          </a:prstGeom>
          <a:solidFill>
            <a:srgbClr val="00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940FFA-09FD-2043-B80A-5BEA91217C2C}"/>
              </a:ext>
            </a:extLst>
          </p:cNvPr>
          <p:cNvSpPr/>
          <p:nvPr userDrawn="1"/>
        </p:nvSpPr>
        <p:spPr>
          <a:xfrm>
            <a:off x="1402949" y="3196309"/>
            <a:ext cx="988507" cy="988507"/>
          </a:xfrm>
          <a:prstGeom prst="rect">
            <a:avLst/>
          </a:prstGeom>
          <a:solidFill>
            <a:srgbClr val="00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1CC378-ABAE-1045-841D-0EBA9736CE20}"/>
              </a:ext>
            </a:extLst>
          </p:cNvPr>
          <p:cNvSpPr/>
          <p:nvPr userDrawn="1"/>
        </p:nvSpPr>
        <p:spPr>
          <a:xfrm>
            <a:off x="6129320" y="3196309"/>
            <a:ext cx="988507" cy="988507"/>
          </a:xfrm>
          <a:prstGeom prst="rect">
            <a:avLst/>
          </a:prstGeom>
          <a:solidFill>
            <a:srgbClr val="005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D054325-FC8D-3A42-8240-A6B4841E5D35}"/>
              </a:ext>
            </a:extLst>
          </p:cNvPr>
          <p:cNvSpPr/>
          <p:nvPr userDrawn="1"/>
        </p:nvSpPr>
        <p:spPr>
          <a:xfrm rot="16200000">
            <a:off x="365605" y="1815499"/>
            <a:ext cx="736099" cy="369332"/>
          </a:xfrm>
          <a:prstGeom prst="rect">
            <a:avLst/>
          </a:prstGeom>
        </p:spPr>
        <p:txBody>
          <a:bodyPr wrap="none">
            <a:spAutoFit/>
          </a:bodyPr>
          <a:lstStyle/>
          <a:p>
            <a:pPr algn="l"/>
            <a:r>
              <a:rPr lang="en-US" b="1" u="sng" dirty="0">
                <a:latin typeface="Tw Cen MT" panose="020B0602020104020603" pitchFamily="34" charset="77"/>
              </a:rPr>
              <a:t>CORE</a:t>
            </a:r>
            <a:endParaRPr lang="en-US" b="1" u="sng" dirty="0"/>
          </a:p>
        </p:txBody>
      </p:sp>
      <p:sp>
        <p:nvSpPr>
          <p:cNvPr id="31" name="Rectangle 30">
            <a:extLst>
              <a:ext uri="{FF2B5EF4-FFF2-40B4-BE49-F238E27FC236}">
                <a16:creationId xmlns:a16="http://schemas.microsoft.com/office/drawing/2014/main" id="{77ADEF63-4818-0E4F-AEDD-40D894BBA0D1}"/>
              </a:ext>
            </a:extLst>
          </p:cNvPr>
          <p:cNvSpPr/>
          <p:nvPr userDrawn="1"/>
        </p:nvSpPr>
        <p:spPr>
          <a:xfrm rot="16200000">
            <a:off x="787" y="3505896"/>
            <a:ext cx="1407821" cy="369332"/>
          </a:xfrm>
          <a:prstGeom prst="rect">
            <a:avLst/>
          </a:prstGeom>
        </p:spPr>
        <p:txBody>
          <a:bodyPr wrap="none">
            <a:spAutoFit/>
          </a:bodyPr>
          <a:lstStyle/>
          <a:p>
            <a:r>
              <a:rPr lang="en-US" b="1" u="sng" dirty="0">
                <a:latin typeface="Tw Cen MT" panose="020B0602020104020603" pitchFamily="34" charset="77"/>
              </a:rPr>
              <a:t>SECONDARY</a:t>
            </a:r>
            <a:endParaRPr lang="en-US" b="1" u="sng" dirty="0"/>
          </a:p>
        </p:txBody>
      </p:sp>
      <p:sp>
        <p:nvSpPr>
          <p:cNvPr id="32" name="TextBox 31">
            <a:extLst>
              <a:ext uri="{FF2B5EF4-FFF2-40B4-BE49-F238E27FC236}">
                <a16:creationId xmlns:a16="http://schemas.microsoft.com/office/drawing/2014/main" id="{B181B910-59B7-E841-8EC9-FEC5A98A2CE3}"/>
              </a:ext>
            </a:extLst>
          </p:cNvPr>
          <p:cNvSpPr txBox="1"/>
          <p:nvPr userDrawn="1"/>
        </p:nvSpPr>
        <p:spPr>
          <a:xfrm>
            <a:off x="2557453" y="4758870"/>
            <a:ext cx="2743080" cy="1200329"/>
          </a:xfrm>
          <a:prstGeom prst="rect">
            <a:avLst/>
          </a:prstGeom>
        </p:spPr>
        <p:txBody>
          <a:bodyPr wrap="square" rtlCol="0" anchor="t">
            <a:spAutoFit/>
          </a:bodyPr>
          <a:lstStyle/>
          <a:p>
            <a:pPr lvl="0"/>
            <a:r>
              <a:rPr lang="en-US" b="1" dirty="0">
                <a:latin typeface="Tw Cen MT" panose="020B0602020104020603" pitchFamily="34" charset="77"/>
              </a:rPr>
              <a:t>Jade</a:t>
            </a:r>
          </a:p>
          <a:p>
            <a:pPr lvl="0"/>
            <a:r>
              <a:rPr lang="en-US" dirty="0">
                <a:latin typeface="Tw Cen MT" panose="020B0602020104020603" pitchFamily="34" charset="77"/>
              </a:rPr>
              <a:t>RGB	0  157  134</a:t>
            </a:r>
          </a:p>
          <a:p>
            <a:pPr lvl="0"/>
            <a:r>
              <a:rPr lang="en-US" dirty="0">
                <a:latin typeface="Tw Cen MT" panose="020B0602020104020603" pitchFamily="34" charset="77"/>
              </a:rPr>
              <a:t>HEX	009D86</a:t>
            </a:r>
          </a:p>
          <a:p>
            <a:pPr lvl="0"/>
            <a:r>
              <a:rPr lang="en-US" dirty="0">
                <a:latin typeface="Tw Cen MT" panose="020B0602020104020603" pitchFamily="34" charset="77"/>
              </a:rPr>
              <a:t>CMYK	82  15  58  1</a:t>
            </a:r>
          </a:p>
        </p:txBody>
      </p:sp>
      <p:sp>
        <p:nvSpPr>
          <p:cNvPr id="33" name="TextBox 32">
            <a:extLst>
              <a:ext uri="{FF2B5EF4-FFF2-40B4-BE49-F238E27FC236}">
                <a16:creationId xmlns:a16="http://schemas.microsoft.com/office/drawing/2014/main" id="{89A9363B-4040-3D4D-927A-90CD471DF12F}"/>
              </a:ext>
            </a:extLst>
          </p:cNvPr>
          <p:cNvSpPr txBox="1"/>
          <p:nvPr userDrawn="1"/>
        </p:nvSpPr>
        <p:spPr>
          <a:xfrm>
            <a:off x="7290514" y="4758870"/>
            <a:ext cx="2657804" cy="1200329"/>
          </a:xfrm>
          <a:prstGeom prst="rect">
            <a:avLst/>
          </a:prstGeom>
        </p:spPr>
        <p:txBody>
          <a:bodyPr wrap="square" rtlCol="0" anchor="t">
            <a:spAutoFit/>
          </a:bodyPr>
          <a:lstStyle/>
          <a:p>
            <a:pPr lvl="0"/>
            <a:r>
              <a:rPr lang="en-US" b="1" dirty="0">
                <a:latin typeface="Tw Cen MT" panose="020B0602020104020603" pitchFamily="34" charset="77"/>
              </a:rPr>
              <a:t>Royal</a:t>
            </a:r>
          </a:p>
          <a:p>
            <a:pPr lvl="0"/>
            <a:r>
              <a:rPr lang="en-US" dirty="0">
                <a:latin typeface="Tw Cen MT" panose="020B0602020104020603" pitchFamily="34" charset="77"/>
              </a:rPr>
              <a:t>RGB	59  63  182</a:t>
            </a:r>
          </a:p>
          <a:p>
            <a:pPr lvl="0"/>
            <a:r>
              <a:rPr lang="en-US" dirty="0">
                <a:latin typeface="Tw Cen MT" panose="020B0602020104020603" pitchFamily="34" charset="77"/>
              </a:rPr>
              <a:t>HEX	3B3FB6</a:t>
            </a:r>
          </a:p>
          <a:p>
            <a:pPr lvl="0"/>
            <a:r>
              <a:rPr lang="en-US" dirty="0">
                <a:latin typeface="Tw Cen MT" panose="020B0602020104020603" pitchFamily="34" charset="77"/>
              </a:rPr>
              <a:t>CMYK	87  77  0  0</a:t>
            </a:r>
          </a:p>
        </p:txBody>
      </p:sp>
      <p:sp>
        <p:nvSpPr>
          <p:cNvPr id="34" name="Rectangle 33">
            <a:extLst>
              <a:ext uri="{FF2B5EF4-FFF2-40B4-BE49-F238E27FC236}">
                <a16:creationId xmlns:a16="http://schemas.microsoft.com/office/drawing/2014/main" id="{47ABDFF8-5637-3948-9D58-CBC347C02BE0}"/>
              </a:ext>
            </a:extLst>
          </p:cNvPr>
          <p:cNvSpPr/>
          <p:nvPr userDrawn="1"/>
        </p:nvSpPr>
        <p:spPr>
          <a:xfrm>
            <a:off x="1402949" y="4864781"/>
            <a:ext cx="988507" cy="988507"/>
          </a:xfrm>
          <a:prstGeom prst="rect">
            <a:avLst/>
          </a:prstGeom>
          <a:solidFill>
            <a:srgbClr val="009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5B2B7B2-3CD5-2545-BE24-C0D534914C31}"/>
              </a:ext>
            </a:extLst>
          </p:cNvPr>
          <p:cNvSpPr/>
          <p:nvPr userDrawn="1"/>
        </p:nvSpPr>
        <p:spPr>
          <a:xfrm>
            <a:off x="6129320" y="4864781"/>
            <a:ext cx="988507" cy="988507"/>
          </a:xfrm>
          <a:prstGeom prst="rect">
            <a:avLst/>
          </a:prstGeom>
          <a:solidFill>
            <a:srgbClr val="3B3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5376D5-69AA-6C41-BC25-17B1FB40184C}"/>
              </a:ext>
            </a:extLst>
          </p:cNvPr>
          <p:cNvSpPr/>
          <p:nvPr userDrawn="1"/>
        </p:nvSpPr>
        <p:spPr>
          <a:xfrm rot="16200000">
            <a:off x="214147" y="5174368"/>
            <a:ext cx="981102" cy="369332"/>
          </a:xfrm>
          <a:prstGeom prst="rect">
            <a:avLst/>
          </a:prstGeom>
        </p:spPr>
        <p:txBody>
          <a:bodyPr wrap="none">
            <a:spAutoFit/>
          </a:bodyPr>
          <a:lstStyle/>
          <a:p>
            <a:r>
              <a:rPr lang="en-US" b="1" u="sng" dirty="0">
                <a:latin typeface="Tw Cen MT" panose="020B0602020104020603" pitchFamily="34" charset="77"/>
              </a:rPr>
              <a:t>ACCENT</a:t>
            </a:r>
            <a:endParaRPr lang="en-US" b="1" u="sng" dirty="0"/>
          </a:p>
        </p:txBody>
      </p:sp>
      <p:cxnSp>
        <p:nvCxnSpPr>
          <p:cNvPr id="38" name="Straight Connector 37">
            <a:extLst>
              <a:ext uri="{FF2B5EF4-FFF2-40B4-BE49-F238E27FC236}">
                <a16:creationId xmlns:a16="http://schemas.microsoft.com/office/drawing/2014/main" id="{27E3505E-94B2-E84F-8B66-EBC09B8B1859}"/>
              </a:ext>
            </a:extLst>
          </p:cNvPr>
          <p:cNvCxnSpPr>
            <a:cxnSpLocks/>
          </p:cNvCxnSpPr>
          <p:nvPr userDrawn="1"/>
        </p:nvCxnSpPr>
        <p:spPr>
          <a:xfrm>
            <a:off x="1402949" y="2856089"/>
            <a:ext cx="10257553"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4A2987-57C5-0847-8CBC-F15B3DF78770}"/>
              </a:ext>
            </a:extLst>
          </p:cNvPr>
          <p:cNvCxnSpPr>
            <a:cxnSpLocks/>
          </p:cNvCxnSpPr>
          <p:nvPr userDrawn="1"/>
        </p:nvCxnSpPr>
        <p:spPr>
          <a:xfrm>
            <a:off x="1402949" y="4526845"/>
            <a:ext cx="10257553"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58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utral Colors">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14754285-6DD9-0241-A8F1-BF253402126F}"/>
              </a:ext>
            </a:extLst>
          </p:cNvPr>
          <p:cNvSpPr>
            <a:spLocks noGrp="1"/>
          </p:cNvSpPr>
          <p:nvPr>
            <p:ph type="body" sz="quarter" idx="12" hasCustomPrompt="1"/>
          </p:nvPr>
        </p:nvSpPr>
        <p:spPr>
          <a:xfrm>
            <a:off x="554222" y="196841"/>
            <a:ext cx="11153367"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Corporate Color Guide Continued…</a:t>
            </a:r>
          </a:p>
        </p:txBody>
      </p:sp>
      <p:pic>
        <p:nvPicPr>
          <p:cNvPr id="15" name="Picture 14">
            <a:extLst>
              <a:ext uri="{FF2B5EF4-FFF2-40B4-BE49-F238E27FC236}">
                <a16:creationId xmlns:a16="http://schemas.microsoft.com/office/drawing/2014/main" id="{5B30296D-1498-6B43-AE02-E29239344D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6347" y="14510"/>
            <a:ext cx="1071632" cy="928748"/>
          </a:xfrm>
          <a:prstGeom prst="rect">
            <a:avLst/>
          </a:prstGeom>
        </p:spPr>
      </p:pic>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3" name="TextBox 12">
            <a:extLst>
              <a:ext uri="{FF2B5EF4-FFF2-40B4-BE49-F238E27FC236}">
                <a16:creationId xmlns:a16="http://schemas.microsoft.com/office/drawing/2014/main" id="{631BE526-32AC-0E49-94B6-635B2DC5DF71}"/>
              </a:ext>
            </a:extLst>
          </p:cNvPr>
          <p:cNvSpPr txBox="1"/>
          <p:nvPr userDrawn="1"/>
        </p:nvSpPr>
        <p:spPr>
          <a:xfrm>
            <a:off x="5194027" y="6531956"/>
            <a:ext cx="1873756"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ctr" defTabSz="412596"/>
            <a:r>
              <a:rPr lang="en-US" sz="800" kern="0" dirty="0">
                <a:solidFill>
                  <a:schemeClr val="tx1"/>
                </a:solidFill>
                <a:latin typeface="+mn-lt"/>
                <a:ea typeface="Roboto" charset="0"/>
                <a:cs typeface="Roboto" charset="0"/>
                <a:sym typeface="Helvetica Light"/>
              </a:rPr>
              <a:t>Confidential and Proprietary</a:t>
            </a: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9" name="Shape 140">
            <a:extLst>
              <a:ext uri="{FF2B5EF4-FFF2-40B4-BE49-F238E27FC236}">
                <a16:creationId xmlns:a16="http://schemas.microsoft.com/office/drawing/2014/main" id="{F26DE15C-FC0E-8E4F-87DF-B855CDCA6C5E}"/>
              </a:ext>
            </a:extLst>
          </p:cNvPr>
          <p:cNvSpPr/>
          <p:nvPr userDrawn="1"/>
        </p:nvSpPr>
        <p:spPr>
          <a:xfrm>
            <a:off x="331919" y="208768"/>
            <a:ext cx="59728" cy="582266"/>
          </a:xfrm>
          <a:prstGeom prst="rect">
            <a:avLst/>
          </a:prstGeom>
          <a:solidFill>
            <a:srgbClr val="009D86"/>
          </a:solidFill>
          <a:ln w="12700">
            <a:solidFill>
              <a:srgbClr val="009D86"/>
            </a:solidFill>
            <a:miter lim="400000"/>
          </a:ln>
        </p:spPr>
        <p:txBody>
          <a:bodyPr lIns="25400" tIns="25400" rIns="25400" bIns="25400" anchor="ctr"/>
          <a:lstStyle/>
          <a:p>
            <a:pPr>
              <a:defRPr sz="3200">
                <a:solidFill>
                  <a:srgbClr val="FFFFFF"/>
                </a:solidFill>
              </a:defRPr>
            </a:pPr>
            <a:endParaRPr sz="1600" dirty="0"/>
          </a:p>
        </p:txBody>
      </p:sp>
      <p:pic>
        <p:nvPicPr>
          <p:cNvPr id="10" name="Content Placeholder 14">
            <a:extLst>
              <a:ext uri="{FF2B5EF4-FFF2-40B4-BE49-F238E27FC236}">
                <a16:creationId xmlns:a16="http://schemas.microsoft.com/office/drawing/2014/main" id="{F3C67DFD-42B0-2141-874C-F6351FDFA4AD}"/>
              </a:ext>
            </a:extLst>
          </p:cNvPr>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371404" y="806420"/>
            <a:ext cx="11517086" cy="777017"/>
          </a:xfrm>
          <a:prstGeom prst="rect">
            <a:avLst/>
          </a:prstGeom>
        </p:spPr>
      </p:pic>
      <p:sp>
        <p:nvSpPr>
          <p:cNvPr id="8" name="TextBox 7">
            <a:extLst>
              <a:ext uri="{FF2B5EF4-FFF2-40B4-BE49-F238E27FC236}">
                <a16:creationId xmlns:a16="http://schemas.microsoft.com/office/drawing/2014/main" id="{27FB09F5-0FDD-764C-AAF1-0B771343A167}"/>
              </a:ext>
            </a:extLst>
          </p:cNvPr>
          <p:cNvSpPr txBox="1"/>
          <p:nvPr userDrawn="1"/>
        </p:nvSpPr>
        <p:spPr>
          <a:xfrm>
            <a:off x="2557452" y="1400001"/>
            <a:ext cx="2985391" cy="1200329"/>
          </a:xfrm>
          <a:prstGeom prst="rect">
            <a:avLst/>
          </a:prstGeom>
        </p:spPr>
        <p:txBody>
          <a:bodyPr wrap="square" rtlCol="0" anchor="t">
            <a:spAutoFit/>
          </a:bodyPr>
          <a:lstStyle/>
          <a:p>
            <a:pPr lvl="0"/>
            <a:r>
              <a:rPr lang="en-US" b="1" dirty="0">
                <a:latin typeface="Tw Cen MT" panose="020B0602020104020603" pitchFamily="34" charset="77"/>
              </a:rPr>
              <a:t>Gray</a:t>
            </a:r>
          </a:p>
          <a:p>
            <a:pPr lvl="0"/>
            <a:r>
              <a:rPr lang="en-US" dirty="0">
                <a:latin typeface="Tw Cen MT" panose="020B0602020104020603" pitchFamily="34" charset="77"/>
              </a:rPr>
              <a:t>RGB	51  63  72</a:t>
            </a:r>
          </a:p>
          <a:p>
            <a:pPr lvl="0"/>
            <a:r>
              <a:rPr lang="en-US" dirty="0">
                <a:latin typeface="Tw Cen MT" panose="020B0602020104020603" pitchFamily="34" charset="77"/>
              </a:rPr>
              <a:t>HEX	333F48</a:t>
            </a:r>
          </a:p>
          <a:p>
            <a:pPr lvl="0"/>
            <a:r>
              <a:rPr lang="en-US" dirty="0">
                <a:latin typeface="Tw Cen MT" panose="020B0602020104020603" pitchFamily="34" charset="77"/>
              </a:rPr>
              <a:t>CMYK	65  43  26  78</a:t>
            </a:r>
          </a:p>
        </p:txBody>
      </p:sp>
      <p:sp>
        <p:nvSpPr>
          <p:cNvPr id="21" name="TextBox 20">
            <a:extLst>
              <a:ext uri="{FF2B5EF4-FFF2-40B4-BE49-F238E27FC236}">
                <a16:creationId xmlns:a16="http://schemas.microsoft.com/office/drawing/2014/main" id="{3FAE4968-8045-0141-83F5-E2FAA1DC6276}"/>
              </a:ext>
            </a:extLst>
          </p:cNvPr>
          <p:cNvSpPr txBox="1"/>
          <p:nvPr userDrawn="1"/>
        </p:nvSpPr>
        <p:spPr>
          <a:xfrm>
            <a:off x="2557453" y="3090398"/>
            <a:ext cx="2743080" cy="923330"/>
          </a:xfrm>
          <a:prstGeom prst="rect">
            <a:avLst/>
          </a:prstGeom>
        </p:spPr>
        <p:txBody>
          <a:bodyPr wrap="square" rtlCol="0" anchor="t">
            <a:spAutoFit/>
          </a:bodyPr>
          <a:lstStyle/>
          <a:p>
            <a:pPr lvl="0"/>
            <a:r>
              <a:rPr lang="en-US" b="1" dirty="0">
                <a:latin typeface="Tw Cen MT" panose="020B0602020104020603" pitchFamily="34" charset="77"/>
              </a:rPr>
              <a:t>Black</a:t>
            </a:r>
          </a:p>
          <a:p>
            <a:pPr lvl="0"/>
            <a:r>
              <a:rPr lang="en-US" dirty="0">
                <a:latin typeface="Tw Cen MT" panose="020B0602020104020603" pitchFamily="34" charset="77"/>
              </a:rPr>
              <a:t>HEX	000000</a:t>
            </a:r>
          </a:p>
          <a:p>
            <a:pPr lvl="0"/>
            <a:r>
              <a:rPr lang="en-US" dirty="0">
                <a:latin typeface="Tw Cen MT" panose="020B0602020104020603" pitchFamily="34" charset="77"/>
              </a:rPr>
              <a:t>CMYK	0  0  0  100</a:t>
            </a:r>
          </a:p>
        </p:txBody>
      </p:sp>
      <p:sp>
        <p:nvSpPr>
          <p:cNvPr id="14" name="Rectangle 13">
            <a:extLst>
              <a:ext uri="{FF2B5EF4-FFF2-40B4-BE49-F238E27FC236}">
                <a16:creationId xmlns:a16="http://schemas.microsoft.com/office/drawing/2014/main" id="{3B6A2598-D3C9-3E45-9CAC-74576E2D384F}"/>
              </a:ext>
            </a:extLst>
          </p:cNvPr>
          <p:cNvSpPr/>
          <p:nvPr userDrawn="1"/>
        </p:nvSpPr>
        <p:spPr>
          <a:xfrm>
            <a:off x="1402949" y="1505912"/>
            <a:ext cx="988507" cy="988507"/>
          </a:xfrm>
          <a:prstGeom prst="rect">
            <a:avLst/>
          </a:prstGeom>
          <a:solidFill>
            <a:srgbClr val="334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940FFA-09FD-2043-B80A-5BEA91217C2C}"/>
              </a:ext>
            </a:extLst>
          </p:cNvPr>
          <p:cNvSpPr/>
          <p:nvPr userDrawn="1"/>
        </p:nvSpPr>
        <p:spPr>
          <a:xfrm>
            <a:off x="1402949" y="3196309"/>
            <a:ext cx="988507" cy="988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D054325-FC8D-3A42-8240-A6B4841E5D35}"/>
              </a:ext>
            </a:extLst>
          </p:cNvPr>
          <p:cNvSpPr/>
          <p:nvPr userDrawn="1"/>
        </p:nvSpPr>
        <p:spPr>
          <a:xfrm rot="16200000">
            <a:off x="182863" y="1815499"/>
            <a:ext cx="1101584" cy="369332"/>
          </a:xfrm>
          <a:prstGeom prst="rect">
            <a:avLst/>
          </a:prstGeom>
        </p:spPr>
        <p:txBody>
          <a:bodyPr wrap="none">
            <a:spAutoFit/>
          </a:bodyPr>
          <a:lstStyle/>
          <a:p>
            <a:pPr algn="l"/>
            <a:r>
              <a:rPr lang="en-US" b="1" u="sng" dirty="0">
                <a:latin typeface="Tw Cen MT" panose="020B0602020104020603" pitchFamily="34" charset="77"/>
              </a:rPr>
              <a:t>NEUTRAL</a:t>
            </a:r>
            <a:endParaRPr lang="en-US" b="1" u="sng" dirty="0"/>
          </a:p>
        </p:txBody>
      </p:sp>
      <p:sp>
        <p:nvSpPr>
          <p:cNvPr id="32" name="TextBox 31">
            <a:extLst>
              <a:ext uri="{FF2B5EF4-FFF2-40B4-BE49-F238E27FC236}">
                <a16:creationId xmlns:a16="http://schemas.microsoft.com/office/drawing/2014/main" id="{B181B910-59B7-E841-8EC9-FEC5A98A2CE3}"/>
              </a:ext>
            </a:extLst>
          </p:cNvPr>
          <p:cNvSpPr txBox="1"/>
          <p:nvPr userDrawn="1"/>
        </p:nvSpPr>
        <p:spPr>
          <a:xfrm>
            <a:off x="2557453" y="4758870"/>
            <a:ext cx="2743080" cy="923330"/>
          </a:xfrm>
          <a:prstGeom prst="rect">
            <a:avLst/>
          </a:prstGeom>
        </p:spPr>
        <p:txBody>
          <a:bodyPr wrap="square" rtlCol="0" anchor="t">
            <a:spAutoFit/>
          </a:bodyPr>
          <a:lstStyle/>
          <a:p>
            <a:pPr lvl="0"/>
            <a:r>
              <a:rPr lang="en-US" b="1" dirty="0">
                <a:latin typeface="Tw Cen MT" panose="020B0602020104020603" pitchFamily="34" charset="77"/>
              </a:rPr>
              <a:t>White</a:t>
            </a:r>
          </a:p>
          <a:p>
            <a:pPr lvl="0"/>
            <a:r>
              <a:rPr lang="en-US" dirty="0">
                <a:latin typeface="Tw Cen MT" panose="020B0602020104020603" pitchFamily="34" charset="77"/>
              </a:rPr>
              <a:t>HEX	FFFFFF</a:t>
            </a:r>
          </a:p>
          <a:p>
            <a:pPr lvl="0"/>
            <a:r>
              <a:rPr lang="en-US" dirty="0">
                <a:latin typeface="Tw Cen MT" panose="020B0602020104020603" pitchFamily="34" charset="77"/>
              </a:rPr>
              <a:t>CMYK	0  0  0  0</a:t>
            </a:r>
          </a:p>
        </p:txBody>
      </p:sp>
      <p:sp>
        <p:nvSpPr>
          <p:cNvPr id="34" name="Rectangle 33">
            <a:extLst>
              <a:ext uri="{FF2B5EF4-FFF2-40B4-BE49-F238E27FC236}">
                <a16:creationId xmlns:a16="http://schemas.microsoft.com/office/drawing/2014/main" id="{47ABDFF8-5637-3948-9D58-CBC347C02BE0}"/>
              </a:ext>
            </a:extLst>
          </p:cNvPr>
          <p:cNvSpPr/>
          <p:nvPr userDrawn="1"/>
        </p:nvSpPr>
        <p:spPr>
          <a:xfrm>
            <a:off x="1402949" y="4864781"/>
            <a:ext cx="988507" cy="988507"/>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27E3505E-94B2-E84F-8B66-EBC09B8B1859}"/>
              </a:ext>
            </a:extLst>
          </p:cNvPr>
          <p:cNvCxnSpPr>
            <a:cxnSpLocks/>
          </p:cNvCxnSpPr>
          <p:nvPr userDrawn="1"/>
        </p:nvCxnSpPr>
        <p:spPr>
          <a:xfrm>
            <a:off x="1402949" y="2856089"/>
            <a:ext cx="10257553"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4A2987-57C5-0847-8CBC-F15B3DF78770}"/>
              </a:ext>
            </a:extLst>
          </p:cNvPr>
          <p:cNvCxnSpPr>
            <a:cxnSpLocks/>
          </p:cNvCxnSpPr>
          <p:nvPr userDrawn="1"/>
        </p:nvCxnSpPr>
        <p:spPr>
          <a:xfrm>
            <a:off x="1402949" y="4526845"/>
            <a:ext cx="10257553"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965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14754285-6DD9-0241-A8F1-BF253402126F}"/>
              </a:ext>
            </a:extLst>
          </p:cNvPr>
          <p:cNvSpPr>
            <a:spLocks noGrp="1"/>
          </p:cNvSpPr>
          <p:nvPr>
            <p:ph type="body" sz="quarter" idx="12" hasCustomPrompt="1"/>
          </p:nvPr>
        </p:nvSpPr>
        <p:spPr>
          <a:xfrm>
            <a:off x="554222" y="196841"/>
            <a:ext cx="11153367"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Title Text</a:t>
            </a:r>
          </a:p>
        </p:txBody>
      </p:sp>
      <p:pic>
        <p:nvPicPr>
          <p:cNvPr id="15" name="Picture 14">
            <a:extLst>
              <a:ext uri="{FF2B5EF4-FFF2-40B4-BE49-F238E27FC236}">
                <a16:creationId xmlns:a16="http://schemas.microsoft.com/office/drawing/2014/main" id="{5B30296D-1498-6B43-AE02-E29239344D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6347" y="14510"/>
            <a:ext cx="1071632" cy="928748"/>
          </a:xfrm>
          <a:prstGeom prst="rect">
            <a:avLst/>
          </a:prstGeom>
        </p:spPr>
      </p:pic>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3" name="TextBox 12">
            <a:extLst>
              <a:ext uri="{FF2B5EF4-FFF2-40B4-BE49-F238E27FC236}">
                <a16:creationId xmlns:a16="http://schemas.microsoft.com/office/drawing/2014/main" id="{631BE526-32AC-0E49-94B6-635B2DC5DF71}"/>
              </a:ext>
            </a:extLst>
          </p:cNvPr>
          <p:cNvSpPr txBox="1"/>
          <p:nvPr userDrawn="1"/>
        </p:nvSpPr>
        <p:spPr>
          <a:xfrm>
            <a:off x="5194027" y="6531956"/>
            <a:ext cx="1873756"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ctr" defTabSz="412596"/>
            <a:r>
              <a:rPr lang="en-US" sz="800" kern="0" dirty="0">
                <a:solidFill>
                  <a:schemeClr val="tx1"/>
                </a:solidFill>
                <a:latin typeface="+mn-lt"/>
                <a:ea typeface="Roboto" charset="0"/>
                <a:cs typeface="Roboto" charset="0"/>
                <a:sym typeface="Helvetica Light"/>
              </a:rPr>
              <a:t>Confidential and Proprietary</a:t>
            </a: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9" name="Shape 140">
            <a:extLst>
              <a:ext uri="{FF2B5EF4-FFF2-40B4-BE49-F238E27FC236}">
                <a16:creationId xmlns:a16="http://schemas.microsoft.com/office/drawing/2014/main" id="{F26DE15C-FC0E-8E4F-87DF-B855CDCA6C5E}"/>
              </a:ext>
            </a:extLst>
          </p:cNvPr>
          <p:cNvSpPr/>
          <p:nvPr userDrawn="1"/>
        </p:nvSpPr>
        <p:spPr>
          <a:xfrm>
            <a:off x="331919" y="208768"/>
            <a:ext cx="59728" cy="582266"/>
          </a:xfrm>
          <a:prstGeom prst="rect">
            <a:avLst/>
          </a:prstGeom>
          <a:solidFill>
            <a:srgbClr val="009D86"/>
          </a:solidFill>
          <a:ln w="12700">
            <a:solidFill>
              <a:srgbClr val="009D86"/>
            </a:solidFill>
            <a:miter lim="400000"/>
          </a:ln>
        </p:spPr>
        <p:txBody>
          <a:bodyPr lIns="25400" tIns="25400" rIns="25400" bIns="25400" anchor="ctr"/>
          <a:lstStyle/>
          <a:p>
            <a:pPr>
              <a:defRPr sz="3200">
                <a:solidFill>
                  <a:srgbClr val="FFFFFF"/>
                </a:solidFill>
              </a:defRPr>
            </a:pPr>
            <a:endParaRPr sz="1600" dirty="0"/>
          </a:p>
        </p:txBody>
      </p:sp>
      <p:pic>
        <p:nvPicPr>
          <p:cNvPr id="10" name="Content Placeholder 14">
            <a:extLst>
              <a:ext uri="{FF2B5EF4-FFF2-40B4-BE49-F238E27FC236}">
                <a16:creationId xmlns:a16="http://schemas.microsoft.com/office/drawing/2014/main" id="{F3C67DFD-42B0-2141-874C-F6351FDFA4AD}"/>
              </a:ext>
            </a:extLst>
          </p:cNvPr>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371404" y="806420"/>
            <a:ext cx="11517086" cy="777017"/>
          </a:xfrm>
          <a:prstGeom prst="rect">
            <a:avLst/>
          </a:prstGeom>
        </p:spPr>
      </p:pic>
      <p:sp>
        <p:nvSpPr>
          <p:cNvPr id="14" name="Freeform 13">
            <a:extLst>
              <a:ext uri="{FF2B5EF4-FFF2-40B4-BE49-F238E27FC236}">
                <a16:creationId xmlns:a16="http://schemas.microsoft.com/office/drawing/2014/main" id="{0326BEC1-BB2C-7C40-AC7D-F58B261B3419}"/>
              </a:ext>
            </a:extLst>
          </p:cNvPr>
          <p:cNvSpPr/>
          <p:nvPr userDrawn="1"/>
        </p:nvSpPr>
        <p:spPr>
          <a:xfrm>
            <a:off x="1010386" y="3167643"/>
            <a:ext cx="2925175" cy="88094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rgbClr val="008BCD"/>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latin typeface="Open Sans Regular" charset="0"/>
            </a:endParaRPr>
          </a:p>
        </p:txBody>
      </p:sp>
      <p:sp>
        <p:nvSpPr>
          <p:cNvPr id="16" name="Freeform 15">
            <a:extLst>
              <a:ext uri="{FF2B5EF4-FFF2-40B4-BE49-F238E27FC236}">
                <a16:creationId xmlns:a16="http://schemas.microsoft.com/office/drawing/2014/main" id="{C7ABECA1-CC86-8742-8949-74432A6D1360}"/>
              </a:ext>
            </a:extLst>
          </p:cNvPr>
          <p:cNvSpPr/>
          <p:nvPr userDrawn="1"/>
        </p:nvSpPr>
        <p:spPr>
          <a:xfrm>
            <a:off x="3463442" y="3167643"/>
            <a:ext cx="2925175" cy="88094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rgbClr val="009D8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latin typeface="Open Sans Regular" charset="0"/>
            </a:endParaRPr>
          </a:p>
        </p:txBody>
      </p:sp>
      <p:sp>
        <p:nvSpPr>
          <p:cNvPr id="18" name="Freeform 17">
            <a:extLst>
              <a:ext uri="{FF2B5EF4-FFF2-40B4-BE49-F238E27FC236}">
                <a16:creationId xmlns:a16="http://schemas.microsoft.com/office/drawing/2014/main" id="{CA834D2B-3A8D-5640-B94D-6ED9029CCCAD}"/>
              </a:ext>
            </a:extLst>
          </p:cNvPr>
          <p:cNvSpPr/>
          <p:nvPr userDrawn="1"/>
        </p:nvSpPr>
        <p:spPr>
          <a:xfrm>
            <a:off x="5916499" y="3167643"/>
            <a:ext cx="2925175" cy="88094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rgbClr val="004976"/>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latin typeface="Open Sans Regular" charset="0"/>
            </a:endParaRPr>
          </a:p>
        </p:txBody>
      </p:sp>
      <p:sp>
        <p:nvSpPr>
          <p:cNvPr id="20" name="Freeform 19">
            <a:extLst>
              <a:ext uri="{FF2B5EF4-FFF2-40B4-BE49-F238E27FC236}">
                <a16:creationId xmlns:a16="http://schemas.microsoft.com/office/drawing/2014/main" id="{F8CB7AD7-8BD3-CB42-8A5A-78B561AFD7D3}"/>
              </a:ext>
            </a:extLst>
          </p:cNvPr>
          <p:cNvSpPr/>
          <p:nvPr userDrawn="1"/>
        </p:nvSpPr>
        <p:spPr>
          <a:xfrm>
            <a:off x="8369555" y="3167643"/>
            <a:ext cx="2925175" cy="880946"/>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rgbClr val="334048"/>
          </a:solidFill>
          <a:ln>
            <a:solidFill>
              <a:srgbClr val="004976"/>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latin typeface="Open Sans Regular" charset="0"/>
            </a:endParaRPr>
          </a:p>
        </p:txBody>
      </p:sp>
      <p:cxnSp>
        <p:nvCxnSpPr>
          <p:cNvPr id="21" name="Straight Connector 20">
            <a:extLst>
              <a:ext uri="{FF2B5EF4-FFF2-40B4-BE49-F238E27FC236}">
                <a16:creationId xmlns:a16="http://schemas.microsoft.com/office/drawing/2014/main" id="{4090F27E-A969-B845-AD77-2E033B7F8302}"/>
              </a:ext>
            </a:extLst>
          </p:cNvPr>
          <p:cNvCxnSpPr/>
          <p:nvPr userDrawn="1"/>
        </p:nvCxnSpPr>
        <p:spPr>
          <a:xfrm flipV="1">
            <a:off x="7270595" y="2414568"/>
            <a:ext cx="0" cy="556633"/>
          </a:xfrm>
          <a:prstGeom prst="line">
            <a:avLst/>
          </a:prstGeom>
          <a:ln w="28575">
            <a:solidFill>
              <a:srgbClr val="004976"/>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BF712E-6986-D841-816D-4120742C7EC5}"/>
              </a:ext>
            </a:extLst>
          </p:cNvPr>
          <p:cNvCxnSpPr/>
          <p:nvPr userDrawn="1"/>
        </p:nvCxnSpPr>
        <p:spPr>
          <a:xfrm>
            <a:off x="9828657" y="4304036"/>
            <a:ext cx="0" cy="555317"/>
          </a:xfrm>
          <a:prstGeom prst="line">
            <a:avLst/>
          </a:prstGeom>
          <a:ln w="28575">
            <a:solidFill>
              <a:srgbClr val="334048"/>
            </a:solidFill>
            <a:tailEnd type="oval"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4C46125-0DD8-084A-A93D-805DB28B9D4D}"/>
              </a:ext>
            </a:extLst>
          </p:cNvPr>
          <p:cNvCxnSpPr/>
          <p:nvPr userDrawn="1"/>
        </p:nvCxnSpPr>
        <p:spPr>
          <a:xfrm flipV="1">
            <a:off x="2419815" y="2414568"/>
            <a:ext cx="0" cy="556633"/>
          </a:xfrm>
          <a:prstGeom prst="line">
            <a:avLst/>
          </a:prstGeom>
          <a:ln w="28575">
            <a:solidFill>
              <a:srgbClr val="008BCD"/>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FB178AD-BA88-9847-A1E3-42CF3D412795}"/>
              </a:ext>
            </a:extLst>
          </p:cNvPr>
          <p:cNvCxnSpPr/>
          <p:nvPr userDrawn="1"/>
        </p:nvCxnSpPr>
        <p:spPr>
          <a:xfrm>
            <a:off x="5022482" y="4304036"/>
            <a:ext cx="0" cy="555317"/>
          </a:xfrm>
          <a:prstGeom prst="line">
            <a:avLst/>
          </a:prstGeom>
          <a:ln w="28575">
            <a:solidFill>
              <a:srgbClr val="009D86"/>
            </a:solidFill>
            <a:tailEnd type="oval" w="lg" len="lg"/>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E058F9CD-AB07-8942-AEE6-AA5A8839D79A}"/>
              </a:ext>
            </a:extLst>
          </p:cNvPr>
          <p:cNvSpPr>
            <a:spLocks noGrp="1"/>
          </p:cNvSpPr>
          <p:nvPr>
            <p:ph type="body" sz="quarter" idx="10" hasCustomPrompt="1"/>
          </p:nvPr>
        </p:nvSpPr>
        <p:spPr>
          <a:xfrm>
            <a:off x="1531660" y="3454900"/>
            <a:ext cx="1776310" cy="470911"/>
          </a:xfrm>
          <a:prstGeom prst="rect">
            <a:avLst/>
          </a:prstGeom>
        </p:spPr>
        <p:txBody>
          <a:bodyPr>
            <a:normAutofit/>
          </a:bodyPr>
          <a:lstStyle>
            <a:lvl1pPr marL="0" indent="0" algn="ctr">
              <a:buNone/>
              <a:defRPr sz="2000" b="1">
                <a:solidFill>
                  <a:schemeClr val="bg1"/>
                </a:solidFill>
                <a:latin typeface="Tw Cen MT" panose="020B0602020104020603" pitchFamily="34" charset="77"/>
              </a:defRPr>
            </a:lvl1pPr>
          </a:lstStyle>
          <a:p>
            <a:pPr lvl="0"/>
            <a:r>
              <a:rPr lang="en-US" dirty="0"/>
              <a:t>TITLE</a:t>
            </a:r>
          </a:p>
        </p:txBody>
      </p:sp>
      <p:sp>
        <p:nvSpPr>
          <p:cNvPr id="26" name="Text Placeholder 2">
            <a:extLst>
              <a:ext uri="{FF2B5EF4-FFF2-40B4-BE49-F238E27FC236}">
                <a16:creationId xmlns:a16="http://schemas.microsoft.com/office/drawing/2014/main" id="{D21E5E65-2FF6-E846-BCA8-BE3B806B464B}"/>
              </a:ext>
            </a:extLst>
          </p:cNvPr>
          <p:cNvSpPr>
            <a:spLocks noGrp="1"/>
          </p:cNvSpPr>
          <p:nvPr>
            <p:ph type="body" sz="quarter" idx="11" hasCustomPrompt="1"/>
          </p:nvPr>
        </p:nvSpPr>
        <p:spPr>
          <a:xfrm>
            <a:off x="4068799" y="3454900"/>
            <a:ext cx="1776310" cy="470911"/>
          </a:xfrm>
          <a:prstGeom prst="rect">
            <a:avLst/>
          </a:prstGeom>
        </p:spPr>
        <p:txBody>
          <a:bodyPr>
            <a:normAutofit/>
          </a:bodyPr>
          <a:lstStyle>
            <a:lvl1pPr marL="0" indent="0" algn="ctr">
              <a:buNone/>
              <a:defRPr sz="2000" b="1">
                <a:solidFill>
                  <a:schemeClr val="bg1"/>
                </a:solidFill>
                <a:latin typeface="Tw Cen MT" panose="020B0602020104020603" pitchFamily="34" charset="77"/>
              </a:defRPr>
            </a:lvl1pPr>
          </a:lstStyle>
          <a:p>
            <a:pPr lvl="0"/>
            <a:r>
              <a:rPr lang="en-US" dirty="0"/>
              <a:t>TITLE</a:t>
            </a:r>
          </a:p>
        </p:txBody>
      </p:sp>
      <p:sp>
        <p:nvSpPr>
          <p:cNvPr id="27" name="Text Placeholder 2">
            <a:extLst>
              <a:ext uri="{FF2B5EF4-FFF2-40B4-BE49-F238E27FC236}">
                <a16:creationId xmlns:a16="http://schemas.microsoft.com/office/drawing/2014/main" id="{CCB59006-C938-F843-AC2F-FCB66A28E0EC}"/>
              </a:ext>
            </a:extLst>
          </p:cNvPr>
          <p:cNvSpPr>
            <a:spLocks noGrp="1"/>
          </p:cNvSpPr>
          <p:nvPr>
            <p:ph type="body" sz="quarter" idx="13" hasCustomPrompt="1"/>
          </p:nvPr>
        </p:nvSpPr>
        <p:spPr>
          <a:xfrm>
            <a:off x="6464269" y="3454900"/>
            <a:ext cx="1776310" cy="470911"/>
          </a:xfrm>
          <a:prstGeom prst="rect">
            <a:avLst/>
          </a:prstGeom>
        </p:spPr>
        <p:txBody>
          <a:bodyPr>
            <a:normAutofit/>
          </a:bodyPr>
          <a:lstStyle>
            <a:lvl1pPr marL="0" indent="0" algn="ctr">
              <a:buNone/>
              <a:defRPr sz="2000" b="1">
                <a:solidFill>
                  <a:schemeClr val="bg1"/>
                </a:solidFill>
                <a:latin typeface="Tw Cen MT" panose="020B0602020104020603" pitchFamily="34" charset="77"/>
              </a:defRPr>
            </a:lvl1pPr>
          </a:lstStyle>
          <a:p>
            <a:pPr lvl="0"/>
            <a:r>
              <a:rPr lang="en-US" dirty="0"/>
              <a:t>TITLE</a:t>
            </a:r>
          </a:p>
        </p:txBody>
      </p:sp>
      <p:sp>
        <p:nvSpPr>
          <p:cNvPr id="28" name="Text Placeholder 2">
            <a:extLst>
              <a:ext uri="{FF2B5EF4-FFF2-40B4-BE49-F238E27FC236}">
                <a16:creationId xmlns:a16="http://schemas.microsoft.com/office/drawing/2014/main" id="{0E1DDC5B-526C-964F-99C4-09496680C834}"/>
              </a:ext>
            </a:extLst>
          </p:cNvPr>
          <p:cNvSpPr>
            <a:spLocks noGrp="1"/>
          </p:cNvSpPr>
          <p:nvPr>
            <p:ph type="body" sz="quarter" idx="14" hasCustomPrompt="1"/>
          </p:nvPr>
        </p:nvSpPr>
        <p:spPr>
          <a:xfrm>
            <a:off x="8937013" y="3454900"/>
            <a:ext cx="1776310" cy="470911"/>
          </a:xfrm>
          <a:prstGeom prst="rect">
            <a:avLst/>
          </a:prstGeom>
        </p:spPr>
        <p:txBody>
          <a:bodyPr>
            <a:normAutofit/>
          </a:bodyPr>
          <a:lstStyle>
            <a:lvl1pPr marL="0" indent="0" algn="ctr">
              <a:buNone/>
              <a:defRPr sz="2000" b="1">
                <a:solidFill>
                  <a:schemeClr val="bg1"/>
                </a:solidFill>
                <a:latin typeface="Tw Cen MT" panose="020B0602020104020603" pitchFamily="34" charset="77"/>
              </a:defRPr>
            </a:lvl1pPr>
          </a:lstStyle>
          <a:p>
            <a:pPr lvl="0"/>
            <a:r>
              <a:rPr lang="en-US" dirty="0"/>
              <a:t>TITLE</a:t>
            </a:r>
          </a:p>
        </p:txBody>
      </p:sp>
    </p:spTree>
    <p:extLst>
      <p:ext uri="{BB962C8B-B14F-4D97-AF65-F5344CB8AC3E}">
        <p14:creationId xmlns:p14="http://schemas.microsoft.com/office/powerpoint/2010/main" val="201542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 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614FEA-EC92-BA42-BAE6-32F553ECC0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1010537"/>
          </a:xfrm>
          <a:prstGeom prst="rect">
            <a:avLst/>
          </a:prstGeom>
        </p:spPr>
      </p:pic>
      <p:pic>
        <p:nvPicPr>
          <p:cNvPr id="22" name="Picture 21">
            <a:extLst>
              <a:ext uri="{FF2B5EF4-FFF2-40B4-BE49-F238E27FC236}">
                <a16:creationId xmlns:a16="http://schemas.microsoft.com/office/drawing/2014/main" id="{A24E09D1-A2EB-0543-A35B-BD55C93DBD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7" y="226538"/>
            <a:ext cx="599151" cy="517633"/>
          </a:xfrm>
          <a:prstGeom prst="rect">
            <a:avLst/>
          </a:prstGeom>
        </p:spPr>
      </p:pic>
      <p:sp>
        <p:nvSpPr>
          <p:cNvPr id="17" name="Content Placeholder 7">
            <a:extLst>
              <a:ext uri="{FF2B5EF4-FFF2-40B4-BE49-F238E27FC236}">
                <a16:creationId xmlns:a16="http://schemas.microsoft.com/office/drawing/2014/main" id="{C5C9C075-DBC5-C548-9356-4EEC9D7CA848}"/>
              </a:ext>
            </a:extLst>
          </p:cNvPr>
          <p:cNvSpPr>
            <a:spLocks noGrp="1"/>
          </p:cNvSpPr>
          <p:nvPr>
            <p:ph sz="quarter" idx="10"/>
          </p:nvPr>
        </p:nvSpPr>
        <p:spPr>
          <a:xfrm>
            <a:off x="554222" y="1186848"/>
            <a:ext cx="11153366" cy="5134022"/>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4" name="TextBox 23">
            <a:extLst>
              <a:ext uri="{FF2B5EF4-FFF2-40B4-BE49-F238E27FC236}">
                <a16:creationId xmlns:a16="http://schemas.microsoft.com/office/drawing/2014/main" id="{84DF5A34-FD72-1048-8E9B-CC9CF63921B9}"/>
              </a:ext>
            </a:extLst>
          </p:cNvPr>
          <p:cNvSpPr txBox="1"/>
          <p:nvPr userDrawn="1"/>
        </p:nvSpPr>
        <p:spPr>
          <a:xfrm>
            <a:off x="5194027" y="6531956"/>
            <a:ext cx="1873756"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ctr" defTabSz="412596"/>
            <a:r>
              <a:rPr lang="en-US" sz="800" kern="0" dirty="0">
                <a:solidFill>
                  <a:schemeClr val="tx1"/>
                </a:solidFill>
                <a:latin typeface="+mn-lt"/>
                <a:ea typeface="Roboto" charset="0"/>
                <a:cs typeface="Roboto" charset="0"/>
                <a:sym typeface="Helvetica Light"/>
              </a:rPr>
              <a:t>Confidential &amp; Proprietary </a:t>
            </a:r>
            <a:r>
              <a:rPr lang="en-US" sz="800" kern="0" dirty="0">
                <a:solidFill>
                  <a:schemeClr val="tx1"/>
                </a:solidFill>
                <a:latin typeface="Arial" charset="0"/>
                <a:ea typeface="Roboto" charset="0"/>
                <a:cs typeface="Roboto" charset="0"/>
                <a:sym typeface="Helvetica Light"/>
              </a:rPr>
              <a:t>INTERNAL ONLY</a:t>
            </a:r>
            <a:endParaRPr lang="en-US" sz="8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12" name="Text Placeholder 4">
            <a:extLst>
              <a:ext uri="{FF2B5EF4-FFF2-40B4-BE49-F238E27FC236}">
                <a16:creationId xmlns:a16="http://schemas.microsoft.com/office/drawing/2014/main" id="{F59454B4-10F4-4244-BA83-020F0F70525D}"/>
              </a:ext>
            </a:extLst>
          </p:cNvPr>
          <p:cNvSpPr>
            <a:spLocks noGrp="1"/>
          </p:cNvSpPr>
          <p:nvPr>
            <p:ph type="body" sz="quarter" idx="12" hasCustomPrompt="1"/>
          </p:nvPr>
        </p:nvSpPr>
        <p:spPr>
          <a:xfrm>
            <a:off x="1403350" y="196841"/>
            <a:ext cx="10304239"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1"/>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Title Text</a:t>
            </a:r>
          </a:p>
        </p:txBody>
      </p:sp>
    </p:spTree>
    <p:extLst>
      <p:ext uri="{BB962C8B-B14F-4D97-AF65-F5344CB8AC3E}">
        <p14:creationId xmlns:p14="http://schemas.microsoft.com/office/powerpoint/2010/main" val="159471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1AB293-2FFA-1240-B470-EAB2FAB210E7}"/>
              </a:ext>
            </a:extLst>
          </p:cNvPr>
          <p:cNvGrpSpPr/>
          <p:nvPr userDrawn="1"/>
        </p:nvGrpSpPr>
        <p:grpSpPr>
          <a:xfrm flipH="1">
            <a:off x="1" y="0"/>
            <a:ext cx="12191999" cy="6858000"/>
            <a:chOff x="0" y="0"/>
            <a:chExt cx="12191999" cy="6858000"/>
          </a:xfrm>
        </p:grpSpPr>
        <p:pic>
          <p:nvPicPr>
            <p:cNvPr id="11" name="Picture 10">
              <a:extLst>
                <a:ext uri="{FF2B5EF4-FFF2-40B4-BE49-F238E27FC236}">
                  <a16:creationId xmlns:a16="http://schemas.microsoft.com/office/drawing/2014/main" id="{F29F6E43-5729-E040-829B-1C5449578C9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0286998" y="0"/>
              <a:ext cx="1905001" cy="6858000"/>
            </a:xfrm>
            <a:prstGeom prst="rect">
              <a:avLst/>
            </a:prstGeom>
          </p:spPr>
        </p:pic>
        <p:pic>
          <p:nvPicPr>
            <p:cNvPr id="12" name="Picture 11">
              <a:extLst>
                <a:ext uri="{FF2B5EF4-FFF2-40B4-BE49-F238E27FC236}">
                  <a16:creationId xmlns:a16="http://schemas.microsoft.com/office/drawing/2014/main" id="{8FBB045F-CC96-8645-92CB-CAF96260C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grpSp>
      <p:sp>
        <p:nvSpPr>
          <p:cNvPr id="13" name="Shape 36">
            <a:extLst>
              <a:ext uri="{FF2B5EF4-FFF2-40B4-BE49-F238E27FC236}">
                <a16:creationId xmlns:a16="http://schemas.microsoft.com/office/drawing/2014/main" id="{C0816C01-363D-1949-B818-07BED5DE244D}"/>
              </a:ext>
            </a:extLst>
          </p:cNvPr>
          <p:cNvSpPr>
            <a:spLocks noGrp="1"/>
          </p:cNvSpPr>
          <p:nvPr>
            <p:ph type="title" hasCustomPrompt="1"/>
          </p:nvPr>
        </p:nvSpPr>
        <p:spPr>
          <a:xfrm>
            <a:off x="537039" y="2591860"/>
            <a:ext cx="11185811" cy="881743"/>
          </a:xfrm>
          <a:prstGeom prst="rect">
            <a:avLst/>
          </a:prstGeom>
        </p:spPr>
        <p:txBody>
          <a:bodyPr anchor="t">
            <a:noAutofit/>
          </a:bodyPr>
          <a:lstStyle>
            <a:lvl1pPr algn="l">
              <a:defRPr sz="6900" b="1" i="0" spc="0">
                <a:solidFill>
                  <a:schemeClr val="bg1">
                    <a:lumMod val="95000"/>
                  </a:schemeClr>
                </a:solidFill>
                <a:latin typeface="Tw Cen MT" panose="020B0602020104020603" pitchFamily="34" charset="77"/>
                <a:ea typeface="Tw Cen MT" panose="020B0602020104020603" pitchFamily="34" charset="77"/>
                <a:cs typeface="Tw Cen MT" panose="020B0602020104020603" pitchFamily="34" charset="77"/>
                <a:sym typeface="Helvetica Neue Medium"/>
              </a:defRPr>
            </a:lvl1pPr>
          </a:lstStyle>
          <a:p>
            <a:r>
              <a:rPr dirty="0"/>
              <a:t>Title Text</a:t>
            </a:r>
          </a:p>
        </p:txBody>
      </p:sp>
      <p:sp>
        <p:nvSpPr>
          <p:cNvPr id="14" name="Text Placeholder 11">
            <a:extLst>
              <a:ext uri="{FF2B5EF4-FFF2-40B4-BE49-F238E27FC236}">
                <a16:creationId xmlns:a16="http://schemas.microsoft.com/office/drawing/2014/main" id="{14BD675F-EFB4-984B-B8B0-4EE4B7E11092}"/>
              </a:ext>
            </a:extLst>
          </p:cNvPr>
          <p:cNvSpPr>
            <a:spLocks noGrp="1"/>
          </p:cNvSpPr>
          <p:nvPr>
            <p:ph type="body" sz="quarter" idx="10" hasCustomPrompt="1"/>
          </p:nvPr>
        </p:nvSpPr>
        <p:spPr>
          <a:xfrm>
            <a:off x="551466" y="3551571"/>
            <a:ext cx="11185899" cy="368347"/>
          </a:xfrm>
          <a:prstGeom prst="rect">
            <a:avLst/>
          </a:prstGeom>
        </p:spPr>
        <p:txBody>
          <a:bodyPr anchor="t" anchorCtr="0">
            <a:normAutofit/>
          </a:bodyPr>
          <a:lstStyle>
            <a:lvl1pPr marL="0" indent="0" algn="l">
              <a:buFontTx/>
              <a:buNone/>
              <a:defRPr sz="2251" b="0" i="0" spc="300">
                <a:solidFill>
                  <a:srgbClr val="009D86"/>
                </a:solidFill>
                <a:effectLst/>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Sub Text</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7040" y="534129"/>
            <a:ext cx="3548193" cy="786671"/>
          </a:xfrm>
          <a:prstGeom prst="rect">
            <a:avLst/>
          </a:prstGeom>
        </p:spPr>
      </p:pic>
      <p:sp>
        <p:nvSpPr>
          <p:cNvPr id="6" name="TextBox 5">
            <a:extLst>
              <a:ext uri="{FF2B5EF4-FFF2-40B4-BE49-F238E27FC236}">
                <a16:creationId xmlns:a16="http://schemas.microsoft.com/office/drawing/2014/main" id="{35E99AC2-A502-5A4B-B3B5-218548654640}"/>
              </a:ext>
            </a:extLst>
          </p:cNvPr>
          <p:cNvSpPr txBox="1"/>
          <p:nvPr userDrawn="1"/>
        </p:nvSpPr>
        <p:spPr>
          <a:xfrm>
            <a:off x="536952" y="6417609"/>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bg1"/>
                </a:solidFill>
                <a:latin typeface="+mn-lt"/>
                <a:ea typeface="Roboto" charset="0"/>
                <a:cs typeface="Roboto" charset="0"/>
                <a:sym typeface="Helvetica Light"/>
              </a:rPr>
              <a:t>© </a:t>
            </a:r>
            <a:r>
              <a:rPr lang="en-US" sz="800" kern="0" dirty="0">
                <a:solidFill>
                  <a:schemeClr val="bg1"/>
                </a:solidFill>
                <a:latin typeface="+mn-lt"/>
                <a:ea typeface="Roboto" charset="0"/>
                <a:cs typeface="Roboto" charset="0"/>
                <a:sym typeface="Helvetica Light"/>
              </a:rPr>
              <a:t>2019 LookingGlass Cyber Solutions, Inc. All Rights Reserved.</a:t>
            </a:r>
          </a:p>
        </p:txBody>
      </p:sp>
    </p:spTree>
    <p:extLst>
      <p:ext uri="{BB962C8B-B14F-4D97-AF65-F5344CB8AC3E}">
        <p14:creationId xmlns:p14="http://schemas.microsoft.com/office/powerpoint/2010/main" val="304221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 Top">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4" name="Picture 3">
            <a:extLst>
              <a:ext uri="{FF2B5EF4-FFF2-40B4-BE49-F238E27FC236}">
                <a16:creationId xmlns:a16="http://schemas.microsoft.com/office/drawing/2014/main" id="{E209FEF8-517F-F340-8923-878D5AA4C5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347150">
            <a:off x="-447537" y="-155709"/>
            <a:ext cx="6522972" cy="6522972"/>
          </a:xfrm>
          <a:prstGeom prst="rect">
            <a:avLst/>
          </a:prstGeom>
        </p:spPr>
      </p:pic>
      <p:sp>
        <p:nvSpPr>
          <p:cNvPr id="8" name="Shape 36">
            <a:extLst>
              <a:ext uri="{FF2B5EF4-FFF2-40B4-BE49-F238E27FC236}">
                <a16:creationId xmlns:a16="http://schemas.microsoft.com/office/drawing/2014/main" id="{570D63C3-B7D5-E249-B379-EBEB6A636850}"/>
              </a:ext>
            </a:extLst>
          </p:cNvPr>
          <p:cNvSpPr>
            <a:spLocks noGrp="1"/>
          </p:cNvSpPr>
          <p:nvPr>
            <p:ph type="title" hasCustomPrompt="1"/>
          </p:nvPr>
        </p:nvSpPr>
        <p:spPr>
          <a:xfrm>
            <a:off x="1046747" y="2772334"/>
            <a:ext cx="9529010" cy="881743"/>
          </a:xfrm>
          <a:prstGeom prst="rect">
            <a:avLst/>
          </a:prstGeom>
          <a:solidFill>
            <a:schemeClr val="bg1"/>
          </a:solidFill>
        </p:spPr>
        <p:txBody>
          <a:bodyPr anchor="t">
            <a:noAutofit/>
          </a:bodyPr>
          <a:lstStyle>
            <a:lvl1pPr algn="ctr">
              <a:defRPr sz="6900" b="1" i="0" spc="0">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sym typeface="Helvetica Neue Medium"/>
              </a:defRPr>
            </a:lvl1pPr>
          </a:lstStyle>
          <a:p>
            <a:r>
              <a:rPr dirty="0"/>
              <a:t>Title Text</a:t>
            </a:r>
          </a:p>
        </p:txBody>
      </p:sp>
    </p:spTree>
    <p:extLst>
      <p:ext uri="{BB962C8B-B14F-4D97-AF65-F5344CB8AC3E}">
        <p14:creationId xmlns:p14="http://schemas.microsoft.com/office/powerpoint/2010/main" val="174001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 Top">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8296FC-0145-9D4D-BE32-0EDEEDAC0B4D}"/>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19" name="TextBox 18">
            <a:extLst>
              <a:ext uri="{FF2B5EF4-FFF2-40B4-BE49-F238E27FC236}">
                <a16:creationId xmlns:a16="http://schemas.microsoft.com/office/drawing/2014/main" id="{E0EDE702-B31D-BD42-8AB9-E31584DDC8BA}"/>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4" name="Picture 3">
            <a:extLst>
              <a:ext uri="{FF2B5EF4-FFF2-40B4-BE49-F238E27FC236}">
                <a16:creationId xmlns:a16="http://schemas.microsoft.com/office/drawing/2014/main" id="{E209FEF8-517F-F340-8923-878D5AA4C5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2347150">
            <a:off x="-447537" y="-155709"/>
            <a:ext cx="6522972" cy="6522972"/>
          </a:xfrm>
          <a:prstGeom prst="rect">
            <a:avLst/>
          </a:prstGeom>
        </p:spPr>
      </p:pic>
      <p:sp>
        <p:nvSpPr>
          <p:cNvPr id="10" name="Shape 36">
            <a:extLst>
              <a:ext uri="{FF2B5EF4-FFF2-40B4-BE49-F238E27FC236}">
                <a16:creationId xmlns:a16="http://schemas.microsoft.com/office/drawing/2014/main" id="{2651D05A-2952-5742-A89C-483D1E67284E}"/>
              </a:ext>
            </a:extLst>
          </p:cNvPr>
          <p:cNvSpPr>
            <a:spLocks noGrp="1"/>
          </p:cNvSpPr>
          <p:nvPr>
            <p:ph type="title" hasCustomPrompt="1"/>
          </p:nvPr>
        </p:nvSpPr>
        <p:spPr>
          <a:xfrm>
            <a:off x="1046747" y="2772334"/>
            <a:ext cx="9529010" cy="881743"/>
          </a:xfrm>
          <a:prstGeom prst="rect">
            <a:avLst/>
          </a:prstGeom>
          <a:solidFill>
            <a:schemeClr val="bg1"/>
          </a:solidFill>
        </p:spPr>
        <p:txBody>
          <a:bodyPr anchor="t">
            <a:noAutofit/>
          </a:bodyPr>
          <a:lstStyle>
            <a:lvl1pPr algn="ctr">
              <a:defRPr sz="6900" b="1" i="0" spc="0">
                <a:solidFill>
                  <a:schemeClr val="bg2">
                    <a:lumMod val="25000"/>
                  </a:schemeClr>
                </a:solidFill>
                <a:latin typeface="Tw Cen MT" panose="020B0602020104020603" pitchFamily="34" charset="77"/>
                <a:ea typeface="Tw Cen MT" panose="020B0602020104020603" pitchFamily="34" charset="77"/>
                <a:cs typeface="Tw Cen MT" panose="020B0602020104020603" pitchFamily="34" charset="77"/>
                <a:sym typeface="Helvetica Neue Medium"/>
              </a:defRPr>
            </a:lvl1pPr>
          </a:lstStyle>
          <a:p>
            <a:r>
              <a:rPr dirty="0"/>
              <a:t>Title Text</a:t>
            </a:r>
          </a:p>
        </p:txBody>
      </p:sp>
      <p:sp>
        <p:nvSpPr>
          <p:cNvPr id="12" name="Text Placeholder 11">
            <a:extLst>
              <a:ext uri="{FF2B5EF4-FFF2-40B4-BE49-F238E27FC236}">
                <a16:creationId xmlns:a16="http://schemas.microsoft.com/office/drawing/2014/main" id="{4C88370E-987B-AD47-8037-8F66990D91BF}"/>
              </a:ext>
            </a:extLst>
          </p:cNvPr>
          <p:cNvSpPr>
            <a:spLocks noGrp="1"/>
          </p:cNvSpPr>
          <p:nvPr>
            <p:ph type="body" sz="quarter" idx="10" hasCustomPrompt="1"/>
          </p:nvPr>
        </p:nvSpPr>
        <p:spPr>
          <a:xfrm>
            <a:off x="1061197" y="3654077"/>
            <a:ext cx="9529085" cy="368347"/>
          </a:xfrm>
          <a:prstGeom prst="rect">
            <a:avLst/>
          </a:prstGeom>
          <a:solidFill>
            <a:schemeClr val="bg1"/>
          </a:solidFill>
        </p:spPr>
        <p:txBody>
          <a:bodyPr anchor="t" anchorCtr="0">
            <a:normAutofit/>
          </a:bodyPr>
          <a:lstStyle>
            <a:lvl1pPr marL="0" indent="0" algn="ctr">
              <a:buFontTx/>
              <a:buNone/>
              <a:defRPr sz="2251" b="0" i="0" spc="300">
                <a:solidFill>
                  <a:srgbClr val="009D86"/>
                </a:solidFill>
                <a:effectLst/>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Sub Text</a:t>
            </a:r>
          </a:p>
        </p:txBody>
      </p:sp>
    </p:spTree>
    <p:extLst>
      <p:ext uri="{BB962C8B-B14F-4D97-AF65-F5344CB8AC3E}">
        <p14:creationId xmlns:p14="http://schemas.microsoft.com/office/powerpoint/2010/main" val="260844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 Top">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1E22F88-B585-3743-B125-412946589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1010537"/>
          </a:xfrm>
          <a:prstGeom prst="rect">
            <a:avLst/>
          </a:prstGeom>
        </p:spPr>
      </p:pic>
      <p:pic>
        <p:nvPicPr>
          <p:cNvPr id="14" name="Picture 13">
            <a:extLst>
              <a:ext uri="{FF2B5EF4-FFF2-40B4-BE49-F238E27FC236}">
                <a16:creationId xmlns:a16="http://schemas.microsoft.com/office/drawing/2014/main" id="{A1AFA070-2675-F840-9362-D24E5EECAA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7" y="226538"/>
            <a:ext cx="599151" cy="517633"/>
          </a:xfrm>
          <a:prstGeom prst="rect">
            <a:avLst/>
          </a:prstGeom>
        </p:spPr>
      </p:pic>
      <p:sp>
        <p:nvSpPr>
          <p:cNvPr id="13" name="TextBox 12">
            <a:extLst>
              <a:ext uri="{FF2B5EF4-FFF2-40B4-BE49-F238E27FC236}">
                <a16:creationId xmlns:a16="http://schemas.microsoft.com/office/drawing/2014/main" id="{34801E4B-BC4C-534D-894F-8A6DC35EBBE3}"/>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1" name="TextBox 20">
            <a:extLst>
              <a:ext uri="{FF2B5EF4-FFF2-40B4-BE49-F238E27FC236}">
                <a16:creationId xmlns:a16="http://schemas.microsoft.com/office/drawing/2014/main" id="{1D67A206-0093-094C-84F1-72AAC4879C6C}"/>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
        <p:nvSpPr>
          <p:cNvPr id="12" name="Content Placeholder 7">
            <a:extLst>
              <a:ext uri="{FF2B5EF4-FFF2-40B4-BE49-F238E27FC236}">
                <a16:creationId xmlns:a16="http://schemas.microsoft.com/office/drawing/2014/main" id="{0DA5F1F0-40D0-884B-9654-2D045FE99885}"/>
              </a:ext>
            </a:extLst>
          </p:cNvPr>
          <p:cNvSpPr>
            <a:spLocks noGrp="1"/>
          </p:cNvSpPr>
          <p:nvPr>
            <p:ph sz="quarter" idx="11"/>
          </p:nvPr>
        </p:nvSpPr>
        <p:spPr>
          <a:xfrm>
            <a:off x="554223" y="1189426"/>
            <a:ext cx="5364440" cy="5078369"/>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Content Placeholder 7">
            <a:extLst>
              <a:ext uri="{FF2B5EF4-FFF2-40B4-BE49-F238E27FC236}">
                <a16:creationId xmlns:a16="http://schemas.microsoft.com/office/drawing/2014/main" id="{B613C140-5454-C542-B46B-D3D776FEE6E3}"/>
              </a:ext>
            </a:extLst>
          </p:cNvPr>
          <p:cNvSpPr>
            <a:spLocks noGrp="1"/>
          </p:cNvSpPr>
          <p:nvPr>
            <p:ph sz="quarter" idx="10"/>
          </p:nvPr>
        </p:nvSpPr>
        <p:spPr>
          <a:xfrm>
            <a:off x="6267795" y="1182754"/>
            <a:ext cx="5439794" cy="5078373"/>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Text Placeholder 4">
            <a:extLst>
              <a:ext uri="{FF2B5EF4-FFF2-40B4-BE49-F238E27FC236}">
                <a16:creationId xmlns:a16="http://schemas.microsoft.com/office/drawing/2014/main" id="{0AF107AE-5329-6040-ACCE-C905384963E9}"/>
              </a:ext>
            </a:extLst>
          </p:cNvPr>
          <p:cNvSpPr>
            <a:spLocks noGrp="1"/>
          </p:cNvSpPr>
          <p:nvPr>
            <p:ph type="body" sz="quarter" idx="12" hasCustomPrompt="1"/>
          </p:nvPr>
        </p:nvSpPr>
        <p:spPr>
          <a:xfrm>
            <a:off x="1403350" y="196841"/>
            <a:ext cx="10304239" cy="581025"/>
          </a:xfrm>
          <a:prstGeom prst="rect">
            <a:avLst/>
          </a:prstGeom>
        </p:spPr>
        <p:txBody>
          <a:bodyPr/>
          <a:lstStyle>
            <a:lvl1pPr marL="0" marR="0" indent="0" algn="l" defTabSz="914377" rtl="0" eaLnBrk="1" fontAlgn="auto" latinLnBrk="0" hangingPunct="1">
              <a:lnSpc>
                <a:spcPct val="100000"/>
              </a:lnSpc>
              <a:spcBef>
                <a:spcPts val="0"/>
              </a:spcBef>
              <a:spcAft>
                <a:spcPts val="0"/>
              </a:spcAft>
              <a:buClrTx/>
              <a:buSzTx/>
              <a:buFontTx/>
              <a:buNone/>
              <a:tabLst/>
              <a:defRPr sz="3451" b="1">
                <a:solidFill>
                  <a:schemeClr val="bg1"/>
                </a:solidFill>
                <a:latin typeface="Tw Cen MT" panose="020B0602020104020603" pitchFamily="34" charset="77"/>
                <a:ea typeface="Tw Cen MT" panose="020B0602020104020603" pitchFamily="34" charset="77"/>
                <a:cs typeface="Tw Cen MT" panose="020B0602020104020603" pitchFamily="34" charset="77"/>
              </a:defRPr>
            </a:lvl1pPr>
          </a:lstStyle>
          <a:p>
            <a:pPr lvl="0"/>
            <a:r>
              <a:rPr lang="en-US" dirty="0"/>
              <a:t>Title Text</a:t>
            </a:r>
          </a:p>
        </p:txBody>
      </p:sp>
    </p:spTree>
    <p:extLst>
      <p:ext uri="{BB962C8B-B14F-4D97-AF65-F5344CB8AC3E}">
        <p14:creationId xmlns:p14="http://schemas.microsoft.com/office/powerpoint/2010/main" val="323868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 Top">
    <p:spTree>
      <p:nvGrpSpPr>
        <p:cNvPr id="1" name=""/>
        <p:cNvGrpSpPr/>
        <p:nvPr/>
      </p:nvGrpSpPr>
      <p:grpSpPr>
        <a:xfrm>
          <a:off x="0" y="0"/>
          <a:ext cx="0" cy="0"/>
          <a:chOff x="0" y="0"/>
          <a:chExt cx="0" cy="0"/>
        </a:xfrm>
      </p:grpSpPr>
      <p:sp>
        <p:nvSpPr>
          <p:cNvPr id="17" name="Content Placeholder 7">
            <a:extLst>
              <a:ext uri="{FF2B5EF4-FFF2-40B4-BE49-F238E27FC236}">
                <a16:creationId xmlns:a16="http://schemas.microsoft.com/office/drawing/2014/main" id="{C5C9C075-DBC5-C548-9356-4EEC9D7CA848}"/>
              </a:ext>
            </a:extLst>
          </p:cNvPr>
          <p:cNvSpPr>
            <a:spLocks noGrp="1"/>
          </p:cNvSpPr>
          <p:nvPr>
            <p:ph sz="quarter" idx="10"/>
          </p:nvPr>
        </p:nvSpPr>
        <p:spPr>
          <a:xfrm>
            <a:off x="554222" y="1186848"/>
            <a:ext cx="11153366" cy="5134022"/>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11" name="Picture 10">
            <a:extLst>
              <a:ext uri="{FF2B5EF4-FFF2-40B4-BE49-F238E27FC236}">
                <a16:creationId xmlns:a16="http://schemas.microsoft.com/office/drawing/2014/main" id="{9EC0F0EA-52A4-224F-82C2-BB0F26CB411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2192000" cy="990600"/>
          </a:xfrm>
          <a:prstGeom prst="rect">
            <a:avLst/>
          </a:prstGeom>
          <a:solidFill>
            <a:srgbClr val="071826"/>
          </a:solidFill>
          <a:effectLst/>
        </p:spPr>
      </p:pic>
      <p:pic>
        <p:nvPicPr>
          <p:cNvPr id="13" name="Picture 12">
            <a:extLst>
              <a:ext uri="{FF2B5EF4-FFF2-40B4-BE49-F238E27FC236}">
                <a16:creationId xmlns:a16="http://schemas.microsoft.com/office/drawing/2014/main" id="{F4632FFE-7704-9240-AC75-328F416280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8" y="269289"/>
            <a:ext cx="599151" cy="517633"/>
          </a:xfrm>
          <a:prstGeom prst="rect">
            <a:avLst/>
          </a:prstGeom>
        </p:spPr>
      </p:pic>
    </p:spTree>
    <p:extLst>
      <p:ext uri="{BB962C8B-B14F-4D97-AF65-F5344CB8AC3E}">
        <p14:creationId xmlns:p14="http://schemas.microsoft.com/office/powerpoint/2010/main" val="1500222442"/>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 Top">
    <p:spTree>
      <p:nvGrpSpPr>
        <p:cNvPr id="1" name=""/>
        <p:cNvGrpSpPr/>
        <p:nvPr/>
      </p:nvGrpSpPr>
      <p:grpSpPr>
        <a:xfrm>
          <a:off x="0" y="0"/>
          <a:ext cx="0" cy="0"/>
          <a:chOff x="0" y="0"/>
          <a:chExt cx="0" cy="0"/>
        </a:xfrm>
      </p:grpSpPr>
      <p:sp>
        <p:nvSpPr>
          <p:cNvPr id="17" name="Content Placeholder 7">
            <a:extLst>
              <a:ext uri="{FF2B5EF4-FFF2-40B4-BE49-F238E27FC236}">
                <a16:creationId xmlns:a16="http://schemas.microsoft.com/office/drawing/2014/main" id="{C5C9C075-DBC5-C548-9356-4EEC9D7CA848}"/>
              </a:ext>
            </a:extLst>
          </p:cNvPr>
          <p:cNvSpPr>
            <a:spLocks noGrp="1"/>
          </p:cNvSpPr>
          <p:nvPr>
            <p:ph sz="quarter" idx="10"/>
          </p:nvPr>
        </p:nvSpPr>
        <p:spPr>
          <a:xfrm>
            <a:off x="554222" y="1186848"/>
            <a:ext cx="11153366" cy="5134022"/>
          </a:xfrm>
          <a:prstGeom prst="rect">
            <a:avLst/>
          </a:prstGeom>
        </p:spPr>
        <p:txBody>
          <a:bodyPr anchor="t" anchorCtr="0">
            <a:noAutofit/>
          </a:bodyPr>
          <a:lstStyle>
            <a:lvl1pPr marL="342874" indent="-342874">
              <a:lnSpc>
                <a:spcPct val="100000"/>
              </a:lnSpc>
              <a:spcBef>
                <a:spcPts val="0"/>
              </a:spcBef>
              <a:spcAft>
                <a:spcPts val="300"/>
              </a:spcAft>
              <a:buFont typeface="Arial" panose="020B0604020202020204" pitchFamily="34" charset="0"/>
              <a:buChar char="•"/>
              <a:defRPr sz="2500" b="0" i="0">
                <a:solidFill>
                  <a:schemeClr val="bg2">
                    <a:lumMod val="25000"/>
                  </a:schemeClr>
                </a:solidFill>
                <a:latin typeface="Tw Cen MT" panose="020B0602020104020603" pitchFamily="34" charset="77"/>
              </a:defRPr>
            </a:lvl1pPr>
            <a:lvl2pPr marL="634936" indent="-317468">
              <a:lnSpc>
                <a:spcPct val="100000"/>
              </a:lnSpc>
              <a:spcBef>
                <a:spcPts val="0"/>
              </a:spcBef>
              <a:spcAft>
                <a:spcPts val="300"/>
              </a:spcAft>
              <a:buFont typeface="Tw Cen MT" panose="020B0602020104020603" pitchFamily="34" charset="0"/>
              <a:buChar char="-"/>
              <a:defRPr sz="2500" b="0" i="0">
                <a:solidFill>
                  <a:schemeClr val="bg2">
                    <a:lumMod val="25000"/>
                  </a:schemeClr>
                </a:solidFill>
                <a:latin typeface="Tw Cen MT" panose="020B0602020104020603" pitchFamily="34" charset="77"/>
              </a:defRPr>
            </a:lvl2pPr>
            <a:lvl3pPr marL="952404" indent="-317468">
              <a:lnSpc>
                <a:spcPct val="100000"/>
              </a:lnSpc>
              <a:spcBef>
                <a:spcPts val="0"/>
              </a:spcBef>
              <a:spcAft>
                <a:spcPts val="300"/>
              </a:spcAft>
              <a:buFont typeface="Wingdings" panose="05000000000000000000" pitchFamily="2" charset="2"/>
              <a:buChar char="§"/>
              <a:defRPr sz="2500" b="0" i="0">
                <a:solidFill>
                  <a:schemeClr val="bg2">
                    <a:lumMod val="25000"/>
                  </a:schemeClr>
                </a:solidFill>
                <a:latin typeface="Tw Cen MT" panose="020B0602020104020603" pitchFamily="34" charset="77"/>
              </a:defRPr>
            </a:lvl3pPr>
            <a:lvl4pPr marL="1269875" indent="-317468">
              <a:lnSpc>
                <a:spcPct val="100000"/>
              </a:lnSpc>
              <a:spcBef>
                <a:spcPts val="0"/>
              </a:spcBef>
              <a:spcAft>
                <a:spcPts val="300"/>
              </a:spcAft>
              <a:buFont typeface="Courier New" panose="02070309020205020404" pitchFamily="49" charset="0"/>
              <a:buChar char="o"/>
              <a:defRPr sz="2500" b="0" i="0">
                <a:solidFill>
                  <a:schemeClr val="bg2">
                    <a:lumMod val="25000"/>
                  </a:schemeClr>
                </a:solidFill>
                <a:latin typeface="Tw Cen MT" panose="020B0602020104020603" pitchFamily="34" charset="77"/>
              </a:defRPr>
            </a:lvl4pPr>
            <a:lvl5pPr>
              <a:spcBef>
                <a:spcPts val="0"/>
              </a:spcBef>
              <a:spcAft>
                <a:spcPts val="300"/>
              </a:spcAft>
              <a:defRPr sz="2500" b="0" i="0">
                <a:solidFill>
                  <a:schemeClr val="bg2">
                    <a:lumMod val="50000"/>
                  </a:schemeClr>
                </a:solidFill>
                <a:latin typeface="Tw Cen MT" panose="020B06020201040206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8" name="Picture 7">
            <a:extLst>
              <a:ext uri="{FF2B5EF4-FFF2-40B4-BE49-F238E27FC236}">
                <a16:creationId xmlns:a16="http://schemas.microsoft.com/office/drawing/2014/main" id="{0E0E2AE6-A7B5-8D41-9E3A-4965FF7A7C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990600"/>
          </a:xfrm>
          <a:prstGeom prst="rect">
            <a:avLst/>
          </a:prstGeom>
          <a:solidFill>
            <a:srgbClr val="071826"/>
          </a:solidFill>
        </p:spPr>
      </p:pic>
      <p:pic>
        <p:nvPicPr>
          <p:cNvPr id="9" name="Picture 8">
            <a:extLst>
              <a:ext uri="{FF2B5EF4-FFF2-40B4-BE49-F238E27FC236}">
                <a16:creationId xmlns:a16="http://schemas.microsoft.com/office/drawing/2014/main" id="{25D7BB0F-2131-BE47-B4BD-C9D7851F74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8" y="244649"/>
            <a:ext cx="599151" cy="517633"/>
          </a:xfrm>
          <a:prstGeom prst="rect">
            <a:avLst/>
          </a:prstGeom>
        </p:spPr>
      </p:pic>
    </p:spTree>
    <p:extLst>
      <p:ext uri="{BB962C8B-B14F-4D97-AF65-F5344CB8AC3E}">
        <p14:creationId xmlns:p14="http://schemas.microsoft.com/office/powerpoint/2010/main" val="647882976"/>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 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0EB05-866B-E44D-9B0D-5D655E029E1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44"/>
          <a:stretch/>
        </p:blipFill>
        <p:spPr>
          <a:xfrm>
            <a:off x="-76200" y="-1"/>
            <a:ext cx="12449948" cy="990601"/>
          </a:xfrm>
          <a:prstGeom prst="rect">
            <a:avLst/>
          </a:prstGeom>
        </p:spPr>
      </p:pic>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pic>
        <p:nvPicPr>
          <p:cNvPr id="7" name="Picture 6">
            <a:extLst>
              <a:ext uri="{FF2B5EF4-FFF2-40B4-BE49-F238E27FC236}">
                <a16:creationId xmlns:a16="http://schemas.microsoft.com/office/drawing/2014/main" id="{491BA36F-843F-6B4D-9165-5C9366CAD9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7" y="226538"/>
            <a:ext cx="599151" cy="517633"/>
          </a:xfrm>
          <a:prstGeom prst="rect">
            <a:avLst/>
          </a:prstGeom>
        </p:spPr>
      </p:pic>
    </p:spTree>
    <p:extLst>
      <p:ext uri="{BB962C8B-B14F-4D97-AF65-F5344CB8AC3E}">
        <p14:creationId xmlns:p14="http://schemas.microsoft.com/office/powerpoint/2010/main" val="4266539919"/>
      </p:ext>
    </p:extLst>
  </p:cSld>
  <p:clrMapOvr>
    <a:masterClrMapping/>
  </p:clrMapOvr>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5D3882-3FE5-384E-98B6-0635468E3A9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3" y="-1"/>
            <a:ext cx="12192001" cy="990601"/>
          </a:xfrm>
          <a:prstGeom prst="rect">
            <a:avLst/>
          </a:prstGeom>
          <a:solidFill>
            <a:schemeClr val="tx1"/>
          </a:solidFill>
        </p:spPr>
      </p:pic>
      <p:pic>
        <p:nvPicPr>
          <p:cNvPr id="22" name="Picture 21">
            <a:extLst>
              <a:ext uri="{FF2B5EF4-FFF2-40B4-BE49-F238E27FC236}">
                <a16:creationId xmlns:a16="http://schemas.microsoft.com/office/drawing/2014/main" id="{A24E09D1-A2EB-0543-A35B-BD55C93DBD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0077" y="226538"/>
            <a:ext cx="599151" cy="517633"/>
          </a:xfrm>
          <a:prstGeom prst="rect">
            <a:avLst/>
          </a:prstGeom>
        </p:spPr>
      </p:pic>
      <p:sp>
        <p:nvSpPr>
          <p:cNvPr id="23" name="TextBox 22">
            <a:extLst>
              <a:ext uri="{FF2B5EF4-FFF2-40B4-BE49-F238E27FC236}">
                <a16:creationId xmlns:a16="http://schemas.microsoft.com/office/drawing/2014/main" id="{636631B0-988D-CE47-98BF-38A6D7E59397}"/>
              </a:ext>
            </a:extLst>
          </p:cNvPr>
          <p:cNvSpPr txBox="1"/>
          <p:nvPr userDrawn="1"/>
        </p:nvSpPr>
        <p:spPr>
          <a:xfrm>
            <a:off x="10011007" y="6526282"/>
            <a:ext cx="1649495"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algn="r" defTabSz="412596"/>
            <a:fld id="{07CC618F-EA60-43AC-AFC4-5EA995D3F62A}" type="slidenum">
              <a:rPr lang="de-DE" sz="800" kern="0">
                <a:solidFill>
                  <a:schemeClr val="tx1"/>
                </a:solidFill>
                <a:latin typeface="+mn-lt"/>
                <a:ea typeface="Roboto" charset="0"/>
                <a:cs typeface="Roboto" charset="0"/>
                <a:sym typeface="Helvetica Light"/>
              </a:rPr>
              <a:pPr algn="r" defTabSz="412596"/>
              <a:t>‹#›</a:t>
            </a:fld>
            <a:endParaRPr lang="en-US" sz="700" kern="0" dirty="0">
              <a:solidFill>
                <a:schemeClr val="tx1"/>
              </a:solidFill>
              <a:latin typeface="+mn-lt"/>
              <a:ea typeface="Roboto" charset="0"/>
              <a:cs typeface="Roboto" charset="0"/>
              <a:sym typeface="Helvetica Light"/>
            </a:endParaRPr>
          </a:p>
        </p:txBody>
      </p:sp>
      <p:sp>
        <p:nvSpPr>
          <p:cNvPr id="25" name="TextBox 24">
            <a:extLst>
              <a:ext uri="{FF2B5EF4-FFF2-40B4-BE49-F238E27FC236}">
                <a16:creationId xmlns:a16="http://schemas.microsoft.com/office/drawing/2014/main" id="{9CE3AD26-04CB-3648-BD88-BD569F55A91F}"/>
              </a:ext>
            </a:extLst>
          </p:cNvPr>
          <p:cNvSpPr txBox="1"/>
          <p:nvPr userDrawn="1"/>
        </p:nvSpPr>
        <p:spPr>
          <a:xfrm>
            <a:off x="536952" y="6529422"/>
            <a:ext cx="2743080" cy="223625"/>
          </a:xfrm>
          <a:prstGeom prst="rect">
            <a:avLst/>
          </a:prstGeom>
          <a:ln w="12700">
            <a:miter lim="400000"/>
          </a:ln>
          <a:extLst>
            <a:ext uri="{C572A759-6A51-4108-AA02-DFA0A04FC94B}">
              <ma14:wrappingTextBoxFlag xmlns:ma14="http://schemas.microsoft.com/office/mac/drawingml/2011/main" xmlns="" val="1"/>
            </a:ext>
          </a:extLst>
        </p:spPr>
        <p:txBody>
          <a:bodyPr wrap="none" lIns="25393" tIns="25393" rIns="25393" bIns="25393" rtlCol="0" anchor="t">
            <a:noAutofit/>
          </a:bodyPr>
          <a:lstStyle/>
          <a:p>
            <a:pPr defTabSz="412596"/>
            <a:r>
              <a:rPr lang="de-DE" sz="800" kern="0" dirty="0">
                <a:solidFill>
                  <a:schemeClr val="tx1"/>
                </a:solidFill>
                <a:latin typeface="+mn-lt"/>
                <a:ea typeface="Roboto" charset="0"/>
                <a:cs typeface="Roboto" charset="0"/>
                <a:sym typeface="Helvetica Light"/>
              </a:rPr>
              <a:t>© </a:t>
            </a:r>
            <a:r>
              <a:rPr lang="en-US" sz="800" kern="0" dirty="0">
                <a:solidFill>
                  <a:schemeClr val="tx1"/>
                </a:solidFill>
                <a:latin typeface="+mn-lt"/>
                <a:ea typeface="Roboto" charset="0"/>
                <a:cs typeface="Roboto" charset="0"/>
                <a:sym typeface="Helvetica Light"/>
              </a:rPr>
              <a:t>2019 LookingGlass Cyber Solutions, Inc. All Rights Reserved.</a:t>
            </a:r>
          </a:p>
        </p:txBody>
      </p:sp>
    </p:spTree>
    <p:extLst>
      <p:ext uri="{BB962C8B-B14F-4D97-AF65-F5344CB8AC3E}">
        <p14:creationId xmlns:p14="http://schemas.microsoft.com/office/powerpoint/2010/main" val="2152194638"/>
      </p:ext>
    </p:extLst>
  </p:cSld>
  <p:clrMapOvr>
    <a:masterClrMapping/>
  </p:clrMapOvr>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187632"/>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105" r:id="rId7"/>
    <p:sldLayoutId id="2147484103" r:id="rId8"/>
    <p:sldLayoutId id="2147484104" r:id="rId9"/>
    <p:sldLayoutId id="2147484106" r:id="rId10"/>
    <p:sldLayoutId id="2147484095" r:id="rId11"/>
    <p:sldLayoutId id="2147484096" r:id="rId12"/>
    <p:sldLayoutId id="2147484097" r:id="rId13"/>
    <p:sldLayoutId id="2147484102" r:id="rId14"/>
    <p:sldLayoutId id="2147484098" r:id="rId15"/>
    <p:sldLayoutId id="2147484099" r:id="rId16"/>
    <p:sldLayoutId id="2147484100" r:id="rId17"/>
    <p:sldLayoutId id="2147484101" r:id="rId18"/>
    <p:sldLayoutId id="2147484107" r:id="rId19"/>
  </p:sldLayoutIdLst>
  <p:hf sldNum="0" hdr="0" ftr="0" dt="0"/>
  <p:txStyles>
    <p:titleStyle>
      <a:lvl1pPr algn="l" defTabSz="45718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89" rtl="0" eaLnBrk="1" latinLnBrk="0" hangingPunct="1">
        <a:defRPr sz="900" kern="1200">
          <a:solidFill>
            <a:schemeClr val="tx1"/>
          </a:solidFill>
          <a:latin typeface="+mn-lt"/>
          <a:ea typeface="+mn-ea"/>
          <a:cs typeface="+mn-cs"/>
        </a:defRPr>
      </a:lvl1pPr>
      <a:lvl2pPr marL="228594" algn="l" defTabSz="457189" rtl="0" eaLnBrk="1" latinLnBrk="0" hangingPunct="1">
        <a:defRPr sz="900" kern="1200">
          <a:solidFill>
            <a:schemeClr val="tx1"/>
          </a:solidFill>
          <a:latin typeface="+mn-lt"/>
          <a:ea typeface="+mn-ea"/>
          <a:cs typeface="+mn-cs"/>
        </a:defRPr>
      </a:lvl2pPr>
      <a:lvl3pPr marL="457189" algn="l" defTabSz="457189" rtl="0" eaLnBrk="1" latinLnBrk="0" hangingPunct="1">
        <a:defRPr sz="900" kern="1200">
          <a:solidFill>
            <a:schemeClr val="tx1"/>
          </a:solidFill>
          <a:latin typeface="+mn-lt"/>
          <a:ea typeface="+mn-ea"/>
          <a:cs typeface="+mn-cs"/>
        </a:defRPr>
      </a:lvl3pPr>
      <a:lvl4pPr marL="685783" algn="l" defTabSz="457189" rtl="0" eaLnBrk="1" latinLnBrk="0" hangingPunct="1">
        <a:defRPr sz="900" kern="1200">
          <a:solidFill>
            <a:schemeClr val="tx1"/>
          </a:solidFill>
          <a:latin typeface="+mn-lt"/>
          <a:ea typeface="+mn-ea"/>
          <a:cs typeface="+mn-cs"/>
        </a:defRPr>
      </a:lvl4pPr>
      <a:lvl5pPr marL="914377" algn="l" defTabSz="457189" rtl="0" eaLnBrk="1" latinLnBrk="0" hangingPunct="1">
        <a:defRPr sz="900" kern="1200">
          <a:solidFill>
            <a:schemeClr val="tx1"/>
          </a:solidFill>
          <a:latin typeface="+mn-lt"/>
          <a:ea typeface="+mn-ea"/>
          <a:cs typeface="+mn-cs"/>
        </a:defRPr>
      </a:lvl5pPr>
      <a:lvl6pPr marL="1142971" algn="l" defTabSz="457189" rtl="0" eaLnBrk="1" latinLnBrk="0" hangingPunct="1">
        <a:defRPr sz="900" kern="1200">
          <a:solidFill>
            <a:schemeClr val="tx1"/>
          </a:solidFill>
          <a:latin typeface="+mn-lt"/>
          <a:ea typeface="+mn-ea"/>
          <a:cs typeface="+mn-cs"/>
        </a:defRPr>
      </a:lvl6pPr>
      <a:lvl7pPr marL="1371566" algn="l" defTabSz="457189" rtl="0" eaLnBrk="1" latinLnBrk="0" hangingPunct="1">
        <a:defRPr sz="900" kern="1200">
          <a:solidFill>
            <a:schemeClr val="tx1"/>
          </a:solidFill>
          <a:latin typeface="+mn-lt"/>
          <a:ea typeface="+mn-ea"/>
          <a:cs typeface="+mn-cs"/>
        </a:defRPr>
      </a:lvl7pPr>
      <a:lvl8pPr marL="1600160" algn="l" defTabSz="457189" rtl="0" eaLnBrk="1" latinLnBrk="0" hangingPunct="1">
        <a:defRPr sz="900" kern="1200">
          <a:solidFill>
            <a:schemeClr val="tx1"/>
          </a:solidFill>
          <a:latin typeface="+mn-lt"/>
          <a:ea typeface="+mn-ea"/>
          <a:cs typeface="+mn-cs"/>
        </a:defRPr>
      </a:lvl8pPr>
      <a:lvl9pPr marL="1828754" algn="l" defTabSz="457189"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2.tiff"/><Relationship Id="rId11" Type="http://schemas.openxmlformats.org/officeDocument/2006/relationships/image" Target="../media/image57.tiff"/><Relationship Id="rId5" Type="http://schemas.openxmlformats.org/officeDocument/2006/relationships/image" Target="../media/image51.tiff"/><Relationship Id="rId10" Type="http://schemas.openxmlformats.org/officeDocument/2006/relationships/image" Target="../media/image56.tiff"/><Relationship Id="rId4" Type="http://schemas.openxmlformats.org/officeDocument/2006/relationships/image" Target="../media/image50.tiff"/><Relationship Id="rId9" Type="http://schemas.openxmlformats.org/officeDocument/2006/relationships/image" Target="../media/image55.tiff"/></Relationships>
</file>

<file path=ppt/slides/_rels/slide1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8.tiff"/><Relationship Id="rId4" Type="http://schemas.openxmlformats.org/officeDocument/2006/relationships/image" Target="../media/image37.tiff"/></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emf"/></Relationships>
</file>

<file path=ppt/slides/_rels/slide1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0.emf"/><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4.tiff"/></Relationships>
</file>

<file path=ppt/slides/_rels/slide16.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5.tiff"/><Relationship Id="rId7" Type="http://schemas.openxmlformats.org/officeDocument/2006/relationships/image" Target="../media/image64.tif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3.tiff"/><Relationship Id="rId5" Type="http://schemas.openxmlformats.org/officeDocument/2006/relationships/image" Target="../media/image67.tiff"/><Relationship Id="rId10" Type="http://schemas.openxmlformats.org/officeDocument/2006/relationships/image" Target="../media/image70.tiff"/><Relationship Id="rId4" Type="http://schemas.openxmlformats.org/officeDocument/2006/relationships/image" Target="../media/image66.tiff"/><Relationship Id="rId9" Type="http://schemas.openxmlformats.org/officeDocument/2006/relationships/image" Target="../media/image6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jp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lookingglasscyber.com/products/automated-threat-response/aeonik-security-fabri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tiff"/><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5.tiff"/><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tif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 Id="rId14" Type="http://schemas.openxmlformats.org/officeDocument/2006/relationships/image" Target="../media/image47.tiff"/></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D932F9-BA47-6A40-A173-168504794765}"/>
              </a:ext>
            </a:extLst>
          </p:cNvPr>
          <p:cNvPicPr>
            <a:picLocks noChangeAspect="1"/>
          </p:cNvPicPr>
          <p:nvPr/>
        </p:nvPicPr>
        <p:blipFill>
          <a:blip r:embed="rId3"/>
          <a:srcRect/>
          <a:stretch/>
        </p:blipFill>
        <p:spPr>
          <a:xfrm>
            <a:off x="6349" y="0"/>
            <a:ext cx="12179300" cy="6858000"/>
          </a:xfrm>
          <a:prstGeom prst="rect">
            <a:avLst/>
          </a:prstGeom>
          <a:solidFill>
            <a:srgbClr val="00B0F0"/>
          </a:solidFill>
        </p:spPr>
      </p:pic>
      <p:sp>
        <p:nvSpPr>
          <p:cNvPr id="12289" name="Title 1"/>
          <p:cNvSpPr>
            <a:spLocks noGrp="1"/>
          </p:cNvSpPr>
          <p:nvPr>
            <p:ph type="title"/>
          </p:nvPr>
        </p:nvSpPr>
        <p:spPr>
          <a:xfrm>
            <a:off x="0" y="4001850"/>
            <a:ext cx="12192000" cy="560941"/>
          </a:xfrm>
        </p:spPr>
        <p:txBody>
          <a:bodyPr>
            <a:noAutofit/>
          </a:bodyPr>
          <a:lstStyle/>
          <a:p>
            <a:pPr algn="ctr"/>
            <a:r>
              <a:rPr lang="en-US" sz="4800" dirty="0">
                <a:solidFill>
                  <a:schemeClr val="bg1"/>
                </a:solidFill>
                <a:effectLst>
                  <a:outerShdw blurRad="50800" dist="38100" dir="2700000" algn="tl" rotWithShape="0">
                    <a:prstClr val="black">
                      <a:alpha val="40000"/>
                    </a:prstClr>
                  </a:outerShdw>
                </a:effectLst>
                <a:latin typeface="Seravek" panose="020B0503040000020004" pitchFamily="34" charset="0"/>
                <a:ea typeface="ＭＳ Ｐゴシック" charset="0"/>
                <a:cs typeface="ＭＳ Ｐゴシック" charset="0"/>
              </a:rPr>
              <a:t>AEONIK</a:t>
            </a:r>
            <a:r>
              <a:rPr lang="en-US" sz="4800" b="0" baseline="30000" dirty="0">
                <a:solidFill>
                  <a:schemeClr val="bg1"/>
                </a:solidFill>
                <a:effectLst>
                  <a:outerShdw blurRad="50800" dist="38100" dir="2700000" algn="tl" rotWithShape="0">
                    <a:prstClr val="black">
                      <a:alpha val="40000"/>
                    </a:prstClr>
                  </a:outerShdw>
                </a:effectLst>
                <a:latin typeface="Seravek Light" panose="020B0503040000020004" pitchFamily="34" charset="0"/>
                <a:ea typeface="ＭＳ Ｐゴシック" charset="0"/>
                <a:cs typeface="ＭＳ Ｐゴシック" charset="0"/>
              </a:rPr>
              <a:t>™</a:t>
            </a:r>
            <a:r>
              <a:rPr lang="en-US" sz="4800" dirty="0">
                <a:solidFill>
                  <a:schemeClr val="bg1"/>
                </a:solidFill>
                <a:effectLst>
                  <a:outerShdw blurRad="50800" dist="38100" dir="2700000" algn="tl" rotWithShape="0">
                    <a:prstClr val="black">
                      <a:alpha val="40000"/>
                    </a:prstClr>
                  </a:outerShdw>
                </a:effectLst>
                <a:latin typeface="Seravek" panose="020B0503040000020004" pitchFamily="34" charset="0"/>
                <a:ea typeface="ＭＳ Ｐゴシック" charset="0"/>
                <a:cs typeface="ＭＳ Ｐゴシック" charset="0"/>
              </a:rPr>
              <a:t> SECURITY FABRIC</a:t>
            </a:r>
            <a:endParaRPr lang="en-US" sz="4800" b="0" baseline="30000" dirty="0">
              <a:solidFill>
                <a:schemeClr val="bg1"/>
              </a:solidFill>
              <a:effectLst>
                <a:outerShdw blurRad="50800" dist="38100" dir="2700000" algn="tl" rotWithShape="0">
                  <a:prstClr val="black">
                    <a:alpha val="40000"/>
                  </a:prstClr>
                </a:outerShdw>
              </a:effectLst>
              <a:latin typeface="Seravek Light" panose="020B0503040000020004" pitchFamily="34" charset="0"/>
              <a:ea typeface="ＭＳ Ｐゴシック" charset="0"/>
              <a:cs typeface="ＭＳ Ｐゴシック" charset="0"/>
            </a:endParaRPr>
          </a:p>
        </p:txBody>
      </p:sp>
      <p:sp>
        <p:nvSpPr>
          <p:cNvPr id="2" name="Text Placeholder 1">
            <a:extLst>
              <a:ext uri="{FF2B5EF4-FFF2-40B4-BE49-F238E27FC236}">
                <a16:creationId xmlns:a16="http://schemas.microsoft.com/office/drawing/2014/main" id="{05E753C7-B25A-5647-B16D-0E0D59473ABE}"/>
              </a:ext>
            </a:extLst>
          </p:cNvPr>
          <p:cNvSpPr>
            <a:spLocks noGrp="1"/>
          </p:cNvSpPr>
          <p:nvPr>
            <p:ph type="body" sz="quarter" idx="10"/>
          </p:nvPr>
        </p:nvSpPr>
        <p:spPr>
          <a:xfrm>
            <a:off x="339762" y="4902232"/>
            <a:ext cx="11185899" cy="368347"/>
          </a:xfrm>
        </p:spPr>
        <p:txBody>
          <a:bodyPr>
            <a:normAutofit fontScale="92500" lnSpcReduction="20000"/>
          </a:bodyPr>
          <a:lstStyle/>
          <a:p>
            <a:pPr algn="ctr"/>
            <a:r>
              <a:rPr lang="en-US" sz="2400" b="1" dirty="0">
                <a:solidFill>
                  <a:schemeClr val="bg1"/>
                </a:solidFill>
                <a:latin typeface="Seravek ExtraLight" panose="020B0503040000020004" pitchFamily="34" charset="0"/>
                <a:ea typeface="ＭＳ Ｐゴシック" charset="0"/>
                <a:cs typeface="Calibri Light" panose="020F0302020204030204" pitchFamily="34" charset="0"/>
              </a:rPr>
              <a:t>ZeekWeek - October </a:t>
            </a:r>
            <a:r>
              <a:rPr lang="en-US" sz="2400" b="1" dirty="0">
                <a:solidFill>
                  <a:schemeClr val="bg1"/>
                </a:solidFill>
                <a:effectLst>
                  <a:outerShdw blurRad="50800" dist="38100" dir="2700000" algn="tl" rotWithShape="0">
                    <a:prstClr val="black">
                      <a:alpha val="40000"/>
                    </a:prstClr>
                  </a:outerShdw>
                </a:effectLst>
                <a:latin typeface="Seravek ExtraLight" panose="020B0503040000020004" pitchFamily="34" charset="0"/>
                <a:ea typeface="ＭＳ Ｐゴシック" charset="0"/>
                <a:cs typeface="Calibri Light" panose="020F0302020204030204" pitchFamily="34" charset="0"/>
              </a:rPr>
              <a:t>2019</a:t>
            </a:r>
            <a:r>
              <a:rPr lang="en-US" sz="2400" b="1" dirty="0">
                <a:solidFill>
                  <a:schemeClr val="bg1"/>
                </a:solidFill>
                <a:latin typeface="Seravek ExtraLight" panose="020B0503040000020004" pitchFamily="34" charset="0"/>
                <a:ea typeface="ＭＳ Ｐゴシック" charset="0"/>
                <a:cs typeface="Calibri Light" panose="020F0302020204030204" pitchFamily="34" charset="0"/>
              </a:rPr>
              <a:t> </a:t>
            </a:r>
            <a:endParaRPr lang="en-US" sz="2400" b="1" dirty="0">
              <a:solidFill>
                <a:schemeClr val="bg1"/>
              </a:solidFill>
              <a:latin typeface="Seravek ExtraLight" panose="020B0503040000020004" pitchFamily="34" charset="0"/>
              <a:cs typeface="Calibri Light" panose="020F0302020204030204" pitchFamily="34" charset="0"/>
            </a:endParaRPr>
          </a:p>
        </p:txBody>
      </p:sp>
      <p:pic>
        <p:nvPicPr>
          <p:cNvPr id="8" name="Picture 7">
            <a:extLst>
              <a:ext uri="{FF2B5EF4-FFF2-40B4-BE49-F238E27FC236}">
                <a16:creationId xmlns:a16="http://schemas.microsoft.com/office/drawing/2014/main" id="{46172ED6-5086-474A-969B-C5339231D7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6200" y="5582082"/>
            <a:ext cx="3505200" cy="777139"/>
          </a:xfrm>
          <a:prstGeom prst="rect">
            <a:avLst/>
          </a:prstGeom>
          <a:effectLst>
            <a:outerShdw blurRad="279400" sx="102000" sy="102000" algn="ctr" rotWithShape="0">
              <a:prstClr val="black">
                <a:alpha val="21000"/>
              </a:prstClr>
            </a:outerShdw>
          </a:effectLst>
        </p:spPr>
      </p:pic>
      <p:sp>
        <p:nvSpPr>
          <p:cNvPr id="26" name="Title 1">
            <a:extLst>
              <a:ext uri="{FF2B5EF4-FFF2-40B4-BE49-F238E27FC236}">
                <a16:creationId xmlns:a16="http://schemas.microsoft.com/office/drawing/2014/main" id="{BAFBD492-2098-AB49-9CE1-A208A22450D0}"/>
              </a:ext>
            </a:extLst>
          </p:cNvPr>
          <p:cNvSpPr txBox="1">
            <a:spLocks/>
          </p:cNvSpPr>
          <p:nvPr/>
        </p:nvSpPr>
        <p:spPr>
          <a:xfrm>
            <a:off x="6347" y="1942423"/>
            <a:ext cx="12179301" cy="1560648"/>
          </a:xfrm>
          <a:prstGeom prst="rect">
            <a:avLst/>
          </a:prstGeom>
        </p:spPr>
        <p:txBody>
          <a:bodyPr anchor="t">
            <a:noAutofit/>
          </a:bodyPr>
          <a:lstStyle>
            <a:lvl1pPr algn="l" defTabSz="457189" rtl="0" eaLnBrk="1" latinLnBrk="0" hangingPunct="1">
              <a:lnSpc>
                <a:spcPct val="90000"/>
              </a:lnSpc>
              <a:spcBef>
                <a:spcPct val="0"/>
              </a:spcBef>
              <a:buNone/>
              <a:defRPr sz="6900" b="1" i="0" kern="1200" spc="0">
                <a:solidFill>
                  <a:schemeClr val="bg1">
                    <a:lumMod val="95000"/>
                  </a:schemeClr>
                </a:solidFill>
                <a:latin typeface="Tw Cen MT" panose="020B0602020104020603" pitchFamily="34" charset="77"/>
                <a:ea typeface="Tw Cen MT" panose="020B0602020104020603" pitchFamily="34" charset="77"/>
                <a:cs typeface="Tw Cen MT" panose="020B0602020104020603" pitchFamily="34" charset="77"/>
                <a:sym typeface="Helvetica Neue Medium"/>
              </a:defRPr>
            </a:lvl1pPr>
          </a:lstStyle>
          <a:p>
            <a:pPr algn="ctr" fontAlgn="auto">
              <a:spcAft>
                <a:spcPts val="0"/>
              </a:spcAft>
            </a:pPr>
            <a:r>
              <a:rPr lang="en-US" sz="11500" dirty="0">
                <a:solidFill>
                  <a:schemeClr val="bg1"/>
                </a:solidFill>
                <a:effectLst>
                  <a:outerShdw blurRad="50800" dist="38100" dir="2700000" algn="tl" rotWithShape="0">
                    <a:prstClr val="black">
                      <a:alpha val="40000"/>
                    </a:prstClr>
                  </a:outerShdw>
                </a:effectLst>
                <a:latin typeface="Seravek" panose="020B0503040000020004" pitchFamily="34" charset="0"/>
                <a:ea typeface="ＭＳ Ｐゴシック" charset="0"/>
                <a:cs typeface="ＭＳ Ｐゴシック" charset="0"/>
              </a:rPr>
              <a:t>Zeek Based IPS</a:t>
            </a:r>
            <a:endParaRPr lang="en-US" sz="11500" b="0" baseline="30000" dirty="0">
              <a:solidFill>
                <a:schemeClr val="bg1"/>
              </a:solidFill>
              <a:effectLst>
                <a:outerShdw blurRad="50800" dist="38100" dir="2700000" algn="tl" rotWithShape="0">
                  <a:prstClr val="black">
                    <a:alpha val="40000"/>
                  </a:prstClr>
                </a:outerShdw>
              </a:effectLst>
              <a:latin typeface="Seravek Light" panose="020B0503040000020004" pitchFamily="34"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C9A913-2A53-B84D-8987-74D408782A5A}"/>
              </a:ext>
            </a:extLst>
          </p:cNvPr>
          <p:cNvPicPr>
            <a:picLocks noChangeAspect="1"/>
          </p:cNvPicPr>
          <p:nvPr/>
        </p:nvPicPr>
        <p:blipFill>
          <a:blip r:embed="rId3"/>
          <a:stretch>
            <a:fillRect/>
          </a:stretch>
        </p:blipFill>
        <p:spPr>
          <a:xfrm>
            <a:off x="6561024" y="1905000"/>
            <a:ext cx="1422400" cy="1422400"/>
          </a:xfrm>
          <a:prstGeom prst="rect">
            <a:avLst/>
          </a:prstGeom>
        </p:spPr>
      </p:pic>
      <p:sp>
        <p:nvSpPr>
          <p:cNvPr id="2" name="TextBox 1">
            <a:extLst>
              <a:ext uri="{FF2B5EF4-FFF2-40B4-BE49-F238E27FC236}">
                <a16:creationId xmlns:a16="http://schemas.microsoft.com/office/drawing/2014/main" id="{BFCAB446-9B70-3D44-80F6-9B41CAF9926C}"/>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Aeonik: Zeek Scripts</a:t>
            </a:r>
          </a:p>
        </p:txBody>
      </p:sp>
      <p:pic>
        <p:nvPicPr>
          <p:cNvPr id="3" name="Picture 2">
            <a:extLst>
              <a:ext uri="{FF2B5EF4-FFF2-40B4-BE49-F238E27FC236}">
                <a16:creationId xmlns:a16="http://schemas.microsoft.com/office/drawing/2014/main" id="{CFED1BEF-CF9F-7049-BB49-6BE2753F9441}"/>
              </a:ext>
            </a:extLst>
          </p:cNvPr>
          <p:cNvPicPr>
            <a:picLocks noChangeAspect="1"/>
          </p:cNvPicPr>
          <p:nvPr/>
        </p:nvPicPr>
        <p:blipFill>
          <a:blip r:embed="rId4"/>
          <a:stretch>
            <a:fillRect/>
          </a:stretch>
        </p:blipFill>
        <p:spPr>
          <a:xfrm>
            <a:off x="846836" y="1905000"/>
            <a:ext cx="1447800" cy="1754393"/>
          </a:xfrm>
          <a:prstGeom prst="rect">
            <a:avLst/>
          </a:prstGeom>
        </p:spPr>
      </p:pic>
      <p:pic>
        <p:nvPicPr>
          <p:cNvPr id="4" name="Picture 3">
            <a:extLst>
              <a:ext uri="{FF2B5EF4-FFF2-40B4-BE49-F238E27FC236}">
                <a16:creationId xmlns:a16="http://schemas.microsoft.com/office/drawing/2014/main" id="{8D81C864-0AF1-CC4F-A6C9-C076EF39F360}"/>
              </a:ext>
            </a:extLst>
          </p:cNvPr>
          <p:cNvPicPr>
            <a:picLocks noChangeAspect="1"/>
          </p:cNvPicPr>
          <p:nvPr/>
        </p:nvPicPr>
        <p:blipFill>
          <a:blip r:embed="rId5"/>
          <a:stretch>
            <a:fillRect/>
          </a:stretch>
        </p:blipFill>
        <p:spPr>
          <a:xfrm>
            <a:off x="3486249" y="4122544"/>
            <a:ext cx="1693055" cy="1805925"/>
          </a:xfrm>
          <a:prstGeom prst="rect">
            <a:avLst/>
          </a:prstGeom>
        </p:spPr>
      </p:pic>
      <p:pic>
        <p:nvPicPr>
          <p:cNvPr id="5" name="Picture 4">
            <a:extLst>
              <a:ext uri="{FF2B5EF4-FFF2-40B4-BE49-F238E27FC236}">
                <a16:creationId xmlns:a16="http://schemas.microsoft.com/office/drawing/2014/main" id="{B863F69E-75EA-AD4F-AC9C-AF64BBAE7FA2}"/>
              </a:ext>
            </a:extLst>
          </p:cNvPr>
          <p:cNvPicPr>
            <a:picLocks noChangeAspect="1"/>
          </p:cNvPicPr>
          <p:nvPr/>
        </p:nvPicPr>
        <p:blipFill>
          <a:blip r:embed="rId6"/>
          <a:stretch>
            <a:fillRect/>
          </a:stretch>
        </p:blipFill>
        <p:spPr>
          <a:xfrm>
            <a:off x="3564427" y="1892300"/>
            <a:ext cx="1536700" cy="1536700"/>
          </a:xfrm>
          <a:prstGeom prst="rect">
            <a:avLst/>
          </a:prstGeom>
        </p:spPr>
      </p:pic>
      <p:pic>
        <p:nvPicPr>
          <p:cNvPr id="6" name="Picture 5">
            <a:extLst>
              <a:ext uri="{FF2B5EF4-FFF2-40B4-BE49-F238E27FC236}">
                <a16:creationId xmlns:a16="http://schemas.microsoft.com/office/drawing/2014/main" id="{EFCAEC88-30C0-2B4E-ACA6-3A1DBDBAD9C8}"/>
              </a:ext>
            </a:extLst>
          </p:cNvPr>
          <p:cNvPicPr>
            <a:picLocks noChangeAspect="1"/>
          </p:cNvPicPr>
          <p:nvPr/>
        </p:nvPicPr>
        <p:blipFill>
          <a:blip r:embed="rId7"/>
          <a:stretch>
            <a:fillRect/>
          </a:stretch>
        </p:blipFill>
        <p:spPr>
          <a:xfrm>
            <a:off x="228600" y="3872982"/>
            <a:ext cx="2305050" cy="2305050"/>
          </a:xfrm>
          <a:prstGeom prst="rect">
            <a:avLst/>
          </a:prstGeom>
        </p:spPr>
      </p:pic>
      <p:pic>
        <p:nvPicPr>
          <p:cNvPr id="7" name="Picture 6">
            <a:extLst>
              <a:ext uri="{FF2B5EF4-FFF2-40B4-BE49-F238E27FC236}">
                <a16:creationId xmlns:a16="http://schemas.microsoft.com/office/drawing/2014/main" id="{23859251-407F-934B-9D82-A99DEE299531}"/>
              </a:ext>
            </a:extLst>
          </p:cNvPr>
          <p:cNvPicPr>
            <a:picLocks noChangeAspect="1"/>
          </p:cNvPicPr>
          <p:nvPr/>
        </p:nvPicPr>
        <p:blipFill>
          <a:blip r:embed="rId8"/>
          <a:stretch>
            <a:fillRect/>
          </a:stretch>
        </p:blipFill>
        <p:spPr>
          <a:xfrm>
            <a:off x="9685274" y="1646428"/>
            <a:ext cx="1659636" cy="1782572"/>
          </a:xfrm>
          <a:prstGeom prst="rect">
            <a:avLst/>
          </a:prstGeom>
        </p:spPr>
      </p:pic>
      <p:pic>
        <p:nvPicPr>
          <p:cNvPr id="8" name="Picture 7">
            <a:extLst>
              <a:ext uri="{FF2B5EF4-FFF2-40B4-BE49-F238E27FC236}">
                <a16:creationId xmlns:a16="http://schemas.microsoft.com/office/drawing/2014/main" id="{2A75AB33-1968-0F42-8946-20C6BD9F9DAF}"/>
              </a:ext>
            </a:extLst>
          </p:cNvPr>
          <p:cNvPicPr>
            <a:picLocks noChangeAspect="1"/>
          </p:cNvPicPr>
          <p:nvPr/>
        </p:nvPicPr>
        <p:blipFill>
          <a:blip r:embed="rId9"/>
          <a:stretch>
            <a:fillRect/>
          </a:stretch>
        </p:blipFill>
        <p:spPr>
          <a:xfrm>
            <a:off x="5559489" y="3921398"/>
            <a:ext cx="3425469" cy="2156424"/>
          </a:xfrm>
          <a:prstGeom prst="rect">
            <a:avLst/>
          </a:prstGeom>
        </p:spPr>
      </p:pic>
      <p:pic>
        <p:nvPicPr>
          <p:cNvPr id="9" name="Picture 8">
            <a:extLst>
              <a:ext uri="{FF2B5EF4-FFF2-40B4-BE49-F238E27FC236}">
                <a16:creationId xmlns:a16="http://schemas.microsoft.com/office/drawing/2014/main" id="{ADEDA951-2D52-144B-8604-5A73B284415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129815" y="2236674"/>
            <a:ext cx="2328385" cy="1451536"/>
          </a:xfrm>
          <a:prstGeom prst="rect">
            <a:avLst/>
          </a:prstGeom>
        </p:spPr>
      </p:pic>
      <p:pic>
        <p:nvPicPr>
          <p:cNvPr id="10" name="Picture 9">
            <a:extLst>
              <a:ext uri="{FF2B5EF4-FFF2-40B4-BE49-F238E27FC236}">
                <a16:creationId xmlns:a16="http://schemas.microsoft.com/office/drawing/2014/main" id="{7A0F1E48-01B1-0045-9389-4C724C77D421}"/>
              </a:ext>
            </a:extLst>
          </p:cNvPr>
          <p:cNvPicPr>
            <a:picLocks noChangeAspect="1"/>
          </p:cNvPicPr>
          <p:nvPr/>
        </p:nvPicPr>
        <p:blipFill>
          <a:blip r:embed="rId11"/>
          <a:stretch>
            <a:fillRect/>
          </a:stretch>
        </p:blipFill>
        <p:spPr>
          <a:xfrm>
            <a:off x="9685274" y="4207365"/>
            <a:ext cx="1721104" cy="1721104"/>
          </a:xfrm>
          <a:prstGeom prst="rect">
            <a:avLst/>
          </a:prstGeom>
        </p:spPr>
      </p:pic>
    </p:spTree>
    <p:extLst>
      <p:ext uri="{BB962C8B-B14F-4D97-AF65-F5344CB8AC3E}">
        <p14:creationId xmlns:p14="http://schemas.microsoft.com/office/powerpoint/2010/main" val="396112276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7B827-EB0E-0540-9454-6FF23FC072DE}"/>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Aeonik: Zeek Intel Framework</a:t>
            </a:r>
          </a:p>
        </p:txBody>
      </p:sp>
      <p:sp>
        <p:nvSpPr>
          <p:cNvPr id="3" name="TextBox 2">
            <a:extLst>
              <a:ext uri="{FF2B5EF4-FFF2-40B4-BE49-F238E27FC236}">
                <a16:creationId xmlns:a16="http://schemas.microsoft.com/office/drawing/2014/main" id="{A7614A11-18CD-F940-99A0-D4E60AD49C37}"/>
              </a:ext>
            </a:extLst>
          </p:cNvPr>
          <p:cNvSpPr txBox="1"/>
          <p:nvPr/>
        </p:nvSpPr>
        <p:spPr>
          <a:xfrm>
            <a:off x="3289627" y="4495800"/>
            <a:ext cx="6006773" cy="769441"/>
          </a:xfrm>
          <a:prstGeom prst="rect">
            <a:avLst/>
          </a:prstGeom>
        </p:spPr>
        <p:txBody>
          <a:bodyPr wrap="none" rtlCol="0" anchor="t">
            <a:spAutoFit/>
          </a:bodyPr>
          <a:lstStyle/>
          <a:p>
            <a:r>
              <a:rPr lang="en-US" sz="4400" b="1" dirty="0">
                <a:solidFill>
                  <a:srgbClr val="008BCD"/>
                </a:solidFill>
              </a:rPr>
              <a:t>100+ million </a:t>
            </a:r>
            <a:r>
              <a:rPr lang="en-US" sz="4400" dirty="0"/>
              <a:t>indicators</a:t>
            </a:r>
          </a:p>
        </p:txBody>
      </p:sp>
      <p:pic>
        <p:nvPicPr>
          <p:cNvPr id="5" name="Picture 4">
            <a:extLst>
              <a:ext uri="{FF2B5EF4-FFF2-40B4-BE49-F238E27FC236}">
                <a16:creationId xmlns:a16="http://schemas.microsoft.com/office/drawing/2014/main" id="{25754C74-F992-4A4C-97C1-3EAC9ABFEB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5999" y="2438400"/>
            <a:ext cx="2442402" cy="911832"/>
          </a:xfrm>
          <a:prstGeom prst="rect">
            <a:avLst/>
          </a:prstGeom>
        </p:spPr>
      </p:pic>
      <p:pic>
        <p:nvPicPr>
          <p:cNvPr id="7" name="Picture 6">
            <a:extLst>
              <a:ext uri="{FF2B5EF4-FFF2-40B4-BE49-F238E27FC236}">
                <a16:creationId xmlns:a16="http://schemas.microsoft.com/office/drawing/2014/main" id="{0F84510A-4FAF-C143-854B-B1FDE8BB26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5633" y="2449286"/>
            <a:ext cx="2104222" cy="911832"/>
          </a:xfrm>
          <a:prstGeom prst="rect">
            <a:avLst/>
          </a:prstGeom>
        </p:spPr>
      </p:pic>
      <p:pic>
        <p:nvPicPr>
          <p:cNvPr id="8" name="Picture 7">
            <a:extLst>
              <a:ext uri="{FF2B5EF4-FFF2-40B4-BE49-F238E27FC236}">
                <a16:creationId xmlns:a16="http://schemas.microsoft.com/office/drawing/2014/main" id="{70A8106F-ADC4-4D4C-8C12-8718EEDCF7AB}"/>
              </a:ext>
            </a:extLst>
          </p:cNvPr>
          <p:cNvPicPr>
            <a:picLocks noChangeAspect="1"/>
          </p:cNvPicPr>
          <p:nvPr/>
        </p:nvPicPr>
        <p:blipFill>
          <a:blip r:embed="rId5"/>
          <a:stretch>
            <a:fillRect/>
          </a:stretch>
        </p:blipFill>
        <p:spPr>
          <a:xfrm>
            <a:off x="2506834" y="4495800"/>
            <a:ext cx="778311" cy="778311"/>
          </a:xfrm>
          <a:prstGeom prst="rect">
            <a:avLst/>
          </a:prstGeom>
        </p:spPr>
      </p:pic>
    </p:spTree>
    <p:extLst>
      <p:ext uri="{BB962C8B-B14F-4D97-AF65-F5344CB8AC3E}">
        <p14:creationId xmlns:p14="http://schemas.microsoft.com/office/powerpoint/2010/main" val="337346722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03008-20DE-224A-901F-12EBD0B06681}"/>
              </a:ext>
            </a:extLst>
          </p:cNvPr>
          <p:cNvSpPr txBox="1"/>
          <p:nvPr/>
        </p:nvSpPr>
        <p:spPr>
          <a:xfrm>
            <a:off x="4925788" y="1676400"/>
            <a:ext cx="3123932" cy="400110"/>
          </a:xfrm>
          <a:prstGeom prst="rect">
            <a:avLst/>
          </a:prstGeom>
          <a:noFill/>
        </p:spPr>
        <p:txBody>
          <a:bodyPr wrap="none" rtlCol="0">
            <a:spAutoFit/>
          </a:bodyPr>
          <a:lstStyle/>
          <a:p>
            <a:r>
              <a:rPr lang="en-US" sz="2000" dirty="0">
                <a:solidFill>
                  <a:srgbClr val="004976"/>
                </a:solidFill>
                <a:latin typeface="Seravek Medium" panose="020B0503040000020004" pitchFamily="34" charset="0"/>
              </a:rPr>
              <a:t>AEONIK NETWORK NODE</a:t>
            </a:r>
          </a:p>
        </p:txBody>
      </p:sp>
      <p:sp>
        <p:nvSpPr>
          <p:cNvPr id="15" name="TextBox 14">
            <a:extLst>
              <a:ext uri="{FF2B5EF4-FFF2-40B4-BE49-F238E27FC236}">
                <a16:creationId xmlns:a16="http://schemas.microsoft.com/office/drawing/2014/main" id="{22C4A364-03D2-A04B-BD5F-4B19245B3E0C}"/>
              </a:ext>
            </a:extLst>
          </p:cNvPr>
          <p:cNvSpPr txBox="1"/>
          <p:nvPr/>
        </p:nvSpPr>
        <p:spPr>
          <a:xfrm>
            <a:off x="533400" y="228600"/>
            <a:ext cx="85344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Mitigation Actions Beyond a Simple Block</a:t>
            </a:r>
          </a:p>
        </p:txBody>
      </p:sp>
      <p:grpSp>
        <p:nvGrpSpPr>
          <p:cNvPr id="61" name="Group 60">
            <a:extLst>
              <a:ext uri="{FF2B5EF4-FFF2-40B4-BE49-F238E27FC236}">
                <a16:creationId xmlns:a16="http://schemas.microsoft.com/office/drawing/2014/main" id="{4E59FC1A-3D0D-2045-BEBD-3F0F0D4D5E7E}"/>
              </a:ext>
            </a:extLst>
          </p:cNvPr>
          <p:cNvGrpSpPr/>
          <p:nvPr/>
        </p:nvGrpSpPr>
        <p:grpSpPr>
          <a:xfrm>
            <a:off x="4911725" y="2169356"/>
            <a:ext cx="2270970" cy="2852326"/>
            <a:chOff x="5382080" y="2650075"/>
            <a:chExt cx="2270970" cy="2852326"/>
          </a:xfrm>
        </p:grpSpPr>
        <p:sp>
          <p:nvSpPr>
            <p:cNvPr id="48" name="Rectangle 47">
              <a:extLst>
                <a:ext uri="{FF2B5EF4-FFF2-40B4-BE49-F238E27FC236}">
                  <a16:creationId xmlns:a16="http://schemas.microsoft.com/office/drawing/2014/main" id="{66149A15-EF32-844C-9704-68C9B6963C15}"/>
                </a:ext>
              </a:extLst>
            </p:cNvPr>
            <p:cNvSpPr/>
            <p:nvPr/>
          </p:nvSpPr>
          <p:spPr>
            <a:xfrm>
              <a:off x="5572382" y="2650075"/>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chemeClr val="accent1">
                <a:alpha val="11000"/>
              </a:schemeClr>
            </a:solidFill>
            <a:ln>
              <a:solidFill>
                <a:srgbClr val="00497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7">
              <a:extLst>
                <a:ext uri="{FF2B5EF4-FFF2-40B4-BE49-F238E27FC236}">
                  <a16:creationId xmlns:a16="http://schemas.microsoft.com/office/drawing/2014/main" id="{E3026BF8-265C-9143-B35D-10E1656631F0}"/>
                </a:ext>
              </a:extLst>
            </p:cNvPr>
            <p:cNvSpPr/>
            <p:nvPr/>
          </p:nvSpPr>
          <p:spPr>
            <a:xfrm>
              <a:off x="5382080" y="3003373"/>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rgbClr val="008BC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7">
              <a:extLst>
                <a:ext uri="{FF2B5EF4-FFF2-40B4-BE49-F238E27FC236}">
                  <a16:creationId xmlns:a16="http://schemas.microsoft.com/office/drawing/2014/main" id="{06C27B0A-2235-274F-9E11-F1D13F34F9E6}"/>
                </a:ext>
              </a:extLst>
            </p:cNvPr>
            <p:cNvSpPr/>
            <p:nvPr/>
          </p:nvSpPr>
          <p:spPr>
            <a:xfrm>
              <a:off x="6156971" y="2824434"/>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A07B250C-5179-CA40-BF04-A56476C6C39D}"/>
              </a:ext>
            </a:extLst>
          </p:cNvPr>
          <p:cNvGrpSpPr/>
          <p:nvPr/>
        </p:nvGrpSpPr>
        <p:grpSpPr>
          <a:xfrm rot="19075589">
            <a:off x="5226022" y="2808013"/>
            <a:ext cx="1782415" cy="1570433"/>
            <a:chOff x="3693480" y="3569987"/>
            <a:chExt cx="4788272" cy="1699349"/>
          </a:xfrm>
        </p:grpSpPr>
        <p:sp>
          <p:nvSpPr>
            <p:cNvPr id="51" name="Triangle 50">
              <a:extLst>
                <a:ext uri="{FF2B5EF4-FFF2-40B4-BE49-F238E27FC236}">
                  <a16:creationId xmlns:a16="http://schemas.microsoft.com/office/drawing/2014/main" id="{F3EDDC55-FE15-FD42-A210-49BF55E54D9B}"/>
                </a:ext>
              </a:extLst>
            </p:cNvPr>
            <p:cNvSpPr/>
            <p:nvPr/>
          </p:nvSpPr>
          <p:spPr>
            <a:xfrm>
              <a:off x="3693480" y="3714417"/>
              <a:ext cx="989051" cy="737419"/>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1185696"/>
                <a:gd name="connsiteY0" fmla="*/ 587477 h 587477"/>
                <a:gd name="connsiteX1" fmla="*/ 1185696 w 1185696"/>
                <a:gd name="connsiteY1" fmla="*/ 0 h 587477"/>
                <a:gd name="connsiteX2" fmla="*/ 778566 w 1185696"/>
                <a:gd name="connsiteY2" fmla="*/ 587477 h 587477"/>
                <a:gd name="connsiteX3" fmla="*/ 0 w 1185696"/>
                <a:gd name="connsiteY3" fmla="*/ 587477 h 587477"/>
                <a:gd name="connsiteX0" fmla="*/ 0 w 989051"/>
                <a:gd name="connsiteY0" fmla="*/ 0 h 737419"/>
                <a:gd name="connsiteX1" fmla="*/ 989051 w 989051"/>
                <a:gd name="connsiteY1" fmla="*/ 149942 h 737419"/>
                <a:gd name="connsiteX2" fmla="*/ 581921 w 989051"/>
                <a:gd name="connsiteY2" fmla="*/ 737419 h 737419"/>
                <a:gd name="connsiteX3" fmla="*/ 0 w 989051"/>
                <a:gd name="connsiteY3" fmla="*/ 0 h 737419"/>
              </a:gdLst>
              <a:ahLst/>
              <a:cxnLst>
                <a:cxn ang="0">
                  <a:pos x="connsiteX0" y="connsiteY0"/>
                </a:cxn>
                <a:cxn ang="0">
                  <a:pos x="connsiteX1" y="connsiteY1"/>
                </a:cxn>
                <a:cxn ang="0">
                  <a:pos x="connsiteX2" y="connsiteY2"/>
                </a:cxn>
                <a:cxn ang="0">
                  <a:pos x="connsiteX3" y="connsiteY3"/>
                </a:cxn>
              </a:cxnLst>
              <a:rect l="l" t="t" r="r" b="b"/>
              <a:pathLst>
                <a:path w="989051" h="737419">
                  <a:moveTo>
                    <a:pt x="0" y="0"/>
                  </a:moveTo>
                  <a:lnTo>
                    <a:pt x="989051" y="149942"/>
                  </a:lnTo>
                  <a:lnTo>
                    <a:pt x="581921" y="737419"/>
                  </a:lnTo>
                  <a:lnTo>
                    <a:pt x="0" y="0"/>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3A8C168F-8327-AD43-9115-C567E1CD51E0}"/>
                </a:ext>
              </a:extLst>
            </p:cNvPr>
            <p:cNvSpPr/>
            <p:nvPr/>
          </p:nvSpPr>
          <p:spPr>
            <a:xfrm>
              <a:off x="3701186" y="3571355"/>
              <a:ext cx="1785464" cy="294968"/>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997066 w 1775632"/>
                <a:gd name="connsiteY0" fmla="*/ 145026 h 145026"/>
                <a:gd name="connsiteX1" fmla="*/ 0 w 1775632"/>
                <a:gd name="connsiteY1" fmla="*/ 0 h 145026"/>
                <a:gd name="connsiteX2" fmla="*/ 1775632 w 1775632"/>
                <a:gd name="connsiteY2" fmla="*/ 145026 h 145026"/>
                <a:gd name="connsiteX3" fmla="*/ 997066 w 1775632"/>
                <a:gd name="connsiteY3" fmla="*/ 145026 h 145026"/>
                <a:gd name="connsiteX0" fmla="*/ 997066 w 1785464"/>
                <a:gd name="connsiteY0" fmla="*/ 294968 h 294968"/>
                <a:gd name="connsiteX1" fmla="*/ 0 w 1785464"/>
                <a:gd name="connsiteY1" fmla="*/ 149942 h 294968"/>
                <a:gd name="connsiteX2" fmla="*/ 1785464 w 1785464"/>
                <a:gd name="connsiteY2" fmla="*/ 0 h 294968"/>
                <a:gd name="connsiteX3" fmla="*/ 997066 w 1785464"/>
                <a:gd name="connsiteY3" fmla="*/ 294968 h 294968"/>
              </a:gdLst>
              <a:ahLst/>
              <a:cxnLst>
                <a:cxn ang="0">
                  <a:pos x="connsiteX0" y="connsiteY0"/>
                </a:cxn>
                <a:cxn ang="0">
                  <a:pos x="connsiteX1" y="connsiteY1"/>
                </a:cxn>
                <a:cxn ang="0">
                  <a:pos x="connsiteX2" y="connsiteY2"/>
                </a:cxn>
                <a:cxn ang="0">
                  <a:pos x="connsiteX3" y="connsiteY3"/>
                </a:cxn>
              </a:cxnLst>
              <a:rect l="l" t="t" r="r" b="b"/>
              <a:pathLst>
                <a:path w="1785464" h="294968">
                  <a:moveTo>
                    <a:pt x="997066" y="294968"/>
                  </a:moveTo>
                  <a:lnTo>
                    <a:pt x="0" y="149942"/>
                  </a:lnTo>
                  <a:lnTo>
                    <a:pt x="1785464" y="0"/>
                  </a:lnTo>
                  <a:lnTo>
                    <a:pt x="997066" y="294968"/>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A7200C75-D803-CF4C-8B9B-5C8881ACD417}"/>
                </a:ext>
              </a:extLst>
            </p:cNvPr>
            <p:cNvSpPr/>
            <p:nvPr/>
          </p:nvSpPr>
          <p:spPr>
            <a:xfrm>
              <a:off x="6932079" y="3693673"/>
              <a:ext cx="1539657" cy="1098755"/>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298975 w 1077541"/>
                <a:gd name="connsiteY0" fmla="*/ 813620 h 813620"/>
                <a:gd name="connsiteX1" fmla="*/ 0 w 1077541"/>
                <a:gd name="connsiteY1" fmla="*/ 0 h 813620"/>
                <a:gd name="connsiteX2" fmla="*/ 1077541 w 1077541"/>
                <a:gd name="connsiteY2" fmla="*/ 813620 h 813620"/>
                <a:gd name="connsiteX3" fmla="*/ 298975 w 1077541"/>
                <a:gd name="connsiteY3" fmla="*/ 813620 h 813620"/>
                <a:gd name="connsiteX0" fmla="*/ 298975 w 989051"/>
                <a:gd name="connsiteY0" fmla="*/ 813620 h 1275736"/>
                <a:gd name="connsiteX1" fmla="*/ 0 w 989051"/>
                <a:gd name="connsiteY1" fmla="*/ 0 h 1275736"/>
                <a:gd name="connsiteX2" fmla="*/ 989051 w 989051"/>
                <a:gd name="connsiteY2" fmla="*/ 1275736 h 1275736"/>
                <a:gd name="connsiteX3" fmla="*/ 298975 w 989051"/>
                <a:gd name="connsiteY3" fmla="*/ 813620 h 1275736"/>
                <a:gd name="connsiteX0" fmla="*/ 298975 w 1539657"/>
                <a:gd name="connsiteY0" fmla="*/ 813620 h 1098755"/>
                <a:gd name="connsiteX1" fmla="*/ 0 w 1539657"/>
                <a:gd name="connsiteY1" fmla="*/ 0 h 1098755"/>
                <a:gd name="connsiteX2" fmla="*/ 1539657 w 1539657"/>
                <a:gd name="connsiteY2" fmla="*/ 1098755 h 1098755"/>
                <a:gd name="connsiteX3" fmla="*/ 298975 w 1539657"/>
                <a:gd name="connsiteY3" fmla="*/ 813620 h 1098755"/>
              </a:gdLst>
              <a:ahLst/>
              <a:cxnLst>
                <a:cxn ang="0">
                  <a:pos x="connsiteX0" y="connsiteY0"/>
                </a:cxn>
                <a:cxn ang="0">
                  <a:pos x="connsiteX1" y="connsiteY1"/>
                </a:cxn>
                <a:cxn ang="0">
                  <a:pos x="connsiteX2" y="connsiteY2"/>
                </a:cxn>
                <a:cxn ang="0">
                  <a:pos x="connsiteX3" y="connsiteY3"/>
                </a:cxn>
              </a:cxnLst>
              <a:rect l="l" t="t" r="r" b="b"/>
              <a:pathLst>
                <a:path w="1539657" h="1098755">
                  <a:moveTo>
                    <a:pt x="298975" y="813620"/>
                  </a:moveTo>
                  <a:lnTo>
                    <a:pt x="0" y="0"/>
                  </a:lnTo>
                  <a:lnTo>
                    <a:pt x="1539657" y="1098755"/>
                  </a:lnTo>
                  <a:lnTo>
                    <a:pt x="298975" y="813620"/>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B5EFEE16-B52A-A54A-8F0B-BAD8F29AA728}"/>
                </a:ext>
              </a:extLst>
            </p:cNvPr>
            <p:cNvSpPr/>
            <p:nvPr/>
          </p:nvSpPr>
          <p:spPr>
            <a:xfrm>
              <a:off x="4674951" y="3812328"/>
              <a:ext cx="1048044" cy="1452716"/>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1397998"/>
                <a:gd name="connsiteY0" fmla="*/ 17207 h 685800"/>
                <a:gd name="connsiteX1" fmla="*/ 1008715 w 1397998"/>
                <a:gd name="connsiteY1" fmla="*/ 0 h 685800"/>
                <a:gd name="connsiteX2" fmla="*/ 1397998 w 1397998"/>
                <a:gd name="connsiteY2" fmla="*/ 685800 h 685800"/>
                <a:gd name="connsiteX3" fmla="*/ 0 w 1397998"/>
                <a:gd name="connsiteY3" fmla="*/ 17207 h 685800"/>
                <a:gd name="connsiteX0" fmla="*/ 0 w 1397998"/>
                <a:gd name="connsiteY0" fmla="*/ 86033 h 754626"/>
                <a:gd name="connsiteX1" fmla="*/ 1048044 w 1397998"/>
                <a:gd name="connsiteY1" fmla="*/ 0 h 754626"/>
                <a:gd name="connsiteX2" fmla="*/ 1397998 w 1397998"/>
                <a:gd name="connsiteY2" fmla="*/ 754626 h 754626"/>
                <a:gd name="connsiteX3" fmla="*/ 0 w 1397998"/>
                <a:gd name="connsiteY3" fmla="*/ 86033 h 754626"/>
                <a:gd name="connsiteX0" fmla="*/ 0 w 1048044"/>
                <a:gd name="connsiteY0" fmla="*/ 86033 h 1452716"/>
                <a:gd name="connsiteX1" fmla="*/ 1048044 w 1048044"/>
                <a:gd name="connsiteY1" fmla="*/ 0 h 1452716"/>
                <a:gd name="connsiteX2" fmla="*/ 837559 w 1048044"/>
                <a:gd name="connsiteY2" fmla="*/ 1452716 h 1452716"/>
                <a:gd name="connsiteX3" fmla="*/ 0 w 1048044"/>
                <a:gd name="connsiteY3" fmla="*/ 86033 h 1452716"/>
              </a:gdLst>
              <a:ahLst/>
              <a:cxnLst>
                <a:cxn ang="0">
                  <a:pos x="connsiteX0" y="connsiteY0"/>
                </a:cxn>
                <a:cxn ang="0">
                  <a:pos x="connsiteX1" y="connsiteY1"/>
                </a:cxn>
                <a:cxn ang="0">
                  <a:pos x="connsiteX2" y="connsiteY2"/>
                </a:cxn>
                <a:cxn ang="0">
                  <a:pos x="connsiteX3" y="connsiteY3"/>
                </a:cxn>
              </a:cxnLst>
              <a:rect l="l" t="t" r="r" b="b"/>
              <a:pathLst>
                <a:path w="1048044" h="1452716">
                  <a:moveTo>
                    <a:pt x="0" y="86033"/>
                  </a:moveTo>
                  <a:lnTo>
                    <a:pt x="1048044" y="0"/>
                  </a:lnTo>
                  <a:lnTo>
                    <a:pt x="837559" y="1452716"/>
                  </a:lnTo>
                  <a:lnTo>
                    <a:pt x="0" y="86033"/>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CD5AEA56-B9D8-CB40-AC5A-3AD263ABAEBA}"/>
                </a:ext>
              </a:extLst>
            </p:cNvPr>
            <p:cNvSpPr/>
            <p:nvPr/>
          </p:nvSpPr>
          <p:spPr>
            <a:xfrm>
              <a:off x="4262873" y="3870093"/>
              <a:ext cx="1240683" cy="1393722"/>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788398"/>
                <a:gd name="connsiteY0" fmla="*/ 548148 h 685800"/>
                <a:gd name="connsiteX1" fmla="*/ 399115 w 788398"/>
                <a:gd name="connsiteY1" fmla="*/ 0 h 685800"/>
                <a:gd name="connsiteX2" fmla="*/ 788398 w 788398"/>
                <a:gd name="connsiteY2" fmla="*/ 685800 h 685800"/>
                <a:gd name="connsiteX3" fmla="*/ 0 w 788398"/>
                <a:gd name="connsiteY3" fmla="*/ 548148 h 685800"/>
                <a:gd name="connsiteX0" fmla="*/ 0 w 1211186"/>
                <a:gd name="connsiteY0" fmla="*/ 548148 h 1364226"/>
                <a:gd name="connsiteX1" fmla="*/ 399115 w 1211186"/>
                <a:gd name="connsiteY1" fmla="*/ 0 h 1364226"/>
                <a:gd name="connsiteX2" fmla="*/ 1211186 w 1211186"/>
                <a:gd name="connsiteY2" fmla="*/ 1364226 h 1364226"/>
                <a:gd name="connsiteX3" fmla="*/ 0 w 1211186"/>
                <a:gd name="connsiteY3" fmla="*/ 548148 h 1364226"/>
                <a:gd name="connsiteX0" fmla="*/ 0 w 1211186"/>
                <a:gd name="connsiteY0" fmla="*/ 577644 h 1393722"/>
                <a:gd name="connsiteX1" fmla="*/ 369618 w 1211186"/>
                <a:gd name="connsiteY1" fmla="*/ 0 h 1393722"/>
                <a:gd name="connsiteX2" fmla="*/ 1211186 w 1211186"/>
                <a:gd name="connsiteY2" fmla="*/ 1393722 h 1393722"/>
                <a:gd name="connsiteX3" fmla="*/ 0 w 1211186"/>
                <a:gd name="connsiteY3" fmla="*/ 577644 h 1393722"/>
                <a:gd name="connsiteX0" fmla="*/ 0 w 1240683"/>
                <a:gd name="connsiteY0" fmla="*/ 607140 h 1393722"/>
                <a:gd name="connsiteX1" fmla="*/ 399115 w 1240683"/>
                <a:gd name="connsiteY1" fmla="*/ 0 h 1393722"/>
                <a:gd name="connsiteX2" fmla="*/ 1240683 w 1240683"/>
                <a:gd name="connsiteY2" fmla="*/ 1393722 h 1393722"/>
                <a:gd name="connsiteX3" fmla="*/ 0 w 1240683"/>
                <a:gd name="connsiteY3" fmla="*/ 607140 h 1393722"/>
              </a:gdLst>
              <a:ahLst/>
              <a:cxnLst>
                <a:cxn ang="0">
                  <a:pos x="connsiteX0" y="connsiteY0"/>
                </a:cxn>
                <a:cxn ang="0">
                  <a:pos x="connsiteX1" y="connsiteY1"/>
                </a:cxn>
                <a:cxn ang="0">
                  <a:pos x="connsiteX2" y="connsiteY2"/>
                </a:cxn>
                <a:cxn ang="0">
                  <a:pos x="connsiteX3" y="connsiteY3"/>
                </a:cxn>
              </a:cxnLst>
              <a:rect l="l" t="t" r="r" b="b"/>
              <a:pathLst>
                <a:path w="1240683" h="1393722">
                  <a:moveTo>
                    <a:pt x="0" y="607140"/>
                  </a:moveTo>
                  <a:lnTo>
                    <a:pt x="399115" y="0"/>
                  </a:lnTo>
                  <a:lnTo>
                    <a:pt x="1240683" y="1393722"/>
                  </a:lnTo>
                  <a:lnTo>
                    <a:pt x="0" y="607140"/>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a:extLst>
                <a:ext uri="{FF2B5EF4-FFF2-40B4-BE49-F238E27FC236}">
                  <a16:creationId xmlns:a16="http://schemas.microsoft.com/office/drawing/2014/main" id="{7C77848E-88B9-7843-BCFD-B964299BD35E}"/>
                </a:ext>
              </a:extLst>
            </p:cNvPr>
            <p:cNvSpPr/>
            <p:nvPr/>
          </p:nvSpPr>
          <p:spPr>
            <a:xfrm>
              <a:off x="4700509" y="3569987"/>
              <a:ext cx="2223907" cy="312174"/>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1221017"/>
                <a:gd name="connsiteY0" fmla="*/ 292509 h 685800"/>
                <a:gd name="connsiteX1" fmla="*/ 831734 w 1221017"/>
                <a:gd name="connsiteY1" fmla="*/ 0 h 685800"/>
                <a:gd name="connsiteX2" fmla="*/ 1221017 w 1221017"/>
                <a:gd name="connsiteY2" fmla="*/ 685800 h 685800"/>
                <a:gd name="connsiteX3" fmla="*/ 0 w 1221017"/>
                <a:gd name="connsiteY3" fmla="*/ 292509 h 685800"/>
                <a:gd name="connsiteX0" fmla="*/ 0 w 1221017"/>
                <a:gd name="connsiteY0" fmla="*/ 312174 h 705465"/>
                <a:gd name="connsiteX1" fmla="*/ 802237 w 1221017"/>
                <a:gd name="connsiteY1" fmla="*/ 0 h 705465"/>
                <a:gd name="connsiteX2" fmla="*/ 1221017 w 1221017"/>
                <a:gd name="connsiteY2" fmla="*/ 705465 h 705465"/>
                <a:gd name="connsiteX3" fmla="*/ 0 w 1221017"/>
                <a:gd name="connsiteY3" fmla="*/ 312174 h 705465"/>
                <a:gd name="connsiteX0" fmla="*/ 0 w 1732295"/>
                <a:gd name="connsiteY0" fmla="*/ 1189703 h 1189703"/>
                <a:gd name="connsiteX1" fmla="*/ 802237 w 1732295"/>
                <a:gd name="connsiteY1" fmla="*/ 877529 h 1189703"/>
                <a:gd name="connsiteX2" fmla="*/ 1732295 w 1732295"/>
                <a:gd name="connsiteY2" fmla="*/ 0 h 1189703"/>
                <a:gd name="connsiteX3" fmla="*/ 0 w 1732295"/>
                <a:gd name="connsiteY3" fmla="*/ 1189703 h 1189703"/>
                <a:gd name="connsiteX0" fmla="*/ 0 w 2223907"/>
                <a:gd name="connsiteY0" fmla="*/ 312174 h 312174"/>
                <a:gd name="connsiteX1" fmla="*/ 802237 w 2223907"/>
                <a:gd name="connsiteY1" fmla="*/ 0 h 312174"/>
                <a:gd name="connsiteX2" fmla="*/ 2223907 w 2223907"/>
                <a:gd name="connsiteY2" fmla="*/ 125361 h 312174"/>
                <a:gd name="connsiteX3" fmla="*/ 0 w 2223907"/>
                <a:gd name="connsiteY3" fmla="*/ 312174 h 312174"/>
              </a:gdLst>
              <a:ahLst/>
              <a:cxnLst>
                <a:cxn ang="0">
                  <a:pos x="connsiteX0" y="connsiteY0"/>
                </a:cxn>
                <a:cxn ang="0">
                  <a:pos x="connsiteX1" y="connsiteY1"/>
                </a:cxn>
                <a:cxn ang="0">
                  <a:pos x="connsiteX2" y="connsiteY2"/>
                </a:cxn>
                <a:cxn ang="0">
                  <a:pos x="connsiteX3" y="connsiteY3"/>
                </a:cxn>
              </a:cxnLst>
              <a:rect l="l" t="t" r="r" b="b"/>
              <a:pathLst>
                <a:path w="2223907" h="312174">
                  <a:moveTo>
                    <a:pt x="0" y="312174"/>
                  </a:moveTo>
                  <a:lnTo>
                    <a:pt x="802237" y="0"/>
                  </a:lnTo>
                  <a:lnTo>
                    <a:pt x="2223907" y="125361"/>
                  </a:lnTo>
                  <a:lnTo>
                    <a:pt x="0" y="312174"/>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5118DD5B-1BF8-DC44-9F9D-6044F5919D3C}"/>
                </a:ext>
              </a:extLst>
            </p:cNvPr>
            <p:cNvSpPr/>
            <p:nvPr/>
          </p:nvSpPr>
          <p:spPr>
            <a:xfrm>
              <a:off x="4688118" y="3875613"/>
              <a:ext cx="2503219" cy="1393723"/>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778566"/>
                <a:gd name="connsiteY0" fmla="*/ 1344562 h 1344562"/>
                <a:gd name="connsiteX1" fmla="*/ 25489 w 778566"/>
                <a:gd name="connsiteY1" fmla="*/ 0 h 1344562"/>
                <a:gd name="connsiteX2" fmla="*/ 778566 w 778566"/>
                <a:gd name="connsiteY2" fmla="*/ 1344562 h 1344562"/>
                <a:gd name="connsiteX3" fmla="*/ 0 w 778566"/>
                <a:gd name="connsiteY3" fmla="*/ 1344562 h 1344562"/>
                <a:gd name="connsiteX0" fmla="*/ 0 w 1014541"/>
                <a:gd name="connsiteY0" fmla="*/ 1344562 h 1344562"/>
                <a:gd name="connsiteX1" fmla="*/ 25489 w 1014541"/>
                <a:gd name="connsiteY1" fmla="*/ 0 h 1344562"/>
                <a:gd name="connsiteX2" fmla="*/ 1014541 w 1014541"/>
                <a:gd name="connsiteY2" fmla="*/ 1206911 h 1344562"/>
                <a:gd name="connsiteX3" fmla="*/ 0 w 1014541"/>
                <a:gd name="connsiteY3" fmla="*/ 1344562 h 1344562"/>
                <a:gd name="connsiteX0" fmla="*/ 0 w 1211186"/>
                <a:gd name="connsiteY0" fmla="*/ 1462549 h 1462549"/>
                <a:gd name="connsiteX1" fmla="*/ 222134 w 1211186"/>
                <a:gd name="connsiteY1" fmla="*/ 0 h 1462549"/>
                <a:gd name="connsiteX2" fmla="*/ 1211186 w 1211186"/>
                <a:gd name="connsiteY2" fmla="*/ 1206911 h 1462549"/>
                <a:gd name="connsiteX3" fmla="*/ 0 w 1211186"/>
                <a:gd name="connsiteY3" fmla="*/ 1462549 h 1462549"/>
                <a:gd name="connsiteX0" fmla="*/ 0 w 1889612"/>
                <a:gd name="connsiteY0" fmla="*/ 1462549 h 1462549"/>
                <a:gd name="connsiteX1" fmla="*/ 222134 w 1889612"/>
                <a:gd name="connsiteY1" fmla="*/ 0 h 1462549"/>
                <a:gd name="connsiteX2" fmla="*/ 1889612 w 1889612"/>
                <a:gd name="connsiteY2" fmla="*/ 911943 h 1462549"/>
                <a:gd name="connsiteX3" fmla="*/ 0 w 1889612"/>
                <a:gd name="connsiteY3" fmla="*/ 1462549 h 1462549"/>
                <a:gd name="connsiteX0" fmla="*/ 0 w 1673302"/>
                <a:gd name="connsiteY0" fmla="*/ 1462549 h 1462549"/>
                <a:gd name="connsiteX1" fmla="*/ 222134 w 1673302"/>
                <a:gd name="connsiteY1" fmla="*/ 0 h 1462549"/>
                <a:gd name="connsiteX2" fmla="*/ 1673302 w 1673302"/>
                <a:gd name="connsiteY2" fmla="*/ 695634 h 1462549"/>
                <a:gd name="connsiteX3" fmla="*/ 0 w 1673302"/>
                <a:gd name="connsiteY3" fmla="*/ 1462549 h 1462549"/>
                <a:gd name="connsiteX0" fmla="*/ 829917 w 2503219"/>
                <a:gd name="connsiteY0" fmla="*/ 1393723 h 1393723"/>
                <a:gd name="connsiteX1" fmla="*/ 0 w 2503219"/>
                <a:gd name="connsiteY1" fmla="*/ 0 h 1393723"/>
                <a:gd name="connsiteX2" fmla="*/ 2503219 w 2503219"/>
                <a:gd name="connsiteY2" fmla="*/ 626808 h 1393723"/>
                <a:gd name="connsiteX3" fmla="*/ 829917 w 2503219"/>
                <a:gd name="connsiteY3" fmla="*/ 1393723 h 1393723"/>
              </a:gdLst>
              <a:ahLst/>
              <a:cxnLst>
                <a:cxn ang="0">
                  <a:pos x="connsiteX0" y="connsiteY0"/>
                </a:cxn>
                <a:cxn ang="0">
                  <a:pos x="connsiteX1" y="connsiteY1"/>
                </a:cxn>
                <a:cxn ang="0">
                  <a:pos x="connsiteX2" y="connsiteY2"/>
                </a:cxn>
                <a:cxn ang="0">
                  <a:pos x="connsiteX3" y="connsiteY3"/>
                </a:cxn>
              </a:cxnLst>
              <a:rect l="l" t="t" r="r" b="b"/>
              <a:pathLst>
                <a:path w="2503219" h="1393723">
                  <a:moveTo>
                    <a:pt x="829917" y="1393723"/>
                  </a:moveTo>
                  <a:lnTo>
                    <a:pt x="0" y="0"/>
                  </a:lnTo>
                  <a:lnTo>
                    <a:pt x="2503219" y="626808"/>
                  </a:lnTo>
                  <a:lnTo>
                    <a:pt x="829917" y="1393723"/>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AABEDD53-DFEA-D04F-AFCF-07496297DCE6}"/>
                </a:ext>
              </a:extLst>
            </p:cNvPr>
            <p:cNvSpPr/>
            <p:nvPr/>
          </p:nvSpPr>
          <p:spPr>
            <a:xfrm>
              <a:off x="5741628" y="3691217"/>
              <a:ext cx="1470831" cy="816077"/>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778566"/>
                <a:gd name="connsiteY0" fmla="*/ 793955 h 793955"/>
                <a:gd name="connsiteX1" fmla="*/ 153309 w 778566"/>
                <a:gd name="connsiteY1" fmla="*/ 0 h 793955"/>
                <a:gd name="connsiteX2" fmla="*/ 778566 w 778566"/>
                <a:gd name="connsiteY2" fmla="*/ 793955 h 793955"/>
                <a:gd name="connsiteX3" fmla="*/ 0 w 778566"/>
                <a:gd name="connsiteY3" fmla="*/ 793955 h 793955"/>
                <a:gd name="connsiteX0" fmla="*/ 1174046 w 1174046"/>
                <a:gd name="connsiteY0" fmla="*/ 0 h 904568"/>
                <a:gd name="connsiteX1" fmla="*/ 0 w 1174046"/>
                <a:gd name="connsiteY1" fmla="*/ 110613 h 904568"/>
                <a:gd name="connsiteX2" fmla="*/ 625257 w 1174046"/>
                <a:gd name="connsiteY2" fmla="*/ 904568 h 904568"/>
                <a:gd name="connsiteX3" fmla="*/ 1174046 w 1174046"/>
                <a:gd name="connsiteY3" fmla="*/ 0 h 904568"/>
                <a:gd name="connsiteX0" fmla="*/ 1174046 w 1470831"/>
                <a:gd name="connsiteY0" fmla="*/ 0 h 816077"/>
                <a:gd name="connsiteX1" fmla="*/ 0 w 1470831"/>
                <a:gd name="connsiteY1" fmla="*/ 110613 h 816077"/>
                <a:gd name="connsiteX2" fmla="*/ 1470831 w 1470831"/>
                <a:gd name="connsiteY2" fmla="*/ 816077 h 816077"/>
                <a:gd name="connsiteX3" fmla="*/ 1174046 w 1470831"/>
                <a:gd name="connsiteY3" fmla="*/ 0 h 816077"/>
              </a:gdLst>
              <a:ahLst/>
              <a:cxnLst>
                <a:cxn ang="0">
                  <a:pos x="connsiteX0" y="connsiteY0"/>
                </a:cxn>
                <a:cxn ang="0">
                  <a:pos x="connsiteX1" y="connsiteY1"/>
                </a:cxn>
                <a:cxn ang="0">
                  <a:pos x="connsiteX2" y="connsiteY2"/>
                </a:cxn>
                <a:cxn ang="0">
                  <a:pos x="connsiteX3" y="connsiteY3"/>
                </a:cxn>
              </a:cxnLst>
              <a:rect l="l" t="t" r="r" b="b"/>
              <a:pathLst>
                <a:path w="1470831" h="816077">
                  <a:moveTo>
                    <a:pt x="1174046" y="0"/>
                  </a:moveTo>
                  <a:lnTo>
                    <a:pt x="0" y="110613"/>
                  </a:lnTo>
                  <a:lnTo>
                    <a:pt x="1470831" y="816077"/>
                  </a:lnTo>
                  <a:lnTo>
                    <a:pt x="1174046" y="0"/>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A3AF6ECC-737B-6A4E-8240-F5B04F0AABEC}"/>
                </a:ext>
              </a:extLst>
            </p:cNvPr>
            <p:cNvSpPr/>
            <p:nvPr/>
          </p:nvSpPr>
          <p:spPr>
            <a:xfrm>
              <a:off x="5540090" y="4485299"/>
              <a:ext cx="2941662" cy="774290"/>
            </a:xfrm>
            <a:custGeom>
              <a:avLst/>
              <a:gdLst>
                <a:gd name="connsiteX0" fmla="*/ 0 w 778566"/>
                <a:gd name="connsiteY0" fmla="*/ 685800 h 685800"/>
                <a:gd name="connsiteX1" fmla="*/ 389283 w 778566"/>
                <a:gd name="connsiteY1" fmla="*/ 0 h 685800"/>
                <a:gd name="connsiteX2" fmla="*/ 778566 w 778566"/>
                <a:gd name="connsiteY2" fmla="*/ 685800 h 685800"/>
                <a:gd name="connsiteX3" fmla="*/ 0 w 778566"/>
                <a:gd name="connsiteY3" fmla="*/ 685800 h 685800"/>
                <a:gd name="connsiteX0" fmla="*/ 0 w 2066591"/>
                <a:gd name="connsiteY0" fmla="*/ 774290 h 774290"/>
                <a:gd name="connsiteX1" fmla="*/ 1677308 w 2066591"/>
                <a:gd name="connsiteY1" fmla="*/ 0 h 774290"/>
                <a:gd name="connsiteX2" fmla="*/ 2066591 w 2066591"/>
                <a:gd name="connsiteY2" fmla="*/ 685800 h 774290"/>
                <a:gd name="connsiteX3" fmla="*/ 0 w 2066591"/>
                <a:gd name="connsiteY3" fmla="*/ 774290 h 774290"/>
                <a:gd name="connsiteX0" fmla="*/ 0 w 2941662"/>
                <a:gd name="connsiteY0" fmla="*/ 774290 h 774290"/>
                <a:gd name="connsiteX1" fmla="*/ 1677308 w 2941662"/>
                <a:gd name="connsiteY1" fmla="*/ 0 h 774290"/>
                <a:gd name="connsiteX2" fmla="*/ 2941662 w 2941662"/>
                <a:gd name="connsiteY2" fmla="*/ 322006 h 774290"/>
                <a:gd name="connsiteX3" fmla="*/ 0 w 2941662"/>
                <a:gd name="connsiteY3" fmla="*/ 774290 h 774290"/>
              </a:gdLst>
              <a:ahLst/>
              <a:cxnLst>
                <a:cxn ang="0">
                  <a:pos x="connsiteX0" y="connsiteY0"/>
                </a:cxn>
                <a:cxn ang="0">
                  <a:pos x="connsiteX1" y="connsiteY1"/>
                </a:cxn>
                <a:cxn ang="0">
                  <a:pos x="connsiteX2" y="connsiteY2"/>
                </a:cxn>
                <a:cxn ang="0">
                  <a:pos x="connsiteX3" y="connsiteY3"/>
                </a:cxn>
              </a:cxnLst>
              <a:rect l="l" t="t" r="r" b="b"/>
              <a:pathLst>
                <a:path w="2941662" h="774290">
                  <a:moveTo>
                    <a:pt x="0" y="774290"/>
                  </a:moveTo>
                  <a:lnTo>
                    <a:pt x="1677308" y="0"/>
                  </a:lnTo>
                  <a:lnTo>
                    <a:pt x="2941662" y="322006"/>
                  </a:lnTo>
                  <a:lnTo>
                    <a:pt x="0" y="774290"/>
                  </a:lnTo>
                  <a:close/>
                </a:path>
              </a:pathLst>
            </a:custGeom>
            <a:solidFill>
              <a:schemeClr val="accent1">
                <a:alpha val="9000"/>
              </a:schemeClr>
            </a:solidFill>
            <a:ln w="127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a:extLst>
              <a:ext uri="{FF2B5EF4-FFF2-40B4-BE49-F238E27FC236}">
                <a16:creationId xmlns:a16="http://schemas.microsoft.com/office/drawing/2014/main" id="{1E462EB9-3A63-574F-B14B-140BC63CEE24}"/>
              </a:ext>
            </a:extLst>
          </p:cNvPr>
          <p:cNvCxnSpPr>
            <a:cxnSpLocks/>
          </p:cNvCxnSpPr>
          <p:nvPr/>
        </p:nvCxnSpPr>
        <p:spPr>
          <a:xfrm>
            <a:off x="4190999" y="3705159"/>
            <a:ext cx="493193"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Left Bracket 68">
            <a:extLst>
              <a:ext uri="{FF2B5EF4-FFF2-40B4-BE49-F238E27FC236}">
                <a16:creationId xmlns:a16="http://schemas.microsoft.com/office/drawing/2014/main" id="{934F7807-301A-7C4F-B79D-8D1B0381A9C5}"/>
              </a:ext>
            </a:extLst>
          </p:cNvPr>
          <p:cNvSpPr/>
          <p:nvPr/>
        </p:nvSpPr>
        <p:spPr>
          <a:xfrm>
            <a:off x="4684193" y="3195823"/>
            <a:ext cx="45719" cy="888657"/>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Elbow Connector 70">
            <a:extLst>
              <a:ext uri="{FF2B5EF4-FFF2-40B4-BE49-F238E27FC236}">
                <a16:creationId xmlns:a16="http://schemas.microsoft.com/office/drawing/2014/main" id="{3BD11618-7A19-2F4B-8BB6-36AA07F5836E}"/>
              </a:ext>
            </a:extLst>
          </p:cNvPr>
          <p:cNvCxnSpPr>
            <a:cxnSpLocks/>
          </p:cNvCxnSpPr>
          <p:nvPr/>
        </p:nvCxnSpPr>
        <p:spPr>
          <a:xfrm>
            <a:off x="4733372" y="4084481"/>
            <a:ext cx="995785" cy="23422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F6AA8FDC-C453-D144-BBD9-90838BEBE48D}"/>
              </a:ext>
            </a:extLst>
          </p:cNvPr>
          <p:cNvCxnSpPr>
            <a:cxnSpLocks/>
            <a:endCxn id="85" idx="6"/>
          </p:cNvCxnSpPr>
          <p:nvPr/>
        </p:nvCxnSpPr>
        <p:spPr>
          <a:xfrm flipV="1">
            <a:off x="4673601" y="2881351"/>
            <a:ext cx="1267201" cy="318228"/>
          </a:xfrm>
          <a:prstGeom prst="bentConnector3">
            <a:avLst>
              <a:gd name="adj1" fmla="val 118040"/>
            </a:avLst>
          </a:prstGeom>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0FC6A256-9FA2-B74E-AFC4-D2E887A7F612}"/>
              </a:ext>
            </a:extLst>
          </p:cNvPr>
          <p:cNvCxnSpPr>
            <a:stCxn id="69" idx="1"/>
          </p:cNvCxnSpPr>
          <p:nvPr/>
        </p:nvCxnSpPr>
        <p:spPr>
          <a:xfrm rot="10800000" flipH="1" flipV="1">
            <a:off x="4684193" y="3640151"/>
            <a:ext cx="1433036" cy="17437"/>
          </a:xfrm>
          <a:prstGeom prst="bentConnector5">
            <a:avLst>
              <a:gd name="adj1" fmla="val 24529"/>
              <a:gd name="adj2" fmla="val -983449"/>
              <a:gd name="adj3" fmla="val 39931"/>
            </a:avLst>
          </a:prstGeom>
          <a:ln w="12700"/>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EB2A1F23-DF28-8943-A818-A3C835F29693}"/>
              </a:ext>
            </a:extLst>
          </p:cNvPr>
          <p:cNvCxnSpPr/>
          <p:nvPr/>
        </p:nvCxnSpPr>
        <p:spPr>
          <a:xfrm>
            <a:off x="6106638" y="3657589"/>
            <a:ext cx="1506019" cy="943487"/>
          </a:xfrm>
          <a:prstGeom prst="bentConnector3">
            <a:avLst>
              <a:gd name="adj1" fmla="val 41513"/>
            </a:avLst>
          </a:prstGeom>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BED5B269-6522-FF48-A9C1-3A65B6A8247D}"/>
              </a:ext>
            </a:extLst>
          </p:cNvPr>
          <p:cNvSpPr/>
          <p:nvPr/>
        </p:nvSpPr>
        <p:spPr>
          <a:xfrm>
            <a:off x="5598517" y="3213259"/>
            <a:ext cx="83677" cy="836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DCB0F12-64DD-A143-967A-C68499E8BBE1}"/>
              </a:ext>
            </a:extLst>
          </p:cNvPr>
          <p:cNvSpPr/>
          <p:nvPr/>
        </p:nvSpPr>
        <p:spPr>
          <a:xfrm>
            <a:off x="5857125" y="2839512"/>
            <a:ext cx="83677" cy="836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4E9D395-40D6-9D4E-9939-811D54C04702}"/>
              </a:ext>
            </a:extLst>
          </p:cNvPr>
          <p:cNvSpPr/>
          <p:nvPr/>
        </p:nvSpPr>
        <p:spPr>
          <a:xfrm>
            <a:off x="5357217" y="3530759"/>
            <a:ext cx="83677" cy="836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FBD15C6-C7EE-874C-BAF9-8019C10570F5}"/>
              </a:ext>
            </a:extLst>
          </p:cNvPr>
          <p:cNvSpPr/>
          <p:nvPr/>
        </p:nvSpPr>
        <p:spPr>
          <a:xfrm>
            <a:off x="5608521" y="4045615"/>
            <a:ext cx="60987" cy="6098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0628A04-9F7B-DF42-B86C-8CC116379C32}"/>
              </a:ext>
            </a:extLst>
          </p:cNvPr>
          <p:cNvSpPr/>
          <p:nvPr/>
        </p:nvSpPr>
        <p:spPr>
          <a:xfrm>
            <a:off x="6430367" y="3327559"/>
            <a:ext cx="83677" cy="836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A988F10-83DA-1F49-BCCE-7181D69BE193}"/>
              </a:ext>
            </a:extLst>
          </p:cNvPr>
          <p:cNvSpPr/>
          <p:nvPr/>
        </p:nvSpPr>
        <p:spPr>
          <a:xfrm>
            <a:off x="5400829" y="3143582"/>
            <a:ext cx="62519" cy="62519"/>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9FC188A8-FEE3-0A4B-AD33-13E5A11EB02D}"/>
              </a:ext>
            </a:extLst>
          </p:cNvPr>
          <p:cNvSpPr/>
          <p:nvPr/>
        </p:nvSpPr>
        <p:spPr>
          <a:xfrm>
            <a:off x="4988917" y="3667284"/>
            <a:ext cx="83677" cy="836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4D5842AC-EB48-194F-AC5D-75DE5B26241D}"/>
              </a:ext>
            </a:extLst>
          </p:cNvPr>
          <p:cNvSpPr/>
          <p:nvPr/>
        </p:nvSpPr>
        <p:spPr>
          <a:xfrm>
            <a:off x="6449417" y="4280059"/>
            <a:ext cx="83677" cy="83677"/>
          </a:xfrm>
          <a:prstGeom prst="ellipse">
            <a:avLst/>
          </a:prstGeom>
          <a:solidFill>
            <a:srgbClr val="009D86"/>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75BF259-4A0D-E641-AADF-9C497AA1EE7B}"/>
              </a:ext>
            </a:extLst>
          </p:cNvPr>
          <p:cNvSpPr/>
          <p:nvPr/>
        </p:nvSpPr>
        <p:spPr>
          <a:xfrm>
            <a:off x="6976467" y="3225959"/>
            <a:ext cx="70977" cy="70977"/>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34">
            <a:extLst>
              <a:ext uri="{FF2B5EF4-FFF2-40B4-BE49-F238E27FC236}">
                <a16:creationId xmlns:a16="http://schemas.microsoft.com/office/drawing/2014/main" id="{E6A10D56-B00F-E641-A259-86AD80F9D4FA}"/>
              </a:ext>
            </a:extLst>
          </p:cNvPr>
          <p:cNvSpPr>
            <a:spLocks noEditPoints="1"/>
          </p:cNvSpPr>
          <p:nvPr/>
        </p:nvSpPr>
        <p:spPr bwMode="auto">
          <a:xfrm>
            <a:off x="5625086" y="4234014"/>
            <a:ext cx="185369" cy="185369"/>
          </a:xfrm>
          <a:custGeom>
            <a:avLst/>
            <a:gdLst>
              <a:gd name="T0" fmla="*/ 2147483646 w 55"/>
              <a:gd name="T1" fmla="*/ 2147483646 h 55"/>
              <a:gd name="T2" fmla="*/ 0 w 55"/>
              <a:gd name="T3" fmla="*/ 2147483646 h 55"/>
              <a:gd name="T4" fmla="*/ 2147483646 w 55"/>
              <a:gd name="T5" fmla="*/ 0 h 55"/>
              <a:gd name="T6" fmla="*/ 2147483646 w 55"/>
              <a:gd name="T7" fmla="*/ 2147483646 h 55"/>
              <a:gd name="T8" fmla="*/ 2147483646 w 55"/>
              <a:gd name="T9" fmla="*/ 2147483646 h 55"/>
              <a:gd name="T10" fmla="*/ 2147483646 w 55"/>
              <a:gd name="T11" fmla="*/ 2147483646 h 55"/>
              <a:gd name="T12" fmla="*/ 2147483646 w 55"/>
              <a:gd name="T13" fmla="*/ 2147483646 h 55"/>
              <a:gd name="T14" fmla="*/ 2147483646 w 55"/>
              <a:gd name="T15" fmla="*/ 2147483646 h 55"/>
              <a:gd name="T16" fmla="*/ 2147483646 w 55"/>
              <a:gd name="T17" fmla="*/ 2147483646 h 55"/>
              <a:gd name="T18" fmla="*/ 2147483646 w 55"/>
              <a:gd name="T19" fmla="*/ 2147483646 h 55"/>
              <a:gd name="T20" fmla="*/ 2147483646 w 55"/>
              <a:gd name="T21" fmla="*/ 2147483646 h 55"/>
              <a:gd name="T22" fmla="*/ 2147483646 w 55"/>
              <a:gd name="T23" fmla="*/ 2147483646 h 55"/>
              <a:gd name="T24" fmla="*/ 2147483646 w 55"/>
              <a:gd name="T25" fmla="*/ 2147483646 h 55"/>
              <a:gd name="T26" fmla="*/ 2147483646 w 55"/>
              <a:gd name="T27" fmla="*/ 2147483646 h 55"/>
              <a:gd name="T28" fmla="*/ 2147483646 w 55"/>
              <a:gd name="T29" fmla="*/ 2147483646 h 55"/>
              <a:gd name="T30" fmla="*/ 2147483646 w 55"/>
              <a:gd name="T31" fmla="*/ 2147483646 h 55"/>
              <a:gd name="T32" fmla="*/ 2147483646 w 55"/>
              <a:gd name="T33" fmla="*/ 2147483646 h 55"/>
              <a:gd name="T34" fmla="*/ 2147483646 w 55"/>
              <a:gd name="T35" fmla="*/ 2147483646 h 55"/>
              <a:gd name="T36" fmla="*/ 2147483646 w 55"/>
              <a:gd name="T37" fmla="*/ 2147483646 h 55"/>
              <a:gd name="T38" fmla="*/ 2147483646 w 55"/>
              <a:gd name="T39" fmla="*/ 2147483646 h 55"/>
              <a:gd name="T40" fmla="*/ 2147483646 w 55"/>
              <a:gd name="T41" fmla="*/ 2147483646 h 55"/>
              <a:gd name="T42" fmla="*/ 2147483646 w 55"/>
              <a:gd name="T43" fmla="*/ 2147483646 h 55"/>
              <a:gd name="T44" fmla="*/ 2147483646 w 55"/>
              <a:gd name="T45" fmla="*/ 2147483646 h 55"/>
              <a:gd name="T46" fmla="*/ 2147483646 w 55"/>
              <a:gd name="T47" fmla="*/ 2147483646 h 55"/>
              <a:gd name="T48" fmla="*/ 2147483646 w 55"/>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27" y="5"/>
                </a:moveTo>
                <a:cubicBezTo>
                  <a:pt x="15" y="5"/>
                  <a:pt x="4" y="15"/>
                  <a:pt x="4" y="28"/>
                </a:cubicBezTo>
                <a:cubicBezTo>
                  <a:pt x="4" y="40"/>
                  <a:pt x="15" y="51"/>
                  <a:pt x="27" y="51"/>
                </a:cubicBezTo>
                <a:cubicBezTo>
                  <a:pt x="40" y="51"/>
                  <a:pt x="50" y="40"/>
                  <a:pt x="50" y="28"/>
                </a:cubicBezTo>
                <a:cubicBezTo>
                  <a:pt x="50" y="15"/>
                  <a:pt x="40" y="5"/>
                  <a:pt x="27" y="5"/>
                </a:cubicBezTo>
                <a:close/>
                <a:moveTo>
                  <a:pt x="27" y="46"/>
                </a:moveTo>
                <a:cubicBezTo>
                  <a:pt x="17" y="46"/>
                  <a:pt x="9" y="38"/>
                  <a:pt x="9" y="28"/>
                </a:cubicBezTo>
                <a:cubicBezTo>
                  <a:pt x="9" y="18"/>
                  <a:pt x="17" y="9"/>
                  <a:pt x="27" y="9"/>
                </a:cubicBezTo>
                <a:cubicBezTo>
                  <a:pt x="37" y="9"/>
                  <a:pt x="45" y="18"/>
                  <a:pt x="45" y="28"/>
                </a:cubicBezTo>
                <a:cubicBezTo>
                  <a:pt x="45" y="38"/>
                  <a:pt x="37" y="46"/>
                  <a:pt x="27" y="46"/>
                </a:cubicBezTo>
                <a:close/>
                <a:moveTo>
                  <a:pt x="27" y="14"/>
                </a:moveTo>
                <a:cubicBezTo>
                  <a:pt x="20" y="14"/>
                  <a:pt x="13" y="20"/>
                  <a:pt x="13" y="28"/>
                </a:cubicBezTo>
                <a:cubicBezTo>
                  <a:pt x="13" y="35"/>
                  <a:pt x="20" y="41"/>
                  <a:pt x="27" y="41"/>
                </a:cubicBezTo>
                <a:cubicBezTo>
                  <a:pt x="35" y="41"/>
                  <a:pt x="41" y="35"/>
                  <a:pt x="41" y="28"/>
                </a:cubicBezTo>
                <a:cubicBezTo>
                  <a:pt x="41" y="20"/>
                  <a:pt x="35" y="14"/>
                  <a:pt x="27" y="14"/>
                </a:cubicBezTo>
                <a:close/>
                <a:moveTo>
                  <a:pt x="27" y="37"/>
                </a:moveTo>
                <a:cubicBezTo>
                  <a:pt x="22" y="37"/>
                  <a:pt x="18" y="33"/>
                  <a:pt x="18" y="28"/>
                </a:cubicBezTo>
                <a:cubicBezTo>
                  <a:pt x="18" y="23"/>
                  <a:pt x="22" y="19"/>
                  <a:pt x="27" y="19"/>
                </a:cubicBezTo>
                <a:cubicBezTo>
                  <a:pt x="32" y="19"/>
                  <a:pt x="36" y="23"/>
                  <a:pt x="36" y="28"/>
                </a:cubicBezTo>
                <a:cubicBezTo>
                  <a:pt x="36" y="33"/>
                  <a:pt x="32" y="37"/>
                  <a:pt x="27" y="37"/>
                </a:cubicBezTo>
                <a:close/>
              </a:path>
            </a:pathLst>
          </a:custGeom>
          <a:solidFill>
            <a:srgbClr val="C00000"/>
          </a:solidFill>
          <a:ln>
            <a:noFill/>
          </a:ln>
        </p:spPr>
        <p:txBody>
          <a:bodyPr lIns="243797" tIns="121899" rIns="243797" bIns="121899"/>
          <a:lstStyle/>
          <a:p>
            <a:endParaRPr lang="en-US"/>
          </a:p>
        </p:txBody>
      </p:sp>
      <p:sp>
        <p:nvSpPr>
          <p:cNvPr id="100" name="Freeform 34">
            <a:extLst>
              <a:ext uri="{FF2B5EF4-FFF2-40B4-BE49-F238E27FC236}">
                <a16:creationId xmlns:a16="http://schemas.microsoft.com/office/drawing/2014/main" id="{78BB91CB-9619-524D-BFD8-3892BCCF56FC}"/>
              </a:ext>
            </a:extLst>
          </p:cNvPr>
          <p:cNvSpPr>
            <a:spLocks noEditPoints="1"/>
          </p:cNvSpPr>
          <p:nvPr/>
        </p:nvSpPr>
        <p:spPr bwMode="auto">
          <a:xfrm>
            <a:off x="6088912" y="3094327"/>
            <a:ext cx="185369" cy="185369"/>
          </a:xfrm>
          <a:custGeom>
            <a:avLst/>
            <a:gdLst>
              <a:gd name="T0" fmla="*/ 2147483646 w 55"/>
              <a:gd name="T1" fmla="*/ 2147483646 h 55"/>
              <a:gd name="T2" fmla="*/ 0 w 55"/>
              <a:gd name="T3" fmla="*/ 2147483646 h 55"/>
              <a:gd name="T4" fmla="*/ 2147483646 w 55"/>
              <a:gd name="T5" fmla="*/ 0 h 55"/>
              <a:gd name="T6" fmla="*/ 2147483646 w 55"/>
              <a:gd name="T7" fmla="*/ 2147483646 h 55"/>
              <a:gd name="T8" fmla="*/ 2147483646 w 55"/>
              <a:gd name="T9" fmla="*/ 2147483646 h 55"/>
              <a:gd name="T10" fmla="*/ 2147483646 w 55"/>
              <a:gd name="T11" fmla="*/ 2147483646 h 55"/>
              <a:gd name="T12" fmla="*/ 2147483646 w 55"/>
              <a:gd name="T13" fmla="*/ 2147483646 h 55"/>
              <a:gd name="T14" fmla="*/ 2147483646 w 55"/>
              <a:gd name="T15" fmla="*/ 2147483646 h 55"/>
              <a:gd name="T16" fmla="*/ 2147483646 w 55"/>
              <a:gd name="T17" fmla="*/ 2147483646 h 55"/>
              <a:gd name="T18" fmla="*/ 2147483646 w 55"/>
              <a:gd name="T19" fmla="*/ 2147483646 h 55"/>
              <a:gd name="T20" fmla="*/ 2147483646 w 55"/>
              <a:gd name="T21" fmla="*/ 2147483646 h 55"/>
              <a:gd name="T22" fmla="*/ 2147483646 w 55"/>
              <a:gd name="T23" fmla="*/ 2147483646 h 55"/>
              <a:gd name="T24" fmla="*/ 2147483646 w 55"/>
              <a:gd name="T25" fmla="*/ 2147483646 h 55"/>
              <a:gd name="T26" fmla="*/ 2147483646 w 55"/>
              <a:gd name="T27" fmla="*/ 2147483646 h 55"/>
              <a:gd name="T28" fmla="*/ 2147483646 w 55"/>
              <a:gd name="T29" fmla="*/ 2147483646 h 55"/>
              <a:gd name="T30" fmla="*/ 2147483646 w 55"/>
              <a:gd name="T31" fmla="*/ 2147483646 h 55"/>
              <a:gd name="T32" fmla="*/ 2147483646 w 55"/>
              <a:gd name="T33" fmla="*/ 2147483646 h 55"/>
              <a:gd name="T34" fmla="*/ 2147483646 w 55"/>
              <a:gd name="T35" fmla="*/ 2147483646 h 55"/>
              <a:gd name="T36" fmla="*/ 2147483646 w 55"/>
              <a:gd name="T37" fmla="*/ 2147483646 h 55"/>
              <a:gd name="T38" fmla="*/ 2147483646 w 55"/>
              <a:gd name="T39" fmla="*/ 2147483646 h 55"/>
              <a:gd name="T40" fmla="*/ 2147483646 w 55"/>
              <a:gd name="T41" fmla="*/ 2147483646 h 55"/>
              <a:gd name="T42" fmla="*/ 2147483646 w 55"/>
              <a:gd name="T43" fmla="*/ 2147483646 h 55"/>
              <a:gd name="T44" fmla="*/ 2147483646 w 55"/>
              <a:gd name="T45" fmla="*/ 2147483646 h 55"/>
              <a:gd name="T46" fmla="*/ 2147483646 w 55"/>
              <a:gd name="T47" fmla="*/ 2147483646 h 55"/>
              <a:gd name="T48" fmla="*/ 2147483646 w 55"/>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27" y="5"/>
                </a:moveTo>
                <a:cubicBezTo>
                  <a:pt x="15" y="5"/>
                  <a:pt x="4" y="15"/>
                  <a:pt x="4" y="28"/>
                </a:cubicBezTo>
                <a:cubicBezTo>
                  <a:pt x="4" y="40"/>
                  <a:pt x="15" y="51"/>
                  <a:pt x="27" y="51"/>
                </a:cubicBezTo>
                <a:cubicBezTo>
                  <a:pt x="40" y="51"/>
                  <a:pt x="50" y="40"/>
                  <a:pt x="50" y="28"/>
                </a:cubicBezTo>
                <a:cubicBezTo>
                  <a:pt x="50" y="15"/>
                  <a:pt x="40" y="5"/>
                  <a:pt x="27" y="5"/>
                </a:cubicBezTo>
                <a:close/>
                <a:moveTo>
                  <a:pt x="27" y="46"/>
                </a:moveTo>
                <a:cubicBezTo>
                  <a:pt x="17" y="46"/>
                  <a:pt x="9" y="38"/>
                  <a:pt x="9" y="28"/>
                </a:cubicBezTo>
                <a:cubicBezTo>
                  <a:pt x="9" y="18"/>
                  <a:pt x="17" y="9"/>
                  <a:pt x="27" y="9"/>
                </a:cubicBezTo>
                <a:cubicBezTo>
                  <a:pt x="37" y="9"/>
                  <a:pt x="45" y="18"/>
                  <a:pt x="45" y="28"/>
                </a:cubicBezTo>
                <a:cubicBezTo>
                  <a:pt x="45" y="38"/>
                  <a:pt x="37" y="46"/>
                  <a:pt x="27" y="46"/>
                </a:cubicBezTo>
                <a:close/>
                <a:moveTo>
                  <a:pt x="27" y="14"/>
                </a:moveTo>
                <a:cubicBezTo>
                  <a:pt x="20" y="14"/>
                  <a:pt x="13" y="20"/>
                  <a:pt x="13" y="28"/>
                </a:cubicBezTo>
                <a:cubicBezTo>
                  <a:pt x="13" y="35"/>
                  <a:pt x="20" y="41"/>
                  <a:pt x="27" y="41"/>
                </a:cubicBezTo>
                <a:cubicBezTo>
                  <a:pt x="35" y="41"/>
                  <a:pt x="41" y="35"/>
                  <a:pt x="41" y="28"/>
                </a:cubicBezTo>
                <a:cubicBezTo>
                  <a:pt x="41" y="20"/>
                  <a:pt x="35" y="14"/>
                  <a:pt x="27" y="14"/>
                </a:cubicBezTo>
                <a:close/>
                <a:moveTo>
                  <a:pt x="27" y="37"/>
                </a:moveTo>
                <a:cubicBezTo>
                  <a:pt x="22" y="37"/>
                  <a:pt x="18" y="33"/>
                  <a:pt x="18" y="28"/>
                </a:cubicBezTo>
                <a:cubicBezTo>
                  <a:pt x="18" y="23"/>
                  <a:pt x="22" y="19"/>
                  <a:pt x="27" y="19"/>
                </a:cubicBezTo>
                <a:cubicBezTo>
                  <a:pt x="32" y="19"/>
                  <a:pt x="36" y="23"/>
                  <a:pt x="36" y="28"/>
                </a:cubicBezTo>
                <a:cubicBezTo>
                  <a:pt x="36" y="33"/>
                  <a:pt x="32" y="37"/>
                  <a:pt x="27" y="37"/>
                </a:cubicBezTo>
                <a:close/>
              </a:path>
            </a:pathLst>
          </a:custGeom>
          <a:solidFill>
            <a:srgbClr val="C00000"/>
          </a:solidFill>
          <a:ln>
            <a:noFill/>
          </a:ln>
        </p:spPr>
        <p:txBody>
          <a:bodyPr lIns="243797" tIns="121899" rIns="243797" bIns="121899"/>
          <a:lstStyle/>
          <a:p>
            <a:endParaRPr lang="en-US"/>
          </a:p>
        </p:txBody>
      </p:sp>
      <p:sp>
        <p:nvSpPr>
          <p:cNvPr id="101" name="Freeform 34">
            <a:extLst>
              <a:ext uri="{FF2B5EF4-FFF2-40B4-BE49-F238E27FC236}">
                <a16:creationId xmlns:a16="http://schemas.microsoft.com/office/drawing/2014/main" id="{0A29A450-6AEB-9E45-A3A0-E3E4CD1AA1CA}"/>
              </a:ext>
            </a:extLst>
          </p:cNvPr>
          <p:cNvSpPr>
            <a:spLocks noEditPoints="1"/>
          </p:cNvSpPr>
          <p:nvPr/>
        </p:nvSpPr>
        <p:spPr bwMode="auto">
          <a:xfrm>
            <a:off x="6632251" y="3584657"/>
            <a:ext cx="185369" cy="185369"/>
          </a:xfrm>
          <a:custGeom>
            <a:avLst/>
            <a:gdLst>
              <a:gd name="T0" fmla="*/ 2147483646 w 55"/>
              <a:gd name="T1" fmla="*/ 2147483646 h 55"/>
              <a:gd name="T2" fmla="*/ 0 w 55"/>
              <a:gd name="T3" fmla="*/ 2147483646 h 55"/>
              <a:gd name="T4" fmla="*/ 2147483646 w 55"/>
              <a:gd name="T5" fmla="*/ 0 h 55"/>
              <a:gd name="T6" fmla="*/ 2147483646 w 55"/>
              <a:gd name="T7" fmla="*/ 2147483646 h 55"/>
              <a:gd name="T8" fmla="*/ 2147483646 w 55"/>
              <a:gd name="T9" fmla="*/ 2147483646 h 55"/>
              <a:gd name="T10" fmla="*/ 2147483646 w 55"/>
              <a:gd name="T11" fmla="*/ 2147483646 h 55"/>
              <a:gd name="T12" fmla="*/ 2147483646 w 55"/>
              <a:gd name="T13" fmla="*/ 2147483646 h 55"/>
              <a:gd name="T14" fmla="*/ 2147483646 w 55"/>
              <a:gd name="T15" fmla="*/ 2147483646 h 55"/>
              <a:gd name="T16" fmla="*/ 2147483646 w 55"/>
              <a:gd name="T17" fmla="*/ 2147483646 h 55"/>
              <a:gd name="T18" fmla="*/ 2147483646 w 55"/>
              <a:gd name="T19" fmla="*/ 2147483646 h 55"/>
              <a:gd name="T20" fmla="*/ 2147483646 w 55"/>
              <a:gd name="T21" fmla="*/ 2147483646 h 55"/>
              <a:gd name="T22" fmla="*/ 2147483646 w 55"/>
              <a:gd name="T23" fmla="*/ 2147483646 h 55"/>
              <a:gd name="T24" fmla="*/ 2147483646 w 55"/>
              <a:gd name="T25" fmla="*/ 2147483646 h 55"/>
              <a:gd name="T26" fmla="*/ 2147483646 w 55"/>
              <a:gd name="T27" fmla="*/ 2147483646 h 55"/>
              <a:gd name="T28" fmla="*/ 2147483646 w 55"/>
              <a:gd name="T29" fmla="*/ 2147483646 h 55"/>
              <a:gd name="T30" fmla="*/ 2147483646 w 55"/>
              <a:gd name="T31" fmla="*/ 2147483646 h 55"/>
              <a:gd name="T32" fmla="*/ 2147483646 w 55"/>
              <a:gd name="T33" fmla="*/ 2147483646 h 55"/>
              <a:gd name="T34" fmla="*/ 2147483646 w 55"/>
              <a:gd name="T35" fmla="*/ 2147483646 h 55"/>
              <a:gd name="T36" fmla="*/ 2147483646 w 55"/>
              <a:gd name="T37" fmla="*/ 2147483646 h 55"/>
              <a:gd name="T38" fmla="*/ 2147483646 w 55"/>
              <a:gd name="T39" fmla="*/ 2147483646 h 55"/>
              <a:gd name="T40" fmla="*/ 2147483646 w 55"/>
              <a:gd name="T41" fmla="*/ 2147483646 h 55"/>
              <a:gd name="T42" fmla="*/ 2147483646 w 55"/>
              <a:gd name="T43" fmla="*/ 2147483646 h 55"/>
              <a:gd name="T44" fmla="*/ 2147483646 w 55"/>
              <a:gd name="T45" fmla="*/ 2147483646 h 55"/>
              <a:gd name="T46" fmla="*/ 2147483646 w 55"/>
              <a:gd name="T47" fmla="*/ 2147483646 h 55"/>
              <a:gd name="T48" fmla="*/ 2147483646 w 55"/>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27" y="5"/>
                </a:moveTo>
                <a:cubicBezTo>
                  <a:pt x="15" y="5"/>
                  <a:pt x="4" y="15"/>
                  <a:pt x="4" y="28"/>
                </a:cubicBezTo>
                <a:cubicBezTo>
                  <a:pt x="4" y="40"/>
                  <a:pt x="15" y="51"/>
                  <a:pt x="27" y="51"/>
                </a:cubicBezTo>
                <a:cubicBezTo>
                  <a:pt x="40" y="51"/>
                  <a:pt x="50" y="40"/>
                  <a:pt x="50" y="28"/>
                </a:cubicBezTo>
                <a:cubicBezTo>
                  <a:pt x="50" y="15"/>
                  <a:pt x="40" y="5"/>
                  <a:pt x="27" y="5"/>
                </a:cubicBezTo>
                <a:close/>
                <a:moveTo>
                  <a:pt x="27" y="46"/>
                </a:moveTo>
                <a:cubicBezTo>
                  <a:pt x="17" y="46"/>
                  <a:pt x="9" y="38"/>
                  <a:pt x="9" y="28"/>
                </a:cubicBezTo>
                <a:cubicBezTo>
                  <a:pt x="9" y="18"/>
                  <a:pt x="17" y="9"/>
                  <a:pt x="27" y="9"/>
                </a:cubicBezTo>
                <a:cubicBezTo>
                  <a:pt x="37" y="9"/>
                  <a:pt x="45" y="18"/>
                  <a:pt x="45" y="28"/>
                </a:cubicBezTo>
                <a:cubicBezTo>
                  <a:pt x="45" y="38"/>
                  <a:pt x="37" y="46"/>
                  <a:pt x="27" y="46"/>
                </a:cubicBezTo>
                <a:close/>
                <a:moveTo>
                  <a:pt x="27" y="14"/>
                </a:moveTo>
                <a:cubicBezTo>
                  <a:pt x="20" y="14"/>
                  <a:pt x="13" y="20"/>
                  <a:pt x="13" y="28"/>
                </a:cubicBezTo>
                <a:cubicBezTo>
                  <a:pt x="13" y="35"/>
                  <a:pt x="20" y="41"/>
                  <a:pt x="27" y="41"/>
                </a:cubicBezTo>
                <a:cubicBezTo>
                  <a:pt x="35" y="41"/>
                  <a:pt x="41" y="35"/>
                  <a:pt x="41" y="28"/>
                </a:cubicBezTo>
                <a:cubicBezTo>
                  <a:pt x="41" y="20"/>
                  <a:pt x="35" y="14"/>
                  <a:pt x="27" y="14"/>
                </a:cubicBezTo>
                <a:close/>
                <a:moveTo>
                  <a:pt x="27" y="37"/>
                </a:moveTo>
                <a:cubicBezTo>
                  <a:pt x="22" y="37"/>
                  <a:pt x="18" y="33"/>
                  <a:pt x="18" y="28"/>
                </a:cubicBezTo>
                <a:cubicBezTo>
                  <a:pt x="18" y="23"/>
                  <a:pt x="22" y="19"/>
                  <a:pt x="27" y="19"/>
                </a:cubicBezTo>
                <a:cubicBezTo>
                  <a:pt x="32" y="19"/>
                  <a:pt x="36" y="23"/>
                  <a:pt x="36" y="28"/>
                </a:cubicBezTo>
                <a:cubicBezTo>
                  <a:pt x="36" y="33"/>
                  <a:pt x="32" y="37"/>
                  <a:pt x="27" y="37"/>
                </a:cubicBezTo>
                <a:close/>
              </a:path>
            </a:pathLst>
          </a:custGeom>
          <a:solidFill>
            <a:srgbClr val="C00000"/>
          </a:solidFill>
          <a:ln>
            <a:noFill/>
          </a:ln>
        </p:spPr>
        <p:txBody>
          <a:bodyPr lIns="243797" tIns="121899" rIns="243797" bIns="121899"/>
          <a:lstStyle/>
          <a:p>
            <a:endParaRPr lang="en-US"/>
          </a:p>
        </p:txBody>
      </p:sp>
      <p:pic>
        <p:nvPicPr>
          <p:cNvPr id="103" name="Picture 102">
            <a:extLst>
              <a:ext uri="{FF2B5EF4-FFF2-40B4-BE49-F238E27FC236}">
                <a16:creationId xmlns:a16="http://schemas.microsoft.com/office/drawing/2014/main" id="{ACAE2397-211E-3E4C-82C0-4E2CDE60AC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6315" y="4084480"/>
            <a:ext cx="1280963" cy="1400907"/>
          </a:xfrm>
          <a:prstGeom prst="rect">
            <a:avLst/>
          </a:prstGeom>
        </p:spPr>
      </p:pic>
      <p:pic>
        <p:nvPicPr>
          <p:cNvPr id="104" name="Picture 103">
            <a:extLst>
              <a:ext uri="{FF2B5EF4-FFF2-40B4-BE49-F238E27FC236}">
                <a16:creationId xmlns:a16="http://schemas.microsoft.com/office/drawing/2014/main" id="{310B1504-C9EB-4346-8DE5-B992EC0A28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2679" y="2443128"/>
            <a:ext cx="1280963" cy="1400907"/>
          </a:xfrm>
          <a:prstGeom prst="rect">
            <a:avLst/>
          </a:prstGeom>
        </p:spPr>
      </p:pic>
      <p:pic>
        <p:nvPicPr>
          <p:cNvPr id="96" name="Picture 95">
            <a:extLst>
              <a:ext uri="{FF2B5EF4-FFF2-40B4-BE49-F238E27FC236}">
                <a16:creationId xmlns:a16="http://schemas.microsoft.com/office/drawing/2014/main" id="{643B9C54-D371-3A4E-ADDE-845589FD735B}"/>
              </a:ext>
            </a:extLst>
          </p:cNvPr>
          <p:cNvPicPr>
            <a:picLocks noChangeAspect="1"/>
          </p:cNvPicPr>
          <p:nvPr/>
        </p:nvPicPr>
        <p:blipFill>
          <a:blip r:embed="rId4"/>
          <a:stretch>
            <a:fillRect/>
          </a:stretch>
        </p:blipFill>
        <p:spPr>
          <a:xfrm>
            <a:off x="8492222" y="2649977"/>
            <a:ext cx="361875" cy="413571"/>
          </a:xfrm>
          <a:prstGeom prst="rect">
            <a:avLst/>
          </a:prstGeom>
        </p:spPr>
      </p:pic>
      <p:sp>
        <p:nvSpPr>
          <p:cNvPr id="98" name="Freeform 32">
            <a:extLst>
              <a:ext uri="{FF2B5EF4-FFF2-40B4-BE49-F238E27FC236}">
                <a16:creationId xmlns:a16="http://schemas.microsoft.com/office/drawing/2014/main" id="{DC65ABB4-7AA7-C44B-9C2E-50871F939B70}"/>
              </a:ext>
            </a:extLst>
          </p:cNvPr>
          <p:cNvSpPr>
            <a:spLocks noEditPoints="1"/>
          </p:cNvSpPr>
          <p:nvPr/>
        </p:nvSpPr>
        <p:spPr bwMode="auto">
          <a:xfrm>
            <a:off x="7980777" y="4318707"/>
            <a:ext cx="392078" cy="389687"/>
          </a:xfrm>
          <a:custGeom>
            <a:avLst/>
            <a:gdLst>
              <a:gd name="T0" fmla="*/ 2147483646 w 57"/>
              <a:gd name="T1" fmla="*/ 2147483646 h 56"/>
              <a:gd name="T2" fmla="*/ 2147483646 w 57"/>
              <a:gd name="T3" fmla="*/ 2147483646 h 56"/>
              <a:gd name="T4" fmla="*/ 2147483646 w 57"/>
              <a:gd name="T5" fmla="*/ 2147483646 h 56"/>
              <a:gd name="T6" fmla="*/ 2147483646 w 57"/>
              <a:gd name="T7" fmla="*/ 2147483646 h 56"/>
              <a:gd name="T8" fmla="*/ 2147483646 w 57"/>
              <a:gd name="T9" fmla="*/ 2147483646 h 56"/>
              <a:gd name="T10" fmla="*/ 2147483646 w 57"/>
              <a:gd name="T11" fmla="*/ 2147483646 h 56"/>
              <a:gd name="T12" fmla="*/ 2147483646 w 57"/>
              <a:gd name="T13" fmla="*/ 2147483646 h 56"/>
              <a:gd name="T14" fmla="*/ 2147483646 w 57"/>
              <a:gd name="T15" fmla="*/ 2147483646 h 56"/>
              <a:gd name="T16" fmla="*/ 2147483646 w 57"/>
              <a:gd name="T17" fmla="*/ 2147483646 h 56"/>
              <a:gd name="T18" fmla="*/ 2147483646 w 57"/>
              <a:gd name="T19" fmla="*/ 2147483646 h 56"/>
              <a:gd name="T20" fmla="*/ 2147483646 w 57"/>
              <a:gd name="T21" fmla="*/ 2147483646 h 56"/>
              <a:gd name="T22" fmla="*/ 2147483646 w 57"/>
              <a:gd name="T23" fmla="*/ 2147483646 h 56"/>
              <a:gd name="T24" fmla="*/ 2147483646 w 57"/>
              <a:gd name="T25" fmla="*/ 2147483646 h 56"/>
              <a:gd name="T26" fmla="*/ 2147483646 w 57"/>
              <a:gd name="T27" fmla="*/ 2147483646 h 56"/>
              <a:gd name="T28" fmla="*/ 2147483646 w 57"/>
              <a:gd name="T29" fmla="*/ 2147483646 h 56"/>
              <a:gd name="T30" fmla="*/ 2147483646 w 57"/>
              <a:gd name="T31" fmla="*/ 2147483646 h 56"/>
              <a:gd name="T32" fmla="*/ 2147483646 w 57"/>
              <a:gd name="T33" fmla="*/ 2147483646 h 56"/>
              <a:gd name="T34" fmla="*/ 2147483646 w 57"/>
              <a:gd name="T35" fmla="*/ 2147483646 h 56"/>
              <a:gd name="T36" fmla="*/ 2147483646 w 57"/>
              <a:gd name="T37" fmla="*/ 2147483646 h 56"/>
              <a:gd name="T38" fmla="*/ 2147483646 w 57"/>
              <a:gd name="T39" fmla="*/ 2147483646 h 56"/>
              <a:gd name="T40" fmla="*/ 0 w 57"/>
              <a:gd name="T41" fmla="*/ 2147483646 h 56"/>
              <a:gd name="T42" fmla="*/ 2147483646 w 57"/>
              <a:gd name="T43" fmla="*/ 2147483646 h 56"/>
              <a:gd name="T44" fmla="*/ 2147483646 w 57"/>
              <a:gd name="T45" fmla="*/ 2147483646 h 56"/>
              <a:gd name="T46" fmla="*/ 2147483646 w 57"/>
              <a:gd name="T47" fmla="*/ 2147483646 h 56"/>
              <a:gd name="T48" fmla="*/ 2147483646 w 57"/>
              <a:gd name="T49" fmla="*/ 2147483646 h 56"/>
              <a:gd name="T50" fmla="*/ 2147483646 w 57"/>
              <a:gd name="T51" fmla="*/ 2147483646 h 56"/>
              <a:gd name="T52" fmla="*/ 2147483646 w 57"/>
              <a:gd name="T53" fmla="*/ 2147483646 h 56"/>
              <a:gd name="T54" fmla="*/ 2147483646 w 57"/>
              <a:gd name="T55" fmla="*/ 2147483646 h 56"/>
              <a:gd name="T56" fmla="*/ 2147483646 w 57"/>
              <a:gd name="T57" fmla="*/ 2147483646 h 56"/>
              <a:gd name="T58" fmla="*/ 2147483646 w 57"/>
              <a:gd name="T59" fmla="*/ 2147483646 h 56"/>
              <a:gd name="T60" fmla="*/ 2147483646 w 57"/>
              <a:gd name="T61" fmla="*/ 2147483646 h 56"/>
              <a:gd name="T62" fmla="*/ 2147483646 w 57"/>
              <a:gd name="T63" fmla="*/ 2147483646 h 56"/>
              <a:gd name="T64" fmla="*/ 2147483646 w 57"/>
              <a:gd name="T65" fmla="*/ 2147483646 h 56"/>
              <a:gd name="T66" fmla="*/ 2147483646 w 57"/>
              <a:gd name="T67" fmla="*/ 2147483646 h 56"/>
              <a:gd name="T68" fmla="*/ 2147483646 w 57"/>
              <a:gd name="T69" fmla="*/ 2147483646 h 56"/>
              <a:gd name="T70" fmla="*/ 2147483646 w 57"/>
              <a:gd name="T71" fmla="*/ 2147483646 h 56"/>
              <a:gd name="T72" fmla="*/ 2147483646 w 57"/>
              <a:gd name="T73" fmla="*/ 2147483646 h 56"/>
              <a:gd name="T74" fmla="*/ 2147483646 w 57"/>
              <a:gd name="T75" fmla="*/ 2147483646 h 56"/>
              <a:gd name="T76" fmla="*/ 2147483646 w 57"/>
              <a:gd name="T77" fmla="*/ 0 h 56"/>
              <a:gd name="T78" fmla="*/ 2147483646 w 57"/>
              <a:gd name="T79" fmla="*/ 2147483646 h 56"/>
              <a:gd name="T80" fmla="*/ 2147483646 w 57"/>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7" h="56">
                <a:moveTo>
                  <a:pt x="55" y="34"/>
                </a:moveTo>
                <a:cubicBezTo>
                  <a:pt x="47" y="34"/>
                  <a:pt x="47" y="34"/>
                  <a:pt x="47" y="34"/>
                </a:cubicBezTo>
                <a:cubicBezTo>
                  <a:pt x="47" y="39"/>
                  <a:pt x="46" y="42"/>
                  <a:pt x="44" y="45"/>
                </a:cubicBezTo>
                <a:cubicBezTo>
                  <a:pt x="52" y="52"/>
                  <a:pt x="52" y="52"/>
                  <a:pt x="52" y="52"/>
                </a:cubicBezTo>
                <a:cubicBezTo>
                  <a:pt x="53" y="53"/>
                  <a:pt x="53" y="54"/>
                  <a:pt x="52" y="55"/>
                </a:cubicBezTo>
                <a:cubicBezTo>
                  <a:pt x="51" y="56"/>
                  <a:pt x="51" y="56"/>
                  <a:pt x="50" y="56"/>
                </a:cubicBezTo>
                <a:cubicBezTo>
                  <a:pt x="50" y="56"/>
                  <a:pt x="49" y="56"/>
                  <a:pt x="49" y="55"/>
                </a:cubicBezTo>
                <a:cubicBezTo>
                  <a:pt x="41" y="48"/>
                  <a:pt x="41" y="48"/>
                  <a:pt x="41" y="48"/>
                </a:cubicBezTo>
                <a:cubicBezTo>
                  <a:pt x="41" y="48"/>
                  <a:pt x="37" y="53"/>
                  <a:pt x="31" y="53"/>
                </a:cubicBezTo>
                <a:cubicBezTo>
                  <a:pt x="31" y="21"/>
                  <a:pt x="31" y="21"/>
                  <a:pt x="31" y="21"/>
                </a:cubicBezTo>
                <a:cubicBezTo>
                  <a:pt x="26" y="21"/>
                  <a:pt x="26" y="21"/>
                  <a:pt x="26" y="21"/>
                </a:cubicBezTo>
                <a:cubicBezTo>
                  <a:pt x="26" y="53"/>
                  <a:pt x="26" y="53"/>
                  <a:pt x="26" y="53"/>
                </a:cubicBezTo>
                <a:cubicBezTo>
                  <a:pt x="20" y="53"/>
                  <a:pt x="15" y="48"/>
                  <a:pt x="15" y="48"/>
                </a:cubicBezTo>
                <a:cubicBezTo>
                  <a:pt x="8" y="55"/>
                  <a:pt x="8" y="55"/>
                  <a:pt x="8" y="55"/>
                </a:cubicBezTo>
                <a:cubicBezTo>
                  <a:pt x="8" y="56"/>
                  <a:pt x="7" y="56"/>
                  <a:pt x="7" y="56"/>
                </a:cubicBezTo>
                <a:cubicBezTo>
                  <a:pt x="6" y="56"/>
                  <a:pt x="6" y="56"/>
                  <a:pt x="5" y="55"/>
                </a:cubicBezTo>
                <a:cubicBezTo>
                  <a:pt x="4" y="55"/>
                  <a:pt x="4" y="53"/>
                  <a:pt x="5" y="52"/>
                </a:cubicBezTo>
                <a:cubicBezTo>
                  <a:pt x="12" y="44"/>
                  <a:pt x="12" y="44"/>
                  <a:pt x="12" y="44"/>
                </a:cubicBezTo>
                <a:cubicBezTo>
                  <a:pt x="11" y="42"/>
                  <a:pt x="10" y="38"/>
                  <a:pt x="10" y="34"/>
                </a:cubicBezTo>
                <a:cubicBezTo>
                  <a:pt x="2" y="34"/>
                  <a:pt x="2" y="34"/>
                  <a:pt x="2" y="34"/>
                </a:cubicBezTo>
                <a:cubicBezTo>
                  <a:pt x="1" y="34"/>
                  <a:pt x="0" y="33"/>
                  <a:pt x="0" y="32"/>
                </a:cubicBezTo>
                <a:cubicBezTo>
                  <a:pt x="0" y="31"/>
                  <a:pt x="1" y="30"/>
                  <a:pt x="2" y="30"/>
                </a:cubicBezTo>
                <a:cubicBezTo>
                  <a:pt x="10" y="30"/>
                  <a:pt x="10" y="30"/>
                  <a:pt x="10" y="30"/>
                </a:cubicBezTo>
                <a:cubicBezTo>
                  <a:pt x="10" y="25"/>
                  <a:pt x="10" y="22"/>
                  <a:pt x="10" y="19"/>
                </a:cubicBezTo>
                <a:cubicBezTo>
                  <a:pt x="4" y="13"/>
                  <a:pt x="4" y="13"/>
                  <a:pt x="4" y="13"/>
                </a:cubicBezTo>
                <a:cubicBezTo>
                  <a:pt x="3" y="12"/>
                  <a:pt x="3" y="11"/>
                  <a:pt x="4" y="10"/>
                </a:cubicBezTo>
                <a:cubicBezTo>
                  <a:pt x="5" y="9"/>
                  <a:pt x="6" y="9"/>
                  <a:pt x="7" y="10"/>
                </a:cubicBezTo>
                <a:cubicBezTo>
                  <a:pt x="13" y="16"/>
                  <a:pt x="13" y="16"/>
                  <a:pt x="13" y="16"/>
                </a:cubicBezTo>
                <a:cubicBezTo>
                  <a:pt x="44" y="16"/>
                  <a:pt x="44" y="16"/>
                  <a:pt x="44" y="16"/>
                </a:cubicBezTo>
                <a:cubicBezTo>
                  <a:pt x="50" y="10"/>
                  <a:pt x="50" y="10"/>
                  <a:pt x="50" y="10"/>
                </a:cubicBezTo>
                <a:cubicBezTo>
                  <a:pt x="51" y="9"/>
                  <a:pt x="52" y="9"/>
                  <a:pt x="53" y="10"/>
                </a:cubicBezTo>
                <a:cubicBezTo>
                  <a:pt x="54" y="11"/>
                  <a:pt x="54" y="12"/>
                  <a:pt x="53" y="13"/>
                </a:cubicBezTo>
                <a:cubicBezTo>
                  <a:pt x="47" y="19"/>
                  <a:pt x="47" y="19"/>
                  <a:pt x="47" y="19"/>
                </a:cubicBezTo>
                <a:cubicBezTo>
                  <a:pt x="47" y="22"/>
                  <a:pt x="47" y="25"/>
                  <a:pt x="47" y="30"/>
                </a:cubicBezTo>
                <a:cubicBezTo>
                  <a:pt x="55" y="30"/>
                  <a:pt x="55" y="30"/>
                  <a:pt x="55" y="30"/>
                </a:cubicBezTo>
                <a:cubicBezTo>
                  <a:pt x="56" y="30"/>
                  <a:pt x="57" y="31"/>
                  <a:pt x="57" y="32"/>
                </a:cubicBezTo>
                <a:cubicBezTo>
                  <a:pt x="57" y="33"/>
                  <a:pt x="56" y="34"/>
                  <a:pt x="55" y="34"/>
                </a:cubicBezTo>
                <a:close/>
                <a:moveTo>
                  <a:pt x="17" y="11"/>
                </a:moveTo>
                <a:cubicBezTo>
                  <a:pt x="17" y="5"/>
                  <a:pt x="22" y="0"/>
                  <a:pt x="28" y="0"/>
                </a:cubicBezTo>
                <a:cubicBezTo>
                  <a:pt x="35" y="0"/>
                  <a:pt x="40" y="5"/>
                  <a:pt x="40" y="11"/>
                </a:cubicBezTo>
                <a:lnTo>
                  <a:pt x="17" y="11"/>
                </a:lnTo>
                <a:close/>
              </a:path>
            </a:pathLst>
          </a:custGeom>
          <a:solidFill>
            <a:srgbClr val="FF0000"/>
          </a:solidFill>
          <a:ln>
            <a:noFill/>
          </a:ln>
        </p:spPr>
        <p:txBody>
          <a:bodyPr lIns="243797" tIns="121899" rIns="243797" bIns="121899"/>
          <a:lstStyle/>
          <a:p>
            <a:endParaRPr lang="en-US"/>
          </a:p>
        </p:txBody>
      </p:sp>
      <p:sp>
        <p:nvSpPr>
          <p:cNvPr id="105" name="TextBox 104">
            <a:extLst>
              <a:ext uri="{FF2B5EF4-FFF2-40B4-BE49-F238E27FC236}">
                <a16:creationId xmlns:a16="http://schemas.microsoft.com/office/drawing/2014/main" id="{E8B2311F-F52C-3F46-92BB-5C2A11B7A7EB}"/>
              </a:ext>
            </a:extLst>
          </p:cNvPr>
          <p:cNvSpPr txBox="1"/>
          <p:nvPr/>
        </p:nvSpPr>
        <p:spPr>
          <a:xfrm>
            <a:off x="7391400" y="3822412"/>
            <a:ext cx="1640614" cy="292388"/>
          </a:xfrm>
          <a:prstGeom prst="rect">
            <a:avLst/>
          </a:prstGeom>
          <a:noFill/>
        </p:spPr>
        <p:txBody>
          <a:bodyPr wrap="square" rtlCol="0">
            <a:spAutoFit/>
          </a:bodyPr>
          <a:lstStyle/>
          <a:p>
            <a:pPr algn="ctr"/>
            <a:r>
              <a:rPr lang="en-US" sz="1300" dirty="0">
                <a:solidFill>
                  <a:srgbClr val="009D86"/>
                </a:solidFill>
                <a:latin typeface="Seravek" panose="020B0503040000020004" pitchFamily="34" charset="0"/>
              </a:rPr>
              <a:t>Transparent Reroute</a:t>
            </a:r>
          </a:p>
        </p:txBody>
      </p:sp>
      <p:pic>
        <p:nvPicPr>
          <p:cNvPr id="108" name="Picture 107" descr="New Macbook Silver.png">
            <a:extLst>
              <a:ext uri="{FF2B5EF4-FFF2-40B4-BE49-F238E27FC236}">
                <a16:creationId xmlns:a16="http://schemas.microsoft.com/office/drawing/2014/main" id="{E7761E83-5DFA-BD4C-B6F5-305287C237D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19746" y="3213444"/>
            <a:ext cx="1501261" cy="879402"/>
          </a:xfrm>
          <a:prstGeom prst="rect">
            <a:avLst/>
          </a:prstGeom>
        </p:spPr>
      </p:pic>
      <p:sp>
        <p:nvSpPr>
          <p:cNvPr id="106" name="Freeform 32">
            <a:extLst>
              <a:ext uri="{FF2B5EF4-FFF2-40B4-BE49-F238E27FC236}">
                <a16:creationId xmlns:a16="http://schemas.microsoft.com/office/drawing/2014/main" id="{188D4298-4DE4-954A-AED4-3D290FCFAF53}"/>
              </a:ext>
            </a:extLst>
          </p:cNvPr>
          <p:cNvSpPr>
            <a:spLocks noEditPoints="1"/>
          </p:cNvSpPr>
          <p:nvPr/>
        </p:nvSpPr>
        <p:spPr bwMode="auto">
          <a:xfrm rot="5400000">
            <a:off x="3428140" y="3489265"/>
            <a:ext cx="282091" cy="280371"/>
          </a:xfrm>
          <a:custGeom>
            <a:avLst/>
            <a:gdLst>
              <a:gd name="T0" fmla="*/ 2147483646 w 57"/>
              <a:gd name="T1" fmla="*/ 2147483646 h 56"/>
              <a:gd name="T2" fmla="*/ 2147483646 w 57"/>
              <a:gd name="T3" fmla="*/ 2147483646 h 56"/>
              <a:gd name="T4" fmla="*/ 2147483646 w 57"/>
              <a:gd name="T5" fmla="*/ 2147483646 h 56"/>
              <a:gd name="T6" fmla="*/ 2147483646 w 57"/>
              <a:gd name="T7" fmla="*/ 2147483646 h 56"/>
              <a:gd name="T8" fmla="*/ 2147483646 w 57"/>
              <a:gd name="T9" fmla="*/ 2147483646 h 56"/>
              <a:gd name="T10" fmla="*/ 2147483646 w 57"/>
              <a:gd name="T11" fmla="*/ 2147483646 h 56"/>
              <a:gd name="T12" fmla="*/ 2147483646 w 57"/>
              <a:gd name="T13" fmla="*/ 2147483646 h 56"/>
              <a:gd name="T14" fmla="*/ 2147483646 w 57"/>
              <a:gd name="T15" fmla="*/ 2147483646 h 56"/>
              <a:gd name="T16" fmla="*/ 2147483646 w 57"/>
              <a:gd name="T17" fmla="*/ 2147483646 h 56"/>
              <a:gd name="T18" fmla="*/ 2147483646 w 57"/>
              <a:gd name="T19" fmla="*/ 2147483646 h 56"/>
              <a:gd name="T20" fmla="*/ 2147483646 w 57"/>
              <a:gd name="T21" fmla="*/ 2147483646 h 56"/>
              <a:gd name="T22" fmla="*/ 2147483646 w 57"/>
              <a:gd name="T23" fmla="*/ 2147483646 h 56"/>
              <a:gd name="T24" fmla="*/ 2147483646 w 57"/>
              <a:gd name="T25" fmla="*/ 2147483646 h 56"/>
              <a:gd name="T26" fmla="*/ 2147483646 w 57"/>
              <a:gd name="T27" fmla="*/ 2147483646 h 56"/>
              <a:gd name="T28" fmla="*/ 2147483646 w 57"/>
              <a:gd name="T29" fmla="*/ 2147483646 h 56"/>
              <a:gd name="T30" fmla="*/ 2147483646 w 57"/>
              <a:gd name="T31" fmla="*/ 2147483646 h 56"/>
              <a:gd name="T32" fmla="*/ 2147483646 w 57"/>
              <a:gd name="T33" fmla="*/ 2147483646 h 56"/>
              <a:gd name="T34" fmla="*/ 2147483646 w 57"/>
              <a:gd name="T35" fmla="*/ 2147483646 h 56"/>
              <a:gd name="T36" fmla="*/ 2147483646 w 57"/>
              <a:gd name="T37" fmla="*/ 2147483646 h 56"/>
              <a:gd name="T38" fmla="*/ 2147483646 w 57"/>
              <a:gd name="T39" fmla="*/ 2147483646 h 56"/>
              <a:gd name="T40" fmla="*/ 0 w 57"/>
              <a:gd name="T41" fmla="*/ 2147483646 h 56"/>
              <a:gd name="T42" fmla="*/ 2147483646 w 57"/>
              <a:gd name="T43" fmla="*/ 2147483646 h 56"/>
              <a:gd name="T44" fmla="*/ 2147483646 w 57"/>
              <a:gd name="T45" fmla="*/ 2147483646 h 56"/>
              <a:gd name="T46" fmla="*/ 2147483646 w 57"/>
              <a:gd name="T47" fmla="*/ 2147483646 h 56"/>
              <a:gd name="T48" fmla="*/ 2147483646 w 57"/>
              <a:gd name="T49" fmla="*/ 2147483646 h 56"/>
              <a:gd name="T50" fmla="*/ 2147483646 w 57"/>
              <a:gd name="T51" fmla="*/ 2147483646 h 56"/>
              <a:gd name="T52" fmla="*/ 2147483646 w 57"/>
              <a:gd name="T53" fmla="*/ 2147483646 h 56"/>
              <a:gd name="T54" fmla="*/ 2147483646 w 57"/>
              <a:gd name="T55" fmla="*/ 2147483646 h 56"/>
              <a:gd name="T56" fmla="*/ 2147483646 w 57"/>
              <a:gd name="T57" fmla="*/ 2147483646 h 56"/>
              <a:gd name="T58" fmla="*/ 2147483646 w 57"/>
              <a:gd name="T59" fmla="*/ 2147483646 h 56"/>
              <a:gd name="T60" fmla="*/ 2147483646 w 57"/>
              <a:gd name="T61" fmla="*/ 2147483646 h 56"/>
              <a:gd name="T62" fmla="*/ 2147483646 w 57"/>
              <a:gd name="T63" fmla="*/ 2147483646 h 56"/>
              <a:gd name="T64" fmla="*/ 2147483646 w 57"/>
              <a:gd name="T65" fmla="*/ 2147483646 h 56"/>
              <a:gd name="T66" fmla="*/ 2147483646 w 57"/>
              <a:gd name="T67" fmla="*/ 2147483646 h 56"/>
              <a:gd name="T68" fmla="*/ 2147483646 w 57"/>
              <a:gd name="T69" fmla="*/ 2147483646 h 56"/>
              <a:gd name="T70" fmla="*/ 2147483646 w 57"/>
              <a:gd name="T71" fmla="*/ 2147483646 h 56"/>
              <a:gd name="T72" fmla="*/ 2147483646 w 57"/>
              <a:gd name="T73" fmla="*/ 2147483646 h 56"/>
              <a:gd name="T74" fmla="*/ 2147483646 w 57"/>
              <a:gd name="T75" fmla="*/ 2147483646 h 56"/>
              <a:gd name="T76" fmla="*/ 2147483646 w 57"/>
              <a:gd name="T77" fmla="*/ 0 h 56"/>
              <a:gd name="T78" fmla="*/ 2147483646 w 57"/>
              <a:gd name="T79" fmla="*/ 2147483646 h 56"/>
              <a:gd name="T80" fmla="*/ 2147483646 w 57"/>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7" h="56">
                <a:moveTo>
                  <a:pt x="55" y="34"/>
                </a:moveTo>
                <a:cubicBezTo>
                  <a:pt x="47" y="34"/>
                  <a:pt x="47" y="34"/>
                  <a:pt x="47" y="34"/>
                </a:cubicBezTo>
                <a:cubicBezTo>
                  <a:pt x="47" y="39"/>
                  <a:pt x="46" y="42"/>
                  <a:pt x="44" y="45"/>
                </a:cubicBezTo>
                <a:cubicBezTo>
                  <a:pt x="52" y="52"/>
                  <a:pt x="52" y="52"/>
                  <a:pt x="52" y="52"/>
                </a:cubicBezTo>
                <a:cubicBezTo>
                  <a:pt x="53" y="53"/>
                  <a:pt x="53" y="54"/>
                  <a:pt x="52" y="55"/>
                </a:cubicBezTo>
                <a:cubicBezTo>
                  <a:pt x="51" y="56"/>
                  <a:pt x="51" y="56"/>
                  <a:pt x="50" y="56"/>
                </a:cubicBezTo>
                <a:cubicBezTo>
                  <a:pt x="50" y="56"/>
                  <a:pt x="49" y="56"/>
                  <a:pt x="49" y="55"/>
                </a:cubicBezTo>
                <a:cubicBezTo>
                  <a:pt x="41" y="48"/>
                  <a:pt x="41" y="48"/>
                  <a:pt x="41" y="48"/>
                </a:cubicBezTo>
                <a:cubicBezTo>
                  <a:pt x="41" y="48"/>
                  <a:pt x="37" y="53"/>
                  <a:pt x="31" y="53"/>
                </a:cubicBezTo>
                <a:cubicBezTo>
                  <a:pt x="31" y="21"/>
                  <a:pt x="31" y="21"/>
                  <a:pt x="31" y="21"/>
                </a:cubicBezTo>
                <a:cubicBezTo>
                  <a:pt x="26" y="21"/>
                  <a:pt x="26" y="21"/>
                  <a:pt x="26" y="21"/>
                </a:cubicBezTo>
                <a:cubicBezTo>
                  <a:pt x="26" y="53"/>
                  <a:pt x="26" y="53"/>
                  <a:pt x="26" y="53"/>
                </a:cubicBezTo>
                <a:cubicBezTo>
                  <a:pt x="20" y="53"/>
                  <a:pt x="15" y="48"/>
                  <a:pt x="15" y="48"/>
                </a:cubicBezTo>
                <a:cubicBezTo>
                  <a:pt x="8" y="55"/>
                  <a:pt x="8" y="55"/>
                  <a:pt x="8" y="55"/>
                </a:cubicBezTo>
                <a:cubicBezTo>
                  <a:pt x="8" y="56"/>
                  <a:pt x="7" y="56"/>
                  <a:pt x="7" y="56"/>
                </a:cubicBezTo>
                <a:cubicBezTo>
                  <a:pt x="6" y="56"/>
                  <a:pt x="6" y="56"/>
                  <a:pt x="5" y="55"/>
                </a:cubicBezTo>
                <a:cubicBezTo>
                  <a:pt x="4" y="55"/>
                  <a:pt x="4" y="53"/>
                  <a:pt x="5" y="52"/>
                </a:cubicBezTo>
                <a:cubicBezTo>
                  <a:pt x="12" y="44"/>
                  <a:pt x="12" y="44"/>
                  <a:pt x="12" y="44"/>
                </a:cubicBezTo>
                <a:cubicBezTo>
                  <a:pt x="11" y="42"/>
                  <a:pt x="10" y="38"/>
                  <a:pt x="10" y="34"/>
                </a:cubicBezTo>
                <a:cubicBezTo>
                  <a:pt x="2" y="34"/>
                  <a:pt x="2" y="34"/>
                  <a:pt x="2" y="34"/>
                </a:cubicBezTo>
                <a:cubicBezTo>
                  <a:pt x="1" y="34"/>
                  <a:pt x="0" y="33"/>
                  <a:pt x="0" y="32"/>
                </a:cubicBezTo>
                <a:cubicBezTo>
                  <a:pt x="0" y="31"/>
                  <a:pt x="1" y="30"/>
                  <a:pt x="2" y="30"/>
                </a:cubicBezTo>
                <a:cubicBezTo>
                  <a:pt x="10" y="30"/>
                  <a:pt x="10" y="30"/>
                  <a:pt x="10" y="30"/>
                </a:cubicBezTo>
                <a:cubicBezTo>
                  <a:pt x="10" y="25"/>
                  <a:pt x="10" y="22"/>
                  <a:pt x="10" y="19"/>
                </a:cubicBezTo>
                <a:cubicBezTo>
                  <a:pt x="4" y="13"/>
                  <a:pt x="4" y="13"/>
                  <a:pt x="4" y="13"/>
                </a:cubicBezTo>
                <a:cubicBezTo>
                  <a:pt x="3" y="12"/>
                  <a:pt x="3" y="11"/>
                  <a:pt x="4" y="10"/>
                </a:cubicBezTo>
                <a:cubicBezTo>
                  <a:pt x="5" y="9"/>
                  <a:pt x="6" y="9"/>
                  <a:pt x="7" y="10"/>
                </a:cubicBezTo>
                <a:cubicBezTo>
                  <a:pt x="13" y="16"/>
                  <a:pt x="13" y="16"/>
                  <a:pt x="13" y="16"/>
                </a:cubicBezTo>
                <a:cubicBezTo>
                  <a:pt x="44" y="16"/>
                  <a:pt x="44" y="16"/>
                  <a:pt x="44" y="16"/>
                </a:cubicBezTo>
                <a:cubicBezTo>
                  <a:pt x="50" y="10"/>
                  <a:pt x="50" y="10"/>
                  <a:pt x="50" y="10"/>
                </a:cubicBezTo>
                <a:cubicBezTo>
                  <a:pt x="51" y="9"/>
                  <a:pt x="52" y="9"/>
                  <a:pt x="53" y="10"/>
                </a:cubicBezTo>
                <a:cubicBezTo>
                  <a:pt x="54" y="11"/>
                  <a:pt x="54" y="12"/>
                  <a:pt x="53" y="13"/>
                </a:cubicBezTo>
                <a:cubicBezTo>
                  <a:pt x="47" y="19"/>
                  <a:pt x="47" y="19"/>
                  <a:pt x="47" y="19"/>
                </a:cubicBezTo>
                <a:cubicBezTo>
                  <a:pt x="47" y="22"/>
                  <a:pt x="47" y="25"/>
                  <a:pt x="47" y="30"/>
                </a:cubicBezTo>
                <a:cubicBezTo>
                  <a:pt x="55" y="30"/>
                  <a:pt x="55" y="30"/>
                  <a:pt x="55" y="30"/>
                </a:cubicBezTo>
                <a:cubicBezTo>
                  <a:pt x="56" y="30"/>
                  <a:pt x="57" y="31"/>
                  <a:pt x="57" y="32"/>
                </a:cubicBezTo>
                <a:cubicBezTo>
                  <a:pt x="57" y="33"/>
                  <a:pt x="56" y="34"/>
                  <a:pt x="55" y="34"/>
                </a:cubicBezTo>
                <a:close/>
                <a:moveTo>
                  <a:pt x="17" y="11"/>
                </a:moveTo>
                <a:cubicBezTo>
                  <a:pt x="17" y="5"/>
                  <a:pt x="22" y="0"/>
                  <a:pt x="28" y="0"/>
                </a:cubicBezTo>
                <a:cubicBezTo>
                  <a:pt x="35" y="0"/>
                  <a:pt x="40" y="5"/>
                  <a:pt x="40" y="11"/>
                </a:cubicBezTo>
                <a:lnTo>
                  <a:pt x="17" y="11"/>
                </a:lnTo>
                <a:close/>
              </a:path>
            </a:pathLst>
          </a:custGeom>
          <a:solidFill>
            <a:schemeClr val="bg1"/>
          </a:solidFill>
          <a:ln>
            <a:noFill/>
          </a:ln>
        </p:spPr>
        <p:txBody>
          <a:bodyPr lIns="243797" tIns="121899" rIns="243797" bIns="121899"/>
          <a:lstStyle/>
          <a:p>
            <a:endParaRPr lang="en-US"/>
          </a:p>
        </p:txBody>
      </p:sp>
    </p:spTree>
    <p:extLst>
      <p:ext uri="{BB962C8B-B14F-4D97-AF65-F5344CB8AC3E}">
        <p14:creationId xmlns:p14="http://schemas.microsoft.com/office/powerpoint/2010/main" val="23311236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5CA95A-CA3B-1245-847D-37618282B437}"/>
              </a:ext>
            </a:extLst>
          </p:cNvPr>
          <p:cNvPicPr>
            <a:picLocks noChangeAspect="1"/>
          </p:cNvPicPr>
          <p:nvPr/>
        </p:nvPicPr>
        <p:blipFill>
          <a:blip r:embed="rId3"/>
          <a:stretch>
            <a:fillRect/>
          </a:stretch>
        </p:blipFill>
        <p:spPr>
          <a:xfrm>
            <a:off x="3124200" y="1905000"/>
            <a:ext cx="5943600" cy="3823716"/>
          </a:xfrm>
          <a:prstGeom prst="rect">
            <a:avLst/>
          </a:prstGeom>
        </p:spPr>
      </p:pic>
      <p:sp>
        <p:nvSpPr>
          <p:cNvPr id="5" name="TextBox 4">
            <a:extLst>
              <a:ext uri="{FF2B5EF4-FFF2-40B4-BE49-F238E27FC236}">
                <a16:creationId xmlns:a16="http://schemas.microsoft.com/office/drawing/2014/main" id="{68C2079F-B0F7-434A-A362-D427D5C44FE5}"/>
              </a:ext>
            </a:extLst>
          </p:cNvPr>
          <p:cNvSpPr txBox="1"/>
          <p:nvPr/>
        </p:nvSpPr>
        <p:spPr>
          <a:xfrm>
            <a:off x="533400" y="228600"/>
            <a:ext cx="85344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Built in Orchestration</a:t>
            </a:r>
          </a:p>
        </p:txBody>
      </p:sp>
    </p:spTree>
    <p:extLst>
      <p:ext uri="{BB962C8B-B14F-4D97-AF65-F5344CB8AC3E}">
        <p14:creationId xmlns:p14="http://schemas.microsoft.com/office/powerpoint/2010/main" val="124310941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DB86A1-A474-7947-A074-4F8311DCF820}"/>
              </a:ext>
            </a:extLst>
          </p:cNvPr>
          <p:cNvSpPr txBox="1"/>
          <p:nvPr/>
        </p:nvSpPr>
        <p:spPr>
          <a:xfrm>
            <a:off x="533400" y="228600"/>
            <a:ext cx="85344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Dynamic Zone Protection</a:t>
            </a:r>
          </a:p>
        </p:txBody>
      </p:sp>
      <p:grpSp>
        <p:nvGrpSpPr>
          <p:cNvPr id="4" name="Group 3">
            <a:extLst>
              <a:ext uri="{FF2B5EF4-FFF2-40B4-BE49-F238E27FC236}">
                <a16:creationId xmlns:a16="http://schemas.microsoft.com/office/drawing/2014/main" id="{6B756ECB-8B8F-3D49-9594-25563AF498DF}"/>
              </a:ext>
            </a:extLst>
          </p:cNvPr>
          <p:cNvGrpSpPr/>
          <p:nvPr/>
        </p:nvGrpSpPr>
        <p:grpSpPr>
          <a:xfrm>
            <a:off x="3045657" y="1502299"/>
            <a:ext cx="6479343" cy="4593701"/>
            <a:chOff x="5382080" y="2650075"/>
            <a:chExt cx="2270970" cy="2852326"/>
          </a:xfrm>
        </p:grpSpPr>
        <p:sp>
          <p:nvSpPr>
            <p:cNvPr id="5" name="Rectangle 47">
              <a:extLst>
                <a:ext uri="{FF2B5EF4-FFF2-40B4-BE49-F238E27FC236}">
                  <a16:creationId xmlns:a16="http://schemas.microsoft.com/office/drawing/2014/main" id="{5AEAD47A-B7AA-BB4F-86D1-669F924A2CE9}"/>
                </a:ext>
              </a:extLst>
            </p:cNvPr>
            <p:cNvSpPr/>
            <p:nvPr/>
          </p:nvSpPr>
          <p:spPr>
            <a:xfrm>
              <a:off x="5572382" y="2650075"/>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chemeClr val="accent1">
                <a:alpha val="11000"/>
              </a:schemeClr>
            </a:solidFill>
            <a:ln>
              <a:solidFill>
                <a:srgbClr val="00497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47">
              <a:extLst>
                <a:ext uri="{FF2B5EF4-FFF2-40B4-BE49-F238E27FC236}">
                  <a16:creationId xmlns:a16="http://schemas.microsoft.com/office/drawing/2014/main" id="{17847033-1E95-8E44-AF04-09FB6AAB678B}"/>
                </a:ext>
              </a:extLst>
            </p:cNvPr>
            <p:cNvSpPr/>
            <p:nvPr/>
          </p:nvSpPr>
          <p:spPr>
            <a:xfrm>
              <a:off x="5382080" y="3003373"/>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rgbClr val="008BC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47">
              <a:extLst>
                <a:ext uri="{FF2B5EF4-FFF2-40B4-BE49-F238E27FC236}">
                  <a16:creationId xmlns:a16="http://schemas.microsoft.com/office/drawing/2014/main" id="{F042973D-84D0-B240-9DE4-400BE93FEA1F}"/>
                </a:ext>
              </a:extLst>
            </p:cNvPr>
            <p:cNvSpPr/>
            <p:nvPr/>
          </p:nvSpPr>
          <p:spPr>
            <a:xfrm>
              <a:off x="6156971" y="2824434"/>
              <a:ext cx="1496079" cy="2499028"/>
            </a:xfrm>
            <a:custGeom>
              <a:avLst/>
              <a:gdLst>
                <a:gd name="connsiteX0" fmla="*/ 0 w 1840209"/>
                <a:gd name="connsiteY0" fmla="*/ 0 h 2086073"/>
                <a:gd name="connsiteX1" fmla="*/ 1840209 w 1840209"/>
                <a:gd name="connsiteY1" fmla="*/ 0 h 2086073"/>
                <a:gd name="connsiteX2" fmla="*/ 1840209 w 1840209"/>
                <a:gd name="connsiteY2" fmla="*/ 2086073 h 2086073"/>
                <a:gd name="connsiteX3" fmla="*/ 0 w 1840209"/>
                <a:gd name="connsiteY3" fmla="*/ 2086073 h 2086073"/>
                <a:gd name="connsiteX4" fmla="*/ 0 w 1840209"/>
                <a:gd name="connsiteY4" fmla="*/ 0 h 2086073"/>
                <a:gd name="connsiteX0" fmla="*/ 0 w 1840209"/>
                <a:gd name="connsiteY0" fmla="*/ 344129 h 2430202"/>
                <a:gd name="connsiteX1" fmla="*/ 1417422 w 1840209"/>
                <a:gd name="connsiteY1" fmla="*/ 0 h 2430202"/>
                <a:gd name="connsiteX2" fmla="*/ 1840209 w 1840209"/>
                <a:gd name="connsiteY2" fmla="*/ 2430202 h 2430202"/>
                <a:gd name="connsiteX3" fmla="*/ 0 w 1840209"/>
                <a:gd name="connsiteY3" fmla="*/ 2430202 h 2430202"/>
                <a:gd name="connsiteX4" fmla="*/ 0 w 1840209"/>
                <a:gd name="connsiteY4" fmla="*/ 344129 h 2430202"/>
                <a:gd name="connsiteX0" fmla="*/ 0 w 1437086"/>
                <a:gd name="connsiteY0" fmla="*/ 344129 h 2430202"/>
                <a:gd name="connsiteX1" fmla="*/ 1417422 w 1437086"/>
                <a:gd name="connsiteY1" fmla="*/ 0 h 2430202"/>
                <a:gd name="connsiteX2" fmla="*/ 1437086 w 1437086"/>
                <a:gd name="connsiteY2" fmla="*/ 1810769 h 2430202"/>
                <a:gd name="connsiteX3" fmla="*/ 0 w 1437086"/>
                <a:gd name="connsiteY3" fmla="*/ 2430202 h 2430202"/>
                <a:gd name="connsiteX4" fmla="*/ 0 w 1437086"/>
                <a:gd name="connsiteY4" fmla="*/ 344129 h 2430202"/>
                <a:gd name="connsiteX0" fmla="*/ 0 w 1486248"/>
                <a:gd name="connsiteY0" fmla="*/ 806245 h 2892318"/>
                <a:gd name="connsiteX1" fmla="*/ 1486248 w 1486248"/>
                <a:gd name="connsiteY1" fmla="*/ 0 h 2892318"/>
                <a:gd name="connsiteX2" fmla="*/ 1437086 w 1486248"/>
                <a:gd name="connsiteY2" fmla="*/ 2272885 h 2892318"/>
                <a:gd name="connsiteX3" fmla="*/ 0 w 1486248"/>
                <a:gd name="connsiteY3" fmla="*/ 2892318 h 2892318"/>
                <a:gd name="connsiteX4" fmla="*/ 0 w 1486248"/>
                <a:gd name="connsiteY4" fmla="*/ 806245 h 2892318"/>
                <a:gd name="connsiteX0" fmla="*/ 0 w 1486248"/>
                <a:gd name="connsiteY0" fmla="*/ 806245 h 2892318"/>
                <a:gd name="connsiteX1" fmla="*/ 1486248 w 1486248"/>
                <a:gd name="connsiteY1" fmla="*/ 0 h 2892318"/>
                <a:gd name="connsiteX2" fmla="*/ 1368260 w 1486248"/>
                <a:gd name="connsiteY2" fmla="*/ 1505969 h 2892318"/>
                <a:gd name="connsiteX3" fmla="*/ 0 w 1486248"/>
                <a:gd name="connsiteY3" fmla="*/ 2892318 h 2892318"/>
                <a:gd name="connsiteX4" fmla="*/ 0 w 1486248"/>
                <a:gd name="connsiteY4" fmla="*/ 806245 h 2892318"/>
                <a:gd name="connsiteX0" fmla="*/ 0 w 1496079"/>
                <a:gd name="connsiteY0" fmla="*/ 806245 h 2892318"/>
                <a:gd name="connsiteX1" fmla="*/ 1486248 w 1496079"/>
                <a:gd name="connsiteY1" fmla="*/ 0 h 2892318"/>
                <a:gd name="connsiteX2" fmla="*/ 1496079 w 1496079"/>
                <a:gd name="connsiteY2" fmla="*/ 1643621 h 2892318"/>
                <a:gd name="connsiteX3" fmla="*/ 0 w 1496079"/>
                <a:gd name="connsiteY3" fmla="*/ 2892318 h 2892318"/>
                <a:gd name="connsiteX4" fmla="*/ 0 w 1496079"/>
                <a:gd name="connsiteY4" fmla="*/ 806245 h 2892318"/>
                <a:gd name="connsiteX0" fmla="*/ 0 w 1496079"/>
                <a:gd name="connsiteY0" fmla="*/ 806245 h 2076241"/>
                <a:gd name="connsiteX1" fmla="*/ 1486248 w 1496079"/>
                <a:gd name="connsiteY1" fmla="*/ 0 h 2076241"/>
                <a:gd name="connsiteX2" fmla="*/ 1496079 w 1496079"/>
                <a:gd name="connsiteY2" fmla="*/ 1643621 h 2076241"/>
                <a:gd name="connsiteX3" fmla="*/ 19665 w 1496079"/>
                <a:gd name="connsiteY3" fmla="*/ 2076241 h 2076241"/>
                <a:gd name="connsiteX4" fmla="*/ 0 w 1496079"/>
                <a:gd name="connsiteY4" fmla="*/ 806245 h 2076241"/>
                <a:gd name="connsiteX0" fmla="*/ 0 w 1496079"/>
                <a:gd name="connsiteY0" fmla="*/ 806245 h 2499028"/>
                <a:gd name="connsiteX1" fmla="*/ 1486248 w 1496079"/>
                <a:gd name="connsiteY1" fmla="*/ 0 h 2499028"/>
                <a:gd name="connsiteX2" fmla="*/ 1496079 w 1496079"/>
                <a:gd name="connsiteY2" fmla="*/ 1643621 h 2499028"/>
                <a:gd name="connsiteX3" fmla="*/ 19665 w 1496079"/>
                <a:gd name="connsiteY3" fmla="*/ 2499028 h 2499028"/>
                <a:gd name="connsiteX4" fmla="*/ 0 w 1496079"/>
                <a:gd name="connsiteY4" fmla="*/ 806245 h 249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79" h="2499028">
                  <a:moveTo>
                    <a:pt x="0" y="806245"/>
                  </a:moveTo>
                  <a:lnTo>
                    <a:pt x="1486248" y="0"/>
                  </a:lnTo>
                  <a:lnTo>
                    <a:pt x="1496079" y="1643621"/>
                  </a:lnTo>
                  <a:lnTo>
                    <a:pt x="19665" y="2499028"/>
                  </a:lnTo>
                  <a:lnTo>
                    <a:pt x="0" y="806245"/>
                  </a:lnTo>
                  <a:close/>
                </a:path>
              </a:pathLst>
            </a:cu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A5F3F4CF-6FBB-1C4D-ADB0-94EA9987526D}"/>
              </a:ext>
            </a:extLst>
          </p:cNvPr>
          <p:cNvSpPr/>
          <p:nvPr/>
        </p:nvSpPr>
        <p:spPr>
          <a:xfrm>
            <a:off x="5575917" y="3714971"/>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AB5D27A-0F69-CD46-9149-E1BA86A55BD6}"/>
              </a:ext>
            </a:extLst>
          </p:cNvPr>
          <p:cNvSpPr/>
          <p:nvPr/>
        </p:nvSpPr>
        <p:spPr>
          <a:xfrm>
            <a:off x="7757062" y="4694068"/>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DA6CA2-4E9B-D94E-90A0-D154E37D71D9}"/>
              </a:ext>
            </a:extLst>
          </p:cNvPr>
          <p:cNvSpPr/>
          <p:nvPr/>
        </p:nvSpPr>
        <p:spPr>
          <a:xfrm>
            <a:off x="8629793" y="3048000"/>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AAFC072-73A6-CB47-A3B0-F0983402EA01}"/>
              </a:ext>
            </a:extLst>
          </p:cNvPr>
          <p:cNvSpPr/>
          <p:nvPr/>
        </p:nvSpPr>
        <p:spPr>
          <a:xfrm>
            <a:off x="6592605" y="2413430"/>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BF702D-9176-8945-9875-C5E509EA5B78}"/>
              </a:ext>
            </a:extLst>
          </p:cNvPr>
          <p:cNvSpPr/>
          <p:nvPr/>
        </p:nvSpPr>
        <p:spPr>
          <a:xfrm>
            <a:off x="4124318" y="3433917"/>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42CDBBF-148C-0D4F-B75C-69A55CFEC62C}"/>
              </a:ext>
            </a:extLst>
          </p:cNvPr>
          <p:cNvSpPr/>
          <p:nvPr/>
        </p:nvSpPr>
        <p:spPr>
          <a:xfrm>
            <a:off x="4233254" y="5465753"/>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34">
            <a:extLst>
              <a:ext uri="{FF2B5EF4-FFF2-40B4-BE49-F238E27FC236}">
                <a16:creationId xmlns:a16="http://schemas.microsoft.com/office/drawing/2014/main" id="{A2EC6339-F45C-1F4C-9AA6-EB2C3225B059}"/>
              </a:ext>
            </a:extLst>
          </p:cNvPr>
          <p:cNvSpPr>
            <a:spLocks noEditPoints="1"/>
          </p:cNvSpPr>
          <p:nvPr/>
        </p:nvSpPr>
        <p:spPr bwMode="auto">
          <a:xfrm>
            <a:off x="4049874" y="4339314"/>
            <a:ext cx="271400" cy="271400"/>
          </a:xfrm>
          <a:custGeom>
            <a:avLst/>
            <a:gdLst>
              <a:gd name="T0" fmla="*/ 2147483646 w 55"/>
              <a:gd name="T1" fmla="*/ 2147483646 h 55"/>
              <a:gd name="T2" fmla="*/ 0 w 55"/>
              <a:gd name="T3" fmla="*/ 2147483646 h 55"/>
              <a:gd name="T4" fmla="*/ 2147483646 w 55"/>
              <a:gd name="T5" fmla="*/ 0 h 55"/>
              <a:gd name="T6" fmla="*/ 2147483646 w 55"/>
              <a:gd name="T7" fmla="*/ 2147483646 h 55"/>
              <a:gd name="T8" fmla="*/ 2147483646 w 55"/>
              <a:gd name="T9" fmla="*/ 2147483646 h 55"/>
              <a:gd name="T10" fmla="*/ 2147483646 w 55"/>
              <a:gd name="T11" fmla="*/ 2147483646 h 55"/>
              <a:gd name="T12" fmla="*/ 2147483646 w 55"/>
              <a:gd name="T13" fmla="*/ 2147483646 h 55"/>
              <a:gd name="T14" fmla="*/ 2147483646 w 55"/>
              <a:gd name="T15" fmla="*/ 2147483646 h 55"/>
              <a:gd name="T16" fmla="*/ 2147483646 w 55"/>
              <a:gd name="T17" fmla="*/ 2147483646 h 55"/>
              <a:gd name="T18" fmla="*/ 2147483646 w 55"/>
              <a:gd name="T19" fmla="*/ 2147483646 h 55"/>
              <a:gd name="T20" fmla="*/ 2147483646 w 55"/>
              <a:gd name="T21" fmla="*/ 2147483646 h 55"/>
              <a:gd name="T22" fmla="*/ 2147483646 w 55"/>
              <a:gd name="T23" fmla="*/ 2147483646 h 55"/>
              <a:gd name="T24" fmla="*/ 2147483646 w 55"/>
              <a:gd name="T25" fmla="*/ 2147483646 h 55"/>
              <a:gd name="T26" fmla="*/ 2147483646 w 55"/>
              <a:gd name="T27" fmla="*/ 2147483646 h 55"/>
              <a:gd name="T28" fmla="*/ 2147483646 w 55"/>
              <a:gd name="T29" fmla="*/ 2147483646 h 55"/>
              <a:gd name="T30" fmla="*/ 2147483646 w 55"/>
              <a:gd name="T31" fmla="*/ 2147483646 h 55"/>
              <a:gd name="T32" fmla="*/ 2147483646 w 55"/>
              <a:gd name="T33" fmla="*/ 2147483646 h 55"/>
              <a:gd name="T34" fmla="*/ 2147483646 w 55"/>
              <a:gd name="T35" fmla="*/ 2147483646 h 55"/>
              <a:gd name="T36" fmla="*/ 2147483646 w 55"/>
              <a:gd name="T37" fmla="*/ 2147483646 h 55"/>
              <a:gd name="T38" fmla="*/ 2147483646 w 55"/>
              <a:gd name="T39" fmla="*/ 2147483646 h 55"/>
              <a:gd name="T40" fmla="*/ 2147483646 w 55"/>
              <a:gd name="T41" fmla="*/ 2147483646 h 55"/>
              <a:gd name="T42" fmla="*/ 2147483646 w 55"/>
              <a:gd name="T43" fmla="*/ 2147483646 h 55"/>
              <a:gd name="T44" fmla="*/ 2147483646 w 55"/>
              <a:gd name="T45" fmla="*/ 2147483646 h 55"/>
              <a:gd name="T46" fmla="*/ 2147483646 w 55"/>
              <a:gd name="T47" fmla="*/ 2147483646 h 55"/>
              <a:gd name="T48" fmla="*/ 2147483646 w 55"/>
              <a:gd name="T49" fmla="*/ 2147483646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27" y="5"/>
                </a:moveTo>
                <a:cubicBezTo>
                  <a:pt x="15" y="5"/>
                  <a:pt x="4" y="15"/>
                  <a:pt x="4" y="28"/>
                </a:cubicBezTo>
                <a:cubicBezTo>
                  <a:pt x="4" y="40"/>
                  <a:pt x="15" y="51"/>
                  <a:pt x="27" y="51"/>
                </a:cubicBezTo>
                <a:cubicBezTo>
                  <a:pt x="40" y="51"/>
                  <a:pt x="50" y="40"/>
                  <a:pt x="50" y="28"/>
                </a:cubicBezTo>
                <a:cubicBezTo>
                  <a:pt x="50" y="15"/>
                  <a:pt x="40" y="5"/>
                  <a:pt x="27" y="5"/>
                </a:cubicBezTo>
                <a:close/>
                <a:moveTo>
                  <a:pt x="27" y="46"/>
                </a:moveTo>
                <a:cubicBezTo>
                  <a:pt x="17" y="46"/>
                  <a:pt x="9" y="38"/>
                  <a:pt x="9" y="28"/>
                </a:cubicBezTo>
                <a:cubicBezTo>
                  <a:pt x="9" y="18"/>
                  <a:pt x="17" y="9"/>
                  <a:pt x="27" y="9"/>
                </a:cubicBezTo>
                <a:cubicBezTo>
                  <a:pt x="37" y="9"/>
                  <a:pt x="45" y="18"/>
                  <a:pt x="45" y="28"/>
                </a:cubicBezTo>
                <a:cubicBezTo>
                  <a:pt x="45" y="38"/>
                  <a:pt x="37" y="46"/>
                  <a:pt x="27" y="46"/>
                </a:cubicBezTo>
                <a:close/>
                <a:moveTo>
                  <a:pt x="27" y="14"/>
                </a:moveTo>
                <a:cubicBezTo>
                  <a:pt x="20" y="14"/>
                  <a:pt x="13" y="20"/>
                  <a:pt x="13" y="28"/>
                </a:cubicBezTo>
                <a:cubicBezTo>
                  <a:pt x="13" y="35"/>
                  <a:pt x="20" y="41"/>
                  <a:pt x="27" y="41"/>
                </a:cubicBezTo>
                <a:cubicBezTo>
                  <a:pt x="35" y="41"/>
                  <a:pt x="41" y="35"/>
                  <a:pt x="41" y="28"/>
                </a:cubicBezTo>
                <a:cubicBezTo>
                  <a:pt x="41" y="20"/>
                  <a:pt x="35" y="14"/>
                  <a:pt x="27" y="14"/>
                </a:cubicBezTo>
                <a:close/>
                <a:moveTo>
                  <a:pt x="27" y="37"/>
                </a:moveTo>
                <a:cubicBezTo>
                  <a:pt x="22" y="37"/>
                  <a:pt x="18" y="33"/>
                  <a:pt x="18" y="28"/>
                </a:cubicBezTo>
                <a:cubicBezTo>
                  <a:pt x="18" y="23"/>
                  <a:pt x="22" y="19"/>
                  <a:pt x="27" y="19"/>
                </a:cubicBezTo>
                <a:cubicBezTo>
                  <a:pt x="32" y="19"/>
                  <a:pt x="36" y="23"/>
                  <a:pt x="36" y="28"/>
                </a:cubicBezTo>
                <a:cubicBezTo>
                  <a:pt x="36" y="33"/>
                  <a:pt x="32" y="37"/>
                  <a:pt x="27" y="37"/>
                </a:cubicBezTo>
                <a:close/>
              </a:path>
            </a:pathLst>
          </a:custGeom>
          <a:solidFill>
            <a:srgbClr val="C00000"/>
          </a:solidFill>
          <a:ln>
            <a:noFill/>
          </a:ln>
        </p:spPr>
        <p:txBody>
          <a:bodyPr lIns="243797" tIns="121899" rIns="243797" bIns="121899"/>
          <a:lstStyle/>
          <a:p>
            <a:endParaRPr lang="en-US"/>
          </a:p>
        </p:txBody>
      </p:sp>
      <p:pic>
        <p:nvPicPr>
          <p:cNvPr id="17" name="Picture 16" descr="New Macbook Silver.png">
            <a:extLst>
              <a:ext uri="{FF2B5EF4-FFF2-40B4-BE49-F238E27FC236}">
                <a16:creationId xmlns:a16="http://schemas.microsoft.com/office/drawing/2014/main" id="{7173D0ED-4B35-0143-9029-23077DF0F5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876" y="4353428"/>
            <a:ext cx="1501261" cy="879402"/>
          </a:xfrm>
          <a:prstGeom prst="rect">
            <a:avLst/>
          </a:prstGeom>
        </p:spPr>
      </p:pic>
      <p:sp>
        <p:nvSpPr>
          <p:cNvPr id="18" name="Freeform 32">
            <a:extLst>
              <a:ext uri="{FF2B5EF4-FFF2-40B4-BE49-F238E27FC236}">
                <a16:creationId xmlns:a16="http://schemas.microsoft.com/office/drawing/2014/main" id="{5454327B-5344-2843-A6D6-36E400C55166}"/>
              </a:ext>
            </a:extLst>
          </p:cNvPr>
          <p:cNvSpPr>
            <a:spLocks noEditPoints="1"/>
          </p:cNvSpPr>
          <p:nvPr/>
        </p:nvSpPr>
        <p:spPr bwMode="auto">
          <a:xfrm rot="5400000">
            <a:off x="1351460" y="4652943"/>
            <a:ext cx="282091" cy="280371"/>
          </a:xfrm>
          <a:custGeom>
            <a:avLst/>
            <a:gdLst>
              <a:gd name="T0" fmla="*/ 2147483646 w 57"/>
              <a:gd name="T1" fmla="*/ 2147483646 h 56"/>
              <a:gd name="T2" fmla="*/ 2147483646 w 57"/>
              <a:gd name="T3" fmla="*/ 2147483646 h 56"/>
              <a:gd name="T4" fmla="*/ 2147483646 w 57"/>
              <a:gd name="T5" fmla="*/ 2147483646 h 56"/>
              <a:gd name="T6" fmla="*/ 2147483646 w 57"/>
              <a:gd name="T7" fmla="*/ 2147483646 h 56"/>
              <a:gd name="T8" fmla="*/ 2147483646 w 57"/>
              <a:gd name="T9" fmla="*/ 2147483646 h 56"/>
              <a:gd name="T10" fmla="*/ 2147483646 w 57"/>
              <a:gd name="T11" fmla="*/ 2147483646 h 56"/>
              <a:gd name="T12" fmla="*/ 2147483646 w 57"/>
              <a:gd name="T13" fmla="*/ 2147483646 h 56"/>
              <a:gd name="T14" fmla="*/ 2147483646 w 57"/>
              <a:gd name="T15" fmla="*/ 2147483646 h 56"/>
              <a:gd name="T16" fmla="*/ 2147483646 w 57"/>
              <a:gd name="T17" fmla="*/ 2147483646 h 56"/>
              <a:gd name="T18" fmla="*/ 2147483646 w 57"/>
              <a:gd name="T19" fmla="*/ 2147483646 h 56"/>
              <a:gd name="T20" fmla="*/ 2147483646 w 57"/>
              <a:gd name="T21" fmla="*/ 2147483646 h 56"/>
              <a:gd name="T22" fmla="*/ 2147483646 w 57"/>
              <a:gd name="T23" fmla="*/ 2147483646 h 56"/>
              <a:gd name="T24" fmla="*/ 2147483646 w 57"/>
              <a:gd name="T25" fmla="*/ 2147483646 h 56"/>
              <a:gd name="T26" fmla="*/ 2147483646 w 57"/>
              <a:gd name="T27" fmla="*/ 2147483646 h 56"/>
              <a:gd name="T28" fmla="*/ 2147483646 w 57"/>
              <a:gd name="T29" fmla="*/ 2147483646 h 56"/>
              <a:gd name="T30" fmla="*/ 2147483646 w 57"/>
              <a:gd name="T31" fmla="*/ 2147483646 h 56"/>
              <a:gd name="T32" fmla="*/ 2147483646 w 57"/>
              <a:gd name="T33" fmla="*/ 2147483646 h 56"/>
              <a:gd name="T34" fmla="*/ 2147483646 w 57"/>
              <a:gd name="T35" fmla="*/ 2147483646 h 56"/>
              <a:gd name="T36" fmla="*/ 2147483646 w 57"/>
              <a:gd name="T37" fmla="*/ 2147483646 h 56"/>
              <a:gd name="T38" fmla="*/ 2147483646 w 57"/>
              <a:gd name="T39" fmla="*/ 2147483646 h 56"/>
              <a:gd name="T40" fmla="*/ 0 w 57"/>
              <a:gd name="T41" fmla="*/ 2147483646 h 56"/>
              <a:gd name="T42" fmla="*/ 2147483646 w 57"/>
              <a:gd name="T43" fmla="*/ 2147483646 h 56"/>
              <a:gd name="T44" fmla="*/ 2147483646 w 57"/>
              <a:gd name="T45" fmla="*/ 2147483646 h 56"/>
              <a:gd name="T46" fmla="*/ 2147483646 w 57"/>
              <a:gd name="T47" fmla="*/ 2147483646 h 56"/>
              <a:gd name="T48" fmla="*/ 2147483646 w 57"/>
              <a:gd name="T49" fmla="*/ 2147483646 h 56"/>
              <a:gd name="T50" fmla="*/ 2147483646 w 57"/>
              <a:gd name="T51" fmla="*/ 2147483646 h 56"/>
              <a:gd name="T52" fmla="*/ 2147483646 w 57"/>
              <a:gd name="T53" fmla="*/ 2147483646 h 56"/>
              <a:gd name="T54" fmla="*/ 2147483646 w 57"/>
              <a:gd name="T55" fmla="*/ 2147483646 h 56"/>
              <a:gd name="T56" fmla="*/ 2147483646 w 57"/>
              <a:gd name="T57" fmla="*/ 2147483646 h 56"/>
              <a:gd name="T58" fmla="*/ 2147483646 w 57"/>
              <a:gd name="T59" fmla="*/ 2147483646 h 56"/>
              <a:gd name="T60" fmla="*/ 2147483646 w 57"/>
              <a:gd name="T61" fmla="*/ 2147483646 h 56"/>
              <a:gd name="T62" fmla="*/ 2147483646 w 57"/>
              <a:gd name="T63" fmla="*/ 2147483646 h 56"/>
              <a:gd name="T64" fmla="*/ 2147483646 w 57"/>
              <a:gd name="T65" fmla="*/ 2147483646 h 56"/>
              <a:gd name="T66" fmla="*/ 2147483646 w 57"/>
              <a:gd name="T67" fmla="*/ 2147483646 h 56"/>
              <a:gd name="T68" fmla="*/ 2147483646 w 57"/>
              <a:gd name="T69" fmla="*/ 2147483646 h 56"/>
              <a:gd name="T70" fmla="*/ 2147483646 w 57"/>
              <a:gd name="T71" fmla="*/ 2147483646 h 56"/>
              <a:gd name="T72" fmla="*/ 2147483646 w 57"/>
              <a:gd name="T73" fmla="*/ 2147483646 h 56"/>
              <a:gd name="T74" fmla="*/ 2147483646 w 57"/>
              <a:gd name="T75" fmla="*/ 2147483646 h 56"/>
              <a:gd name="T76" fmla="*/ 2147483646 w 57"/>
              <a:gd name="T77" fmla="*/ 0 h 56"/>
              <a:gd name="T78" fmla="*/ 2147483646 w 57"/>
              <a:gd name="T79" fmla="*/ 2147483646 h 56"/>
              <a:gd name="T80" fmla="*/ 2147483646 w 57"/>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7" h="56">
                <a:moveTo>
                  <a:pt x="55" y="34"/>
                </a:moveTo>
                <a:cubicBezTo>
                  <a:pt x="47" y="34"/>
                  <a:pt x="47" y="34"/>
                  <a:pt x="47" y="34"/>
                </a:cubicBezTo>
                <a:cubicBezTo>
                  <a:pt x="47" y="39"/>
                  <a:pt x="46" y="42"/>
                  <a:pt x="44" y="45"/>
                </a:cubicBezTo>
                <a:cubicBezTo>
                  <a:pt x="52" y="52"/>
                  <a:pt x="52" y="52"/>
                  <a:pt x="52" y="52"/>
                </a:cubicBezTo>
                <a:cubicBezTo>
                  <a:pt x="53" y="53"/>
                  <a:pt x="53" y="54"/>
                  <a:pt x="52" y="55"/>
                </a:cubicBezTo>
                <a:cubicBezTo>
                  <a:pt x="51" y="56"/>
                  <a:pt x="51" y="56"/>
                  <a:pt x="50" y="56"/>
                </a:cubicBezTo>
                <a:cubicBezTo>
                  <a:pt x="50" y="56"/>
                  <a:pt x="49" y="56"/>
                  <a:pt x="49" y="55"/>
                </a:cubicBezTo>
                <a:cubicBezTo>
                  <a:pt x="41" y="48"/>
                  <a:pt x="41" y="48"/>
                  <a:pt x="41" y="48"/>
                </a:cubicBezTo>
                <a:cubicBezTo>
                  <a:pt x="41" y="48"/>
                  <a:pt x="37" y="53"/>
                  <a:pt x="31" y="53"/>
                </a:cubicBezTo>
                <a:cubicBezTo>
                  <a:pt x="31" y="21"/>
                  <a:pt x="31" y="21"/>
                  <a:pt x="31" y="21"/>
                </a:cubicBezTo>
                <a:cubicBezTo>
                  <a:pt x="26" y="21"/>
                  <a:pt x="26" y="21"/>
                  <a:pt x="26" y="21"/>
                </a:cubicBezTo>
                <a:cubicBezTo>
                  <a:pt x="26" y="53"/>
                  <a:pt x="26" y="53"/>
                  <a:pt x="26" y="53"/>
                </a:cubicBezTo>
                <a:cubicBezTo>
                  <a:pt x="20" y="53"/>
                  <a:pt x="15" y="48"/>
                  <a:pt x="15" y="48"/>
                </a:cubicBezTo>
                <a:cubicBezTo>
                  <a:pt x="8" y="55"/>
                  <a:pt x="8" y="55"/>
                  <a:pt x="8" y="55"/>
                </a:cubicBezTo>
                <a:cubicBezTo>
                  <a:pt x="8" y="56"/>
                  <a:pt x="7" y="56"/>
                  <a:pt x="7" y="56"/>
                </a:cubicBezTo>
                <a:cubicBezTo>
                  <a:pt x="6" y="56"/>
                  <a:pt x="6" y="56"/>
                  <a:pt x="5" y="55"/>
                </a:cubicBezTo>
                <a:cubicBezTo>
                  <a:pt x="4" y="55"/>
                  <a:pt x="4" y="53"/>
                  <a:pt x="5" y="52"/>
                </a:cubicBezTo>
                <a:cubicBezTo>
                  <a:pt x="12" y="44"/>
                  <a:pt x="12" y="44"/>
                  <a:pt x="12" y="44"/>
                </a:cubicBezTo>
                <a:cubicBezTo>
                  <a:pt x="11" y="42"/>
                  <a:pt x="10" y="38"/>
                  <a:pt x="10" y="34"/>
                </a:cubicBezTo>
                <a:cubicBezTo>
                  <a:pt x="2" y="34"/>
                  <a:pt x="2" y="34"/>
                  <a:pt x="2" y="34"/>
                </a:cubicBezTo>
                <a:cubicBezTo>
                  <a:pt x="1" y="34"/>
                  <a:pt x="0" y="33"/>
                  <a:pt x="0" y="32"/>
                </a:cubicBezTo>
                <a:cubicBezTo>
                  <a:pt x="0" y="31"/>
                  <a:pt x="1" y="30"/>
                  <a:pt x="2" y="30"/>
                </a:cubicBezTo>
                <a:cubicBezTo>
                  <a:pt x="10" y="30"/>
                  <a:pt x="10" y="30"/>
                  <a:pt x="10" y="30"/>
                </a:cubicBezTo>
                <a:cubicBezTo>
                  <a:pt x="10" y="25"/>
                  <a:pt x="10" y="22"/>
                  <a:pt x="10" y="19"/>
                </a:cubicBezTo>
                <a:cubicBezTo>
                  <a:pt x="4" y="13"/>
                  <a:pt x="4" y="13"/>
                  <a:pt x="4" y="13"/>
                </a:cubicBezTo>
                <a:cubicBezTo>
                  <a:pt x="3" y="12"/>
                  <a:pt x="3" y="11"/>
                  <a:pt x="4" y="10"/>
                </a:cubicBezTo>
                <a:cubicBezTo>
                  <a:pt x="5" y="9"/>
                  <a:pt x="6" y="9"/>
                  <a:pt x="7" y="10"/>
                </a:cubicBezTo>
                <a:cubicBezTo>
                  <a:pt x="13" y="16"/>
                  <a:pt x="13" y="16"/>
                  <a:pt x="13" y="16"/>
                </a:cubicBezTo>
                <a:cubicBezTo>
                  <a:pt x="44" y="16"/>
                  <a:pt x="44" y="16"/>
                  <a:pt x="44" y="16"/>
                </a:cubicBezTo>
                <a:cubicBezTo>
                  <a:pt x="50" y="10"/>
                  <a:pt x="50" y="10"/>
                  <a:pt x="50" y="10"/>
                </a:cubicBezTo>
                <a:cubicBezTo>
                  <a:pt x="51" y="9"/>
                  <a:pt x="52" y="9"/>
                  <a:pt x="53" y="10"/>
                </a:cubicBezTo>
                <a:cubicBezTo>
                  <a:pt x="54" y="11"/>
                  <a:pt x="54" y="12"/>
                  <a:pt x="53" y="13"/>
                </a:cubicBezTo>
                <a:cubicBezTo>
                  <a:pt x="47" y="19"/>
                  <a:pt x="47" y="19"/>
                  <a:pt x="47" y="19"/>
                </a:cubicBezTo>
                <a:cubicBezTo>
                  <a:pt x="47" y="22"/>
                  <a:pt x="47" y="25"/>
                  <a:pt x="47" y="30"/>
                </a:cubicBezTo>
                <a:cubicBezTo>
                  <a:pt x="55" y="30"/>
                  <a:pt x="55" y="30"/>
                  <a:pt x="55" y="30"/>
                </a:cubicBezTo>
                <a:cubicBezTo>
                  <a:pt x="56" y="30"/>
                  <a:pt x="57" y="31"/>
                  <a:pt x="57" y="32"/>
                </a:cubicBezTo>
                <a:cubicBezTo>
                  <a:pt x="57" y="33"/>
                  <a:pt x="56" y="34"/>
                  <a:pt x="55" y="34"/>
                </a:cubicBezTo>
                <a:close/>
                <a:moveTo>
                  <a:pt x="17" y="11"/>
                </a:moveTo>
                <a:cubicBezTo>
                  <a:pt x="17" y="5"/>
                  <a:pt x="22" y="0"/>
                  <a:pt x="28" y="0"/>
                </a:cubicBezTo>
                <a:cubicBezTo>
                  <a:pt x="35" y="0"/>
                  <a:pt x="40" y="5"/>
                  <a:pt x="40" y="11"/>
                </a:cubicBezTo>
                <a:lnTo>
                  <a:pt x="17" y="11"/>
                </a:lnTo>
                <a:close/>
              </a:path>
            </a:pathLst>
          </a:custGeom>
          <a:solidFill>
            <a:schemeClr val="bg1"/>
          </a:solidFill>
          <a:ln>
            <a:noFill/>
          </a:ln>
        </p:spPr>
        <p:txBody>
          <a:bodyPr lIns="243797" tIns="121899" rIns="243797" bIns="121899"/>
          <a:lstStyle/>
          <a:p>
            <a:endParaRPr lang="en-US"/>
          </a:p>
        </p:txBody>
      </p:sp>
      <p:cxnSp>
        <p:nvCxnSpPr>
          <p:cNvPr id="25" name="Straight Connector 24">
            <a:extLst>
              <a:ext uri="{FF2B5EF4-FFF2-40B4-BE49-F238E27FC236}">
                <a16:creationId xmlns:a16="http://schemas.microsoft.com/office/drawing/2014/main" id="{6B4F88E4-2403-E440-BBB8-0DEE35539171}"/>
              </a:ext>
            </a:extLst>
          </p:cNvPr>
          <p:cNvCxnSpPr>
            <a:cxnSpLocks/>
          </p:cNvCxnSpPr>
          <p:nvPr/>
        </p:nvCxnSpPr>
        <p:spPr>
          <a:xfrm flipV="1">
            <a:off x="4355767" y="3807831"/>
            <a:ext cx="1206833" cy="611769"/>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EEE7CC-639F-2744-8754-060404ABDC4E}"/>
              </a:ext>
            </a:extLst>
          </p:cNvPr>
          <p:cNvCxnSpPr>
            <a:cxnSpLocks/>
          </p:cNvCxnSpPr>
          <p:nvPr/>
        </p:nvCxnSpPr>
        <p:spPr>
          <a:xfrm flipV="1">
            <a:off x="4185921" y="3596640"/>
            <a:ext cx="0" cy="710770"/>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BFA1F0-CFBC-2745-B52C-017D4C6430A9}"/>
              </a:ext>
            </a:extLst>
          </p:cNvPr>
          <p:cNvCxnSpPr>
            <a:cxnSpLocks/>
          </p:cNvCxnSpPr>
          <p:nvPr/>
        </p:nvCxnSpPr>
        <p:spPr>
          <a:xfrm flipV="1">
            <a:off x="4331530" y="2535944"/>
            <a:ext cx="2261075" cy="1803370"/>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7FE1CD9-4EC8-444D-8892-854759233EFB}"/>
              </a:ext>
            </a:extLst>
          </p:cNvPr>
          <p:cNvCxnSpPr>
            <a:cxnSpLocks/>
          </p:cNvCxnSpPr>
          <p:nvPr/>
        </p:nvCxnSpPr>
        <p:spPr>
          <a:xfrm>
            <a:off x="4370979" y="4526408"/>
            <a:ext cx="3325221" cy="225229"/>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924FA46-04B3-024F-A19C-56486579AC50}"/>
              </a:ext>
            </a:extLst>
          </p:cNvPr>
          <p:cNvCxnSpPr>
            <a:cxnSpLocks/>
          </p:cNvCxnSpPr>
          <p:nvPr/>
        </p:nvCxnSpPr>
        <p:spPr>
          <a:xfrm flipV="1">
            <a:off x="4377103" y="3145982"/>
            <a:ext cx="4222915" cy="1324848"/>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57A2F3C-C17D-AF40-94F4-2FAEBC82EFDE}"/>
              </a:ext>
            </a:extLst>
          </p:cNvPr>
          <p:cNvCxnSpPr>
            <a:cxnSpLocks/>
          </p:cNvCxnSpPr>
          <p:nvPr/>
        </p:nvCxnSpPr>
        <p:spPr>
          <a:xfrm>
            <a:off x="4198759" y="4627498"/>
            <a:ext cx="68441" cy="800257"/>
          </a:xfrm>
          <a:prstGeom prst="line">
            <a:avLst/>
          </a:prstGeom>
          <a:ln w="15875">
            <a:solidFill>
              <a:srgbClr val="7030A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CEBFB746-2EBF-0346-86F3-FF7AF97AB0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95993" y="3522675"/>
            <a:ext cx="1280963" cy="1400907"/>
          </a:xfrm>
          <a:prstGeom prst="rect">
            <a:avLst/>
          </a:prstGeom>
        </p:spPr>
      </p:pic>
      <p:pic>
        <p:nvPicPr>
          <p:cNvPr id="61" name="Picture 60">
            <a:extLst>
              <a:ext uri="{FF2B5EF4-FFF2-40B4-BE49-F238E27FC236}">
                <a16:creationId xmlns:a16="http://schemas.microsoft.com/office/drawing/2014/main" id="{9E3830CB-C570-3348-9026-368443A9F182}"/>
              </a:ext>
            </a:extLst>
          </p:cNvPr>
          <p:cNvPicPr>
            <a:picLocks noChangeAspect="1"/>
          </p:cNvPicPr>
          <p:nvPr/>
        </p:nvPicPr>
        <p:blipFill>
          <a:blip r:embed="rId5"/>
          <a:stretch>
            <a:fillRect/>
          </a:stretch>
        </p:blipFill>
        <p:spPr>
          <a:xfrm>
            <a:off x="10755536" y="3745239"/>
            <a:ext cx="361875" cy="413571"/>
          </a:xfrm>
          <a:prstGeom prst="rect">
            <a:avLst/>
          </a:prstGeom>
        </p:spPr>
      </p:pic>
      <p:cxnSp>
        <p:nvCxnSpPr>
          <p:cNvPr id="67" name="Elbow Connector 66">
            <a:extLst>
              <a:ext uri="{FF2B5EF4-FFF2-40B4-BE49-F238E27FC236}">
                <a16:creationId xmlns:a16="http://schemas.microsoft.com/office/drawing/2014/main" id="{AA8FAA64-2A75-4648-B3A6-DB188B629B7C}"/>
              </a:ext>
            </a:extLst>
          </p:cNvPr>
          <p:cNvCxnSpPr>
            <a:cxnSpLocks/>
            <a:stCxn id="17" idx="3"/>
          </p:cNvCxnSpPr>
          <p:nvPr/>
        </p:nvCxnSpPr>
        <p:spPr>
          <a:xfrm flipV="1">
            <a:off x="2243137" y="4470831"/>
            <a:ext cx="1719263" cy="32229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4759F7E0-FD91-324E-81CF-8D0FFC032344}"/>
              </a:ext>
            </a:extLst>
          </p:cNvPr>
          <p:cNvSpPr/>
          <p:nvPr/>
        </p:nvSpPr>
        <p:spPr>
          <a:xfrm rot="60000">
            <a:off x="4114800" y="4419600"/>
            <a:ext cx="122513" cy="122513"/>
          </a:xfrm>
          <a:prstGeom prst="ellipse">
            <a:avLst/>
          </a:prstGeom>
          <a:solidFill>
            <a:srgbClr val="009D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43163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1000"/>
                                        <p:tgtEl>
                                          <p:spTgt spid="67"/>
                                        </p:tgtEl>
                                      </p:cBhvr>
                                    </p:animEffect>
                                  </p:childTnLst>
                                </p:cTn>
                              </p:par>
                            </p:childTnLst>
                          </p:cTn>
                        </p:par>
                        <p:par>
                          <p:cTn id="8" fill="hold">
                            <p:stCondLst>
                              <p:cond delay="5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hidden"/>
                                      </p:to>
                                    </p:set>
                                  </p:childTnLst>
                                </p:cTn>
                              </p:par>
                            </p:childTnLst>
                          </p:cTn>
                        </p:par>
                        <p:par>
                          <p:cTn id="16" fill="hold">
                            <p:stCondLst>
                              <p:cond delay="5500"/>
                            </p:stCondLst>
                            <p:childTnLst>
                              <p:par>
                                <p:cTn id="17" presetID="22" presetClass="entr" presetSubtype="4"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par>
                                <p:cTn id="23" presetID="22" presetClass="entr" presetSubtype="8"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par>
                                <p:cTn id="26" presetID="22" presetClass="entr" presetSubtype="8"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6000"/>
                            </p:stCondLst>
                            <p:childTnLst>
                              <p:par>
                                <p:cTn id="36" presetID="19" presetClass="emph" presetSubtype="0" fill="hold" grpId="0" nodeType="afterEffect">
                                  <p:stCondLst>
                                    <p:cond delay="0"/>
                                  </p:stCondLst>
                                  <p:childTnLst>
                                    <p:animClr clrSpc="rgb" dir="cw">
                                      <p:cBhvr override="childStyle">
                                        <p:cTn id="37" dur="500" fill="hold"/>
                                        <p:tgtEl>
                                          <p:spTgt spid="13"/>
                                        </p:tgtEl>
                                        <p:attrNameLst>
                                          <p:attrName>style.color</p:attrName>
                                        </p:attrNameLst>
                                      </p:cBhvr>
                                      <p:to>
                                        <a:srgbClr val="9437FF"/>
                                      </p:to>
                                    </p:animClr>
                                    <p:animClr clrSpc="rgb" dir="cw">
                                      <p:cBhvr>
                                        <p:cTn id="38" dur="500" fill="hold"/>
                                        <p:tgtEl>
                                          <p:spTgt spid="13"/>
                                        </p:tgtEl>
                                        <p:attrNameLst>
                                          <p:attrName>fillcolor</p:attrName>
                                        </p:attrNameLst>
                                      </p:cBhvr>
                                      <p:to>
                                        <a:srgbClr val="9437FF"/>
                                      </p:to>
                                    </p:animClr>
                                    <p:set>
                                      <p:cBhvr>
                                        <p:cTn id="39" dur="500" fill="hold"/>
                                        <p:tgtEl>
                                          <p:spTgt spid="13"/>
                                        </p:tgtEl>
                                        <p:attrNameLst>
                                          <p:attrName>fill.type</p:attrName>
                                        </p:attrNameLst>
                                      </p:cBhvr>
                                      <p:to>
                                        <p:strVal val="solid"/>
                                      </p:to>
                                    </p:set>
                                    <p:set>
                                      <p:cBhvr>
                                        <p:cTn id="40" dur="500" fill="hold"/>
                                        <p:tgtEl>
                                          <p:spTgt spid="13"/>
                                        </p:tgtEl>
                                        <p:attrNameLst>
                                          <p:attrName>fill.on</p:attrName>
                                        </p:attrNameLst>
                                      </p:cBhvr>
                                      <p:to>
                                        <p:strVal val="true"/>
                                      </p:to>
                                    </p:set>
                                  </p:childTnLst>
                                </p:cTn>
                              </p:par>
                              <p:par>
                                <p:cTn id="41" presetID="19" presetClass="emph" presetSubtype="0" fill="hold" grpId="0" nodeType="withEffect">
                                  <p:stCondLst>
                                    <p:cond delay="0"/>
                                  </p:stCondLst>
                                  <p:childTnLst>
                                    <p:animClr clrSpc="rgb" dir="cw">
                                      <p:cBhvr override="childStyle">
                                        <p:cTn id="42" dur="500" fill="hold"/>
                                        <p:tgtEl>
                                          <p:spTgt spid="12"/>
                                        </p:tgtEl>
                                        <p:attrNameLst>
                                          <p:attrName>style.color</p:attrName>
                                        </p:attrNameLst>
                                      </p:cBhvr>
                                      <p:to>
                                        <a:srgbClr val="9437FF"/>
                                      </p:to>
                                    </p:animClr>
                                    <p:animClr clrSpc="rgb" dir="cw">
                                      <p:cBhvr>
                                        <p:cTn id="43" dur="500" fill="hold"/>
                                        <p:tgtEl>
                                          <p:spTgt spid="12"/>
                                        </p:tgtEl>
                                        <p:attrNameLst>
                                          <p:attrName>fillcolor</p:attrName>
                                        </p:attrNameLst>
                                      </p:cBhvr>
                                      <p:to>
                                        <a:srgbClr val="9437FF"/>
                                      </p:to>
                                    </p:animClr>
                                    <p:set>
                                      <p:cBhvr>
                                        <p:cTn id="44" dur="500" fill="hold"/>
                                        <p:tgtEl>
                                          <p:spTgt spid="12"/>
                                        </p:tgtEl>
                                        <p:attrNameLst>
                                          <p:attrName>fill.type</p:attrName>
                                        </p:attrNameLst>
                                      </p:cBhvr>
                                      <p:to>
                                        <p:strVal val="solid"/>
                                      </p:to>
                                    </p:set>
                                    <p:set>
                                      <p:cBhvr>
                                        <p:cTn id="45" dur="500" fill="hold"/>
                                        <p:tgtEl>
                                          <p:spTgt spid="12"/>
                                        </p:tgtEl>
                                        <p:attrNameLst>
                                          <p:attrName>fill.on</p:attrName>
                                        </p:attrNameLst>
                                      </p:cBhvr>
                                      <p:to>
                                        <p:strVal val="true"/>
                                      </p:to>
                                    </p:set>
                                  </p:childTnLst>
                                </p:cTn>
                              </p:par>
                              <p:par>
                                <p:cTn id="46" presetID="19" presetClass="emph" presetSubtype="0" fill="hold" grpId="0" nodeType="withEffect">
                                  <p:stCondLst>
                                    <p:cond delay="0"/>
                                  </p:stCondLst>
                                  <p:childTnLst>
                                    <p:animClr clrSpc="rgb" dir="cw">
                                      <p:cBhvr override="childStyle">
                                        <p:cTn id="47" dur="500" fill="hold"/>
                                        <p:tgtEl>
                                          <p:spTgt spid="11"/>
                                        </p:tgtEl>
                                        <p:attrNameLst>
                                          <p:attrName>style.color</p:attrName>
                                        </p:attrNameLst>
                                      </p:cBhvr>
                                      <p:to>
                                        <a:srgbClr val="9437FF"/>
                                      </p:to>
                                    </p:animClr>
                                    <p:animClr clrSpc="rgb" dir="cw">
                                      <p:cBhvr>
                                        <p:cTn id="48" dur="500" fill="hold"/>
                                        <p:tgtEl>
                                          <p:spTgt spid="11"/>
                                        </p:tgtEl>
                                        <p:attrNameLst>
                                          <p:attrName>fillcolor</p:attrName>
                                        </p:attrNameLst>
                                      </p:cBhvr>
                                      <p:to>
                                        <a:srgbClr val="9437FF"/>
                                      </p:to>
                                    </p:animClr>
                                    <p:set>
                                      <p:cBhvr>
                                        <p:cTn id="49" dur="500" fill="hold"/>
                                        <p:tgtEl>
                                          <p:spTgt spid="11"/>
                                        </p:tgtEl>
                                        <p:attrNameLst>
                                          <p:attrName>fill.type</p:attrName>
                                        </p:attrNameLst>
                                      </p:cBhvr>
                                      <p:to>
                                        <p:strVal val="solid"/>
                                      </p:to>
                                    </p:set>
                                    <p:set>
                                      <p:cBhvr>
                                        <p:cTn id="50" dur="500" fill="hold"/>
                                        <p:tgtEl>
                                          <p:spTgt spid="11"/>
                                        </p:tgtEl>
                                        <p:attrNameLst>
                                          <p:attrName>fill.on</p:attrName>
                                        </p:attrNameLst>
                                      </p:cBhvr>
                                      <p:to>
                                        <p:strVal val="true"/>
                                      </p:to>
                                    </p:set>
                                  </p:childTnLst>
                                </p:cTn>
                              </p:par>
                              <p:par>
                                <p:cTn id="51" presetID="19" presetClass="emph" presetSubtype="0" fill="hold" grpId="0" nodeType="withEffect">
                                  <p:stCondLst>
                                    <p:cond delay="0"/>
                                  </p:stCondLst>
                                  <p:childTnLst>
                                    <p:animClr clrSpc="rgb" dir="cw">
                                      <p:cBhvr override="childStyle">
                                        <p:cTn id="52" dur="500" fill="hold"/>
                                        <p:tgtEl>
                                          <p:spTgt spid="10"/>
                                        </p:tgtEl>
                                        <p:attrNameLst>
                                          <p:attrName>style.color</p:attrName>
                                        </p:attrNameLst>
                                      </p:cBhvr>
                                      <p:to>
                                        <a:srgbClr val="9437FF"/>
                                      </p:to>
                                    </p:animClr>
                                    <p:animClr clrSpc="rgb" dir="cw">
                                      <p:cBhvr>
                                        <p:cTn id="53" dur="500" fill="hold"/>
                                        <p:tgtEl>
                                          <p:spTgt spid="10"/>
                                        </p:tgtEl>
                                        <p:attrNameLst>
                                          <p:attrName>fillcolor</p:attrName>
                                        </p:attrNameLst>
                                      </p:cBhvr>
                                      <p:to>
                                        <a:srgbClr val="9437FF"/>
                                      </p:to>
                                    </p:animClr>
                                    <p:set>
                                      <p:cBhvr>
                                        <p:cTn id="54" dur="500" fill="hold"/>
                                        <p:tgtEl>
                                          <p:spTgt spid="10"/>
                                        </p:tgtEl>
                                        <p:attrNameLst>
                                          <p:attrName>fill.type</p:attrName>
                                        </p:attrNameLst>
                                      </p:cBhvr>
                                      <p:to>
                                        <p:strVal val="solid"/>
                                      </p:to>
                                    </p:set>
                                    <p:set>
                                      <p:cBhvr>
                                        <p:cTn id="55" dur="500" fill="hold"/>
                                        <p:tgtEl>
                                          <p:spTgt spid="10"/>
                                        </p:tgtEl>
                                        <p:attrNameLst>
                                          <p:attrName>fill.on</p:attrName>
                                        </p:attrNameLst>
                                      </p:cBhvr>
                                      <p:to>
                                        <p:strVal val="true"/>
                                      </p:to>
                                    </p:set>
                                  </p:childTnLst>
                                </p:cTn>
                              </p:par>
                              <p:par>
                                <p:cTn id="56" presetID="19" presetClass="emph" presetSubtype="0" fill="hold" grpId="0" nodeType="withEffect">
                                  <p:stCondLst>
                                    <p:cond delay="0"/>
                                  </p:stCondLst>
                                  <p:childTnLst>
                                    <p:animClr clrSpc="rgb" dir="cw">
                                      <p:cBhvr override="childStyle">
                                        <p:cTn id="57" dur="500" fill="hold"/>
                                        <p:tgtEl>
                                          <p:spTgt spid="14"/>
                                        </p:tgtEl>
                                        <p:attrNameLst>
                                          <p:attrName>style.color</p:attrName>
                                        </p:attrNameLst>
                                      </p:cBhvr>
                                      <p:to>
                                        <a:srgbClr val="9437FF"/>
                                      </p:to>
                                    </p:animClr>
                                    <p:animClr clrSpc="rgb" dir="cw">
                                      <p:cBhvr>
                                        <p:cTn id="58" dur="500" fill="hold"/>
                                        <p:tgtEl>
                                          <p:spTgt spid="14"/>
                                        </p:tgtEl>
                                        <p:attrNameLst>
                                          <p:attrName>fillcolor</p:attrName>
                                        </p:attrNameLst>
                                      </p:cBhvr>
                                      <p:to>
                                        <a:srgbClr val="9437FF"/>
                                      </p:to>
                                    </p:animClr>
                                    <p:set>
                                      <p:cBhvr>
                                        <p:cTn id="59" dur="500" fill="hold"/>
                                        <p:tgtEl>
                                          <p:spTgt spid="14"/>
                                        </p:tgtEl>
                                        <p:attrNameLst>
                                          <p:attrName>fill.type</p:attrName>
                                        </p:attrNameLst>
                                      </p:cBhvr>
                                      <p:to>
                                        <p:strVal val="solid"/>
                                      </p:to>
                                    </p:set>
                                    <p:set>
                                      <p:cBhvr>
                                        <p:cTn id="60" dur="500" fill="hold"/>
                                        <p:tgtEl>
                                          <p:spTgt spid="14"/>
                                        </p:tgtEl>
                                        <p:attrNameLst>
                                          <p:attrName>fill.on</p:attrName>
                                        </p:attrNameLst>
                                      </p:cBhvr>
                                      <p:to>
                                        <p:strVal val="true"/>
                                      </p:to>
                                    </p:set>
                                  </p:childTnLst>
                                </p:cTn>
                              </p:par>
                              <p:par>
                                <p:cTn id="61" presetID="19" presetClass="emph" presetSubtype="0" fill="hold" grpId="0" nodeType="withEffect">
                                  <p:stCondLst>
                                    <p:cond delay="0"/>
                                  </p:stCondLst>
                                  <p:childTnLst>
                                    <p:animClr clrSpc="rgb" dir="cw">
                                      <p:cBhvr override="childStyle">
                                        <p:cTn id="62" dur="500" fill="hold"/>
                                        <p:tgtEl>
                                          <p:spTgt spid="8"/>
                                        </p:tgtEl>
                                        <p:attrNameLst>
                                          <p:attrName>style.color</p:attrName>
                                        </p:attrNameLst>
                                      </p:cBhvr>
                                      <p:to>
                                        <a:srgbClr val="9437FF"/>
                                      </p:to>
                                    </p:animClr>
                                    <p:animClr clrSpc="rgb" dir="cw">
                                      <p:cBhvr>
                                        <p:cTn id="63" dur="500" fill="hold"/>
                                        <p:tgtEl>
                                          <p:spTgt spid="8"/>
                                        </p:tgtEl>
                                        <p:attrNameLst>
                                          <p:attrName>fillcolor</p:attrName>
                                        </p:attrNameLst>
                                      </p:cBhvr>
                                      <p:to>
                                        <a:srgbClr val="9437FF"/>
                                      </p:to>
                                    </p:animClr>
                                    <p:set>
                                      <p:cBhvr>
                                        <p:cTn id="64" dur="500" fill="hold"/>
                                        <p:tgtEl>
                                          <p:spTgt spid="8"/>
                                        </p:tgtEl>
                                        <p:attrNameLst>
                                          <p:attrName>fill.type</p:attrName>
                                        </p:attrNameLst>
                                      </p:cBhvr>
                                      <p:to>
                                        <p:strVal val="solid"/>
                                      </p:to>
                                    </p:set>
                                    <p:set>
                                      <p:cBhvr>
                                        <p:cTn id="65" dur="500" fill="hold"/>
                                        <p:tgtEl>
                                          <p:spTgt spid="8"/>
                                        </p:tgtEl>
                                        <p:attrNameLst>
                                          <p:attrName>fill.on</p:attrName>
                                        </p:attrNameLst>
                                      </p:cBhvr>
                                      <p:to>
                                        <p:strVal val="true"/>
                                      </p:to>
                                    </p:set>
                                  </p:childTnLst>
                                </p:cTn>
                              </p:par>
                            </p:childTnLst>
                          </p:cTn>
                        </p:par>
                        <p:par>
                          <p:cTn id="66" fill="hold">
                            <p:stCondLst>
                              <p:cond delay="6500"/>
                            </p:stCondLst>
                            <p:childTnLst>
                              <p:par>
                                <p:cTn id="67" presetID="9" presetClass="exit" presetSubtype="0" fill="hold" nodeType="afterEffect">
                                  <p:stCondLst>
                                    <p:cond delay="0"/>
                                  </p:stCondLst>
                                  <p:childTnLst>
                                    <p:animEffect transition="out" filter="dissolv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par>
                                <p:cTn id="70" presetID="9" presetClass="exit" presetSubtype="0" fill="hold" nodeType="withEffect">
                                  <p:stCondLst>
                                    <p:cond delay="0"/>
                                  </p:stCondLst>
                                  <p:childTnLst>
                                    <p:animEffect transition="out" filter="dissolv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par>
                                <p:cTn id="76" presetID="9" presetClass="exit" presetSubtype="0" fill="hold" nodeType="withEffect">
                                  <p:stCondLst>
                                    <p:cond delay="0"/>
                                  </p:stCondLst>
                                  <p:childTnLst>
                                    <p:animEffect transition="out" filter="dissolve">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par>
                                <p:cTn id="79" presetID="9" presetClass="exit" presetSubtype="0" fill="hold" nodeType="withEffect">
                                  <p:stCondLst>
                                    <p:cond delay="0"/>
                                  </p:stCondLst>
                                  <p:childTnLst>
                                    <p:animEffect transition="out" filter="dissolv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9" presetClass="exit" presetSubtype="0" fill="hold" nodeType="withEffect">
                                  <p:stCondLst>
                                    <p:cond delay="0"/>
                                  </p:stCondLst>
                                  <p:childTnLst>
                                    <p:animEffect transition="out" filter="dissolv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F0DCE7-3C15-A549-9514-9E9EB73F0A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8052" y="3353309"/>
            <a:ext cx="744252" cy="744252"/>
          </a:xfrm>
          <a:prstGeom prst="rect">
            <a:avLst/>
          </a:prstGeom>
        </p:spPr>
      </p:pic>
      <p:pic>
        <p:nvPicPr>
          <p:cNvPr id="7" name="Picture 6">
            <a:extLst>
              <a:ext uri="{FF2B5EF4-FFF2-40B4-BE49-F238E27FC236}">
                <a16:creationId xmlns:a16="http://schemas.microsoft.com/office/drawing/2014/main" id="{0AC022C9-CE7E-A044-BE1C-70F63444F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3353309"/>
            <a:ext cx="744252" cy="744252"/>
          </a:xfrm>
          <a:prstGeom prst="rect">
            <a:avLst/>
          </a:prstGeom>
        </p:spPr>
      </p:pic>
      <p:sp>
        <p:nvSpPr>
          <p:cNvPr id="4" name="TextBox 3">
            <a:extLst>
              <a:ext uri="{FF2B5EF4-FFF2-40B4-BE49-F238E27FC236}">
                <a16:creationId xmlns:a16="http://schemas.microsoft.com/office/drawing/2014/main" id="{8A57079D-D8B6-264D-BEC9-DC86BBAA35D2}"/>
              </a:ext>
            </a:extLst>
          </p:cNvPr>
          <p:cNvSpPr txBox="1"/>
          <p:nvPr/>
        </p:nvSpPr>
        <p:spPr>
          <a:xfrm>
            <a:off x="2373733" y="3433047"/>
            <a:ext cx="1550424" cy="584775"/>
          </a:xfrm>
          <a:prstGeom prst="rect">
            <a:avLst/>
          </a:prstGeom>
        </p:spPr>
        <p:txBody>
          <a:bodyPr wrap="none" rtlCol="0" anchor="t">
            <a:spAutoFit/>
          </a:bodyPr>
          <a:lstStyle/>
          <a:p>
            <a:r>
              <a:rPr lang="en-US" sz="3200" b="1" dirty="0"/>
              <a:t>Stealth</a:t>
            </a:r>
            <a:endParaRPr lang="en-US" b="1" dirty="0"/>
          </a:p>
        </p:txBody>
      </p:sp>
      <p:sp>
        <p:nvSpPr>
          <p:cNvPr id="8" name="TextBox 7">
            <a:extLst>
              <a:ext uri="{FF2B5EF4-FFF2-40B4-BE49-F238E27FC236}">
                <a16:creationId xmlns:a16="http://schemas.microsoft.com/office/drawing/2014/main" id="{529F4F9A-54C6-0F48-BA9E-292A6976010C}"/>
              </a:ext>
            </a:extLst>
          </p:cNvPr>
          <p:cNvSpPr txBox="1"/>
          <p:nvPr/>
        </p:nvSpPr>
        <p:spPr>
          <a:xfrm>
            <a:off x="8538662" y="3433047"/>
            <a:ext cx="1824538" cy="584775"/>
          </a:xfrm>
          <a:prstGeom prst="rect">
            <a:avLst/>
          </a:prstGeom>
        </p:spPr>
        <p:txBody>
          <a:bodyPr wrap="none" rtlCol="0" anchor="t">
            <a:spAutoFit/>
          </a:bodyPr>
          <a:lstStyle/>
          <a:p>
            <a:r>
              <a:rPr lang="en-US" sz="3200" b="1" dirty="0"/>
              <a:t>Address</a:t>
            </a:r>
            <a:endParaRPr lang="en-US" b="1" dirty="0"/>
          </a:p>
        </p:txBody>
      </p:sp>
      <p:cxnSp>
        <p:nvCxnSpPr>
          <p:cNvPr id="22" name="Straight Connector 21">
            <a:extLst>
              <a:ext uri="{FF2B5EF4-FFF2-40B4-BE49-F238E27FC236}">
                <a16:creationId xmlns:a16="http://schemas.microsoft.com/office/drawing/2014/main" id="{15C7E966-4B99-6D45-9DC3-952258698B51}"/>
              </a:ext>
            </a:extLst>
          </p:cNvPr>
          <p:cNvCxnSpPr>
            <a:cxnSpLocks/>
          </p:cNvCxnSpPr>
          <p:nvPr/>
        </p:nvCxnSpPr>
        <p:spPr>
          <a:xfrm>
            <a:off x="5791200" y="1375746"/>
            <a:ext cx="0" cy="479645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F02319A-E576-EA4E-9C0E-594A7084C0CC}"/>
              </a:ext>
            </a:extLst>
          </p:cNvPr>
          <p:cNvSpPr txBox="1"/>
          <p:nvPr/>
        </p:nvSpPr>
        <p:spPr>
          <a:xfrm>
            <a:off x="2423131" y="3914001"/>
            <a:ext cx="1108701" cy="276999"/>
          </a:xfrm>
          <a:prstGeom prst="rect">
            <a:avLst/>
          </a:prstGeom>
        </p:spPr>
        <p:txBody>
          <a:bodyPr wrap="none" rtlCol="0" anchor="t">
            <a:spAutoFit/>
          </a:bodyPr>
          <a:lstStyle>
            <a:defPPr>
              <a:defRPr lang="en-US"/>
            </a:defPPr>
            <a:lvl1pPr algn="ctr">
              <a:defRPr sz="1000">
                <a:solidFill>
                  <a:schemeClr val="bg2">
                    <a:lumMod val="75000"/>
                  </a:schemeClr>
                </a:solidFill>
              </a:defRPr>
            </a:lvl1pPr>
          </a:lstStyle>
          <a:p>
            <a:r>
              <a:rPr lang="en-US" sz="1200" dirty="0"/>
              <a:t>(Transparent)</a:t>
            </a:r>
          </a:p>
        </p:txBody>
      </p:sp>
      <p:sp>
        <p:nvSpPr>
          <p:cNvPr id="40" name="TextBox 39">
            <a:extLst>
              <a:ext uri="{FF2B5EF4-FFF2-40B4-BE49-F238E27FC236}">
                <a16:creationId xmlns:a16="http://schemas.microsoft.com/office/drawing/2014/main" id="{AED609D5-4AB1-7141-842A-557D37065083}"/>
              </a:ext>
            </a:extLst>
          </p:cNvPr>
          <p:cNvSpPr txBox="1"/>
          <p:nvPr/>
        </p:nvSpPr>
        <p:spPr>
          <a:xfrm>
            <a:off x="8561962" y="3882563"/>
            <a:ext cx="1394934" cy="276999"/>
          </a:xfrm>
          <a:prstGeom prst="rect">
            <a:avLst/>
          </a:prstGeom>
        </p:spPr>
        <p:txBody>
          <a:bodyPr wrap="none" rtlCol="0" anchor="t">
            <a:spAutoFit/>
          </a:bodyPr>
          <a:lstStyle>
            <a:defPPr>
              <a:defRPr lang="en-US"/>
            </a:defPPr>
            <a:lvl1pPr algn="ctr">
              <a:defRPr sz="1000">
                <a:solidFill>
                  <a:schemeClr val="bg2">
                    <a:lumMod val="75000"/>
                  </a:schemeClr>
                </a:solidFill>
              </a:defRPr>
            </a:lvl1pPr>
          </a:lstStyle>
          <a:p>
            <a:r>
              <a:rPr lang="en-US" sz="1200" dirty="0"/>
              <a:t>(Non-transparent)</a:t>
            </a:r>
          </a:p>
        </p:txBody>
      </p:sp>
      <p:sp>
        <p:nvSpPr>
          <p:cNvPr id="42" name="Text Placeholder 1">
            <a:extLst>
              <a:ext uri="{FF2B5EF4-FFF2-40B4-BE49-F238E27FC236}">
                <a16:creationId xmlns:a16="http://schemas.microsoft.com/office/drawing/2014/main" id="{D1ED3A22-5038-9E43-941D-253F23055BC7}"/>
              </a:ext>
            </a:extLst>
          </p:cNvPr>
          <p:cNvSpPr txBox="1">
            <a:spLocks/>
          </p:cNvSpPr>
          <p:nvPr/>
        </p:nvSpPr>
        <p:spPr>
          <a:xfrm>
            <a:off x="554222" y="257175"/>
            <a:ext cx="9525000" cy="581025"/>
          </a:xfrm>
          <a:prstGeom prst="rect">
            <a:avLst/>
          </a:prstGeom>
        </p:spPr>
        <p:txBody>
          <a:bodyPr tIns="45720"/>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3200" dirty="0">
                <a:solidFill>
                  <a:schemeClr val="bg1"/>
                </a:solidFill>
                <a:latin typeface="Seravek ExtraLight" panose="020B0503040000020004" pitchFamily="34" charset="0"/>
              </a:rPr>
              <a:t>Deployment Options</a:t>
            </a:r>
          </a:p>
        </p:txBody>
      </p:sp>
    </p:spTree>
    <p:extLst>
      <p:ext uri="{BB962C8B-B14F-4D97-AF65-F5344CB8AC3E}">
        <p14:creationId xmlns:p14="http://schemas.microsoft.com/office/powerpoint/2010/main" val="294629924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3000"/>
                                  </p:stCondLst>
                                  <p:childTnLst>
                                    <p:animMotion origin="layout" path="M -2.91667E-6 4.44444E-6 L -2.91667E-6 -0.25556 " pathEditMode="relative" rAng="0" ptsTypes="AA">
                                      <p:cBhvr>
                                        <p:cTn id="6" dur="2000" fill="hold"/>
                                        <p:tgtEl>
                                          <p:spTgt spid="6"/>
                                        </p:tgtEl>
                                        <p:attrNameLst>
                                          <p:attrName>ppt_x</p:attrName>
                                          <p:attrName>ppt_y</p:attrName>
                                        </p:attrNameLst>
                                      </p:cBhvr>
                                      <p:rCtr x="0" y="-12778"/>
                                    </p:animMotion>
                                  </p:childTnLst>
                                </p:cTn>
                              </p:par>
                              <p:par>
                                <p:cTn id="7" presetID="0" presetClass="path" presetSubtype="0" accel="50000" decel="50000" fill="hold" nodeType="withEffect">
                                  <p:stCondLst>
                                    <p:cond delay="13000"/>
                                  </p:stCondLst>
                                  <p:childTnLst>
                                    <p:animMotion origin="layout" path="M 1.25E-6 4.44444E-6 L 1.25E-6 -0.25556 " pathEditMode="relative" rAng="0" ptsTypes="AA">
                                      <p:cBhvr>
                                        <p:cTn id="8" dur="2000" fill="hold"/>
                                        <p:tgtEl>
                                          <p:spTgt spid="7"/>
                                        </p:tgtEl>
                                        <p:attrNameLst>
                                          <p:attrName>ppt_x</p:attrName>
                                          <p:attrName>ppt_y</p:attrName>
                                        </p:attrNameLst>
                                      </p:cBhvr>
                                      <p:rCtr x="0" y="-12778"/>
                                    </p:animMotion>
                                  </p:childTnLst>
                                </p:cTn>
                              </p:par>
                              <p:par>
                                <p:cTn id="9" presetID="0" presetClass="path" presetSubtype="0" accel="50000" decel="50000" fill="hold" grpId="0" nodeType="withEffect">
                                  <p:stCondLst>
                                    <p:cond delay="13000"/>
                                  </p:stCondLst>
                                  <p:childTnLst>
                                    <p:animMotion origin="layout" path="M -3.125E-6 2.96296E-6 L -3.125E-6 -0.25556 " pathEditMode="relative" rAng="0" ptsTypes="AA">
                                      <p:cBhvr>
                                        <p:cTn id="10" dur="2000" fill="hold"/>
                                        <p:tgtEl>
                                          <p:spTgt spid="4"/>
                                        </p:tgtEl>
                                        <p:attrNameLst>
                                          <p:attrName>ppt_x</p:attrName>
                                          <p:attrName>ppt_y</p:attrName>
                                        </p:attrNameLst>
                                      </p:cBhvr>
                                      <p:rCtr x="0" y="-12778"/>
                                    </p:animMotion>
                                  </p:childTnLst>
                                </p:cTn>
                              </p:par>
                              <p:par>
                                <p:cTn id="11" presetID="0" presetClass="path" presetSubtype="0" accel="50000" decel="50000" fill="hold" grpId="0" nodeType="withEffect">
                                  <p:stCondLst>
                                    <p:cond delay="13000"/>
                                  </p:stCondLst>
                                  <p:childTnLst>
                                    <p:animMotion origin="layout" path="M -2.08333E-7 2.96296E-6 L -2.08333E-7 -0.25556 " pathEditMode="relative" rAng="0" ptsTypes="AA">
                                      <p:cBhvr>
                                        <p:cTn id="12" dur="2000" fill="hold"/>
                                        <p:tgtEl>
                                          <p:spTgt spid="8"/>
                                        </p:tgtEl>
                                        <p:attrNameLst>
                                          <p:attrName>ppt_x</p:attrName>
                                          <p:attrName>ppt_y</p:attrName>
                                        </p:attrNameLst>
                                      </p:cBhvr>
                                      <p:rCtr x="0" y="-12778"/>
                                    </p:animMotion>
                                  </p:childTnLst>
                                </p:cTn>
                              </p:par>
                              <p:par>
                                <p:cTn id="13" presetID="0" presetClass="path" presetSubtype="0" accel="50000" decel="50000" fill="hold" grpId="0" nodeType="withEffect">
                                  <p:stCondLst>
                                    <p:cond delay="13000"/>
                                  </p:stCondLst>
                                  <p:childTnLst>
                                    <p:animMotion origin="layout" path="M -6.25E-7 -2.22222E-6 L -6.25E-7 -0.25555 " pathEditMode="relative" rAng="0" ptsTypes="AA">
                                      <p:cBhvr>
                                        <p:cTn id="14" dur="2000" fill="hold"/>
                                        <p:tgtEl>
                                          <p:spTgt spid="39"/>
                                        </p:tgtEl>
                                        <p:attrNameLst>
                                          <p:attrName>ppt_x</p:attrName>
                                          <p:attrName>ppt_y</p:attrName>
                                        </p:attrNameLst>
                                      </p:cBhvr>
                                      <p:rCtr x="0" y="-12778"/>
                                    </p:animMotion>
                                  </p:childTnLst>
                                </p:cTn>
                              </p:par>
                              <p:par>
                                <p:cTn id="15" presetID="0" presetClass="path" presetSubtype="0" accel="50000" decel="50000" fill="hold" grpId="0" nodeType="withEffect">
                                  <p:stCondLst>
                                    <p:cond delay="13000"/>
                                  </p:stCondLst>
                                  <p:childTnLst>
                                    <p:animMotion origin="layout" path="M 5E-6 -2.59259E-6 L 5E-6 -0.25555 " pathEditMode="relative" rAng="0" ptsTypes="AA">
                                      <p:cBhvr>
                                        <p:cTn id="16" dur="2000" fill="hold"/>
                                        <p:tgtEl>
                                          <p:spTgt spid="40"/>
                                        </p:tgtEl>
                                        <p:attrNameLst>
                                          <p:attrName>ppt_x</p:attrName>
                                          <p:attrName>ppt_y</p:attrName>
                                        </p:attrNameLst>
                                      </p:cBhvr>
                                      <p:rCtr x="0"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27D82C-F750-6841-A494-0D70C0ED3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7807" y="3371036"/>
            <a:ext cx="1412635" cy="794607"/>
          </a:xfrm>
          <a:prstGeom prst="rect">
            <a:avLst/>
          </a:prstGeom>
        </p:spPr>
      </p:pic>
      <p:pic>
        <p:nvPicPr>
          <p:cNvPr id="17" name="Picture 16">
            <a:extLst>
              <a:ext uri="{FF2B5EF4-FFF2-40B4-BE49-F238E27FC236}">
                <a16:creationId xmlns:a16="http://schemas.microsoft.com/office/drawing/2014/main" id="{36E58D49-4073-DB42-8859-4E7A7E4A8A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930" y="3756872"/>
            <a:ext cx="1587525" cy="584756"/>
          </a:xfrm>
          <a:prstGeom prst="rect">
            <a:avLst/>
          </a:prstGeom>
        </p:spPr>
      </p:pic>
      <p:pic>
        <p:nvPicPr>
          <p:cNvPr id="18" name="Picture 17">
            <a:extLst>
              <a:ext uri="{FF2B5EF4-FFF2-40B4-BE49-F238E27FC236}">
                <a16:creationId xmlns:a16="http://schemas.microsoft.com/office/drawing/2014/main" id="{B48FA82B-0E16-6848-92CC-1FFF9C05F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2172" y="4552612"/>
            <a:ext cx="1587525" cy="584756"/>
          </a:xfrm>
          <a:prstGeom prst="rect">
            <a:avLst/>
          </a:prstGeom>
        </p:spPr>
      </p:pic>
      <p:pic>
        <p:nvPicPr>
          <p:cNvPr id="19" name="Picture 18">
            <a:extLst>
              <a:ext uri="{FF2B5EF4-FFF2-40B4-BE49-F238E27FC236}">
                <a16:creationId xmlns:a16="http://schemas.microsoft.com/office/drawing/2014/main" id="{6C7CFA24-6A45-C94E-ADB7-7E2C7967D9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188" y="3693562"/>
            <a:ext cx="1615812" cy="1082594"/>
          </a:xfrm>
          <a:prstGeom prst="rect">
            <a:avLst/>
          </a:prstGeom>
        </p:spPr>
      </p:pic>
      <p:pic>
        <p:nvPicPr>
          <p:cNvPr id="6" name="Picture 5">
            <a:extLst>
              <a:ext uri="{FF2B5EF4-FFF2-40B4-BE49-F238E27FC236}">
                <a16:creationId xmlns:a16="http://schemas.microsoft.com/office/drawing/2014/main" id="{4AF0DCE7-3C15-A549-9514-9E9EB73F0A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28052" y="1613409"/>
            <a:ext cx="744252" cy="744252"/>
          </a:xfrm>
          <a:prstGeom prst="rect">
            <a:avLst/>
          </a:prstGeom>
        </p:spPr>
      </p:pic>
      <p:pic>
        <p:nvPicPr>
          <p:cNvPr id="7" name="Picture 6">
            <a:extLst>
              <a:ext uri="{FF2B5EF4-FFF2-40B4-BE49-F238E27FC236}">
                <a16:creationId xmlns:a16="http://schemas.microsoft.com/office/drawing/2014/main" id="{0AC022C9-CE7E-A044-BE1C-70F63444F2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00" y="1613409"/>
            <a:ext cx="744252" cy="744252"/>
          </a:xfrm>
          <a:prstGeom prst="rect">
            <a:avLst/>
          </a:prstGeom>
        </p:spPr>
      </p:pic>
      <p:sp>
        <p:nvSpPr>
          <p:cNvPr id="4" name="TextBox 3">
            <a:extLst>
              <a:ext uri="{FF2B5EF4-FFF2-40B4-BE49-F238E27FC236}">
                <a16:creationId xmlns:a16="http://schemas.microsoft.com/office/drawing/2014/main" id="{8A57079D-D8B6-264D-BEC9-DC86BBAA35D2}"/>
              </a:ext>
            </a:extLst>
          </p:cNvPr>
          <p:cNvSpPr txBox="1"/>
          <p:nvPr/>
        </p:nvSpPr>
        <p:spPr>
          <a:xfrm>
            <a:off x="2373733" y="1693147"/>
            <a:ext cx="1550424" cy="584775"/>
          </a:xfrm>
          <a:prstGeom prst="rect">
            <a:avLst/>
          </a:prstGeom>
        </p:spPr>
        <p:txBody>
          <a:bodyPr wrap="none" rtlCol="0" anchor="t">
            <a:spAutoFit/>
          </a:bodyPr>
          <a:lstStyle/>
          <a:p>
            <a:r>
              <a:rPr lang="en-US" sz="3200" b="1" dirty="0"/>
              <a:t>Stealth</a:t>
            </a:r>
            <a:endParaRPr lang="en-US" b="1" dirty="0"/>
          </a:p>
        </p:txBody>
      </p:sp>
      <p:sp>
        <p:nvSpPr>
          <p:cNvPr id="8" name="TextBox 7">
            <a:extLst>
              <a:ext uri="{FF2B5EF4-FFF2-40B4-BE49-F238E27FC236}">
                <a16:creationId xmlns:a16="http://schemas.microsoft.com/office/drawing/2014/main" id="{529F4F9A-54C6-0F48-BA9E-292A6976010C}"/>
              </a:ext>
            </a:extLst>
          </p:cNvPr>
          <p:cNvSpPr txBox="1"/>
          <p:nvPr/>
        </p:nvSpPr>
        <p:spPr>
          <a:xfrm>
            <a:off x="8538662" y="1693147"/>
            <a:ext cx="1824538" cy="584775"/>
          </a:xfrm>
          <a:prstGeom prst="rect">
            <a:avLst/>
          </a:prstGeom>
        </p:spPr>
        <p:txBody>
          <a:bodyPr wrap="none" rtlCol="0" anchor="t">
            <a:spAutoFit/>
          </a:bodyPr>
          <a:lstStyle/>
          <a:p>
            <a:r>
              <a:rPr lang="en-US" sz="3200" b="1" dirty="0"/>
              <a:t>Address</a:t>
            </a:r>
            <a:endParaRPr lang="en-US" b="1" dirty="0"/>
          </a:p>
        </p:txBody>
      </p:sp>
      <p:sp>
        <p:nvSpPr>
          <p:cNvPr id="10" name="TextBox 9">
            <a:extLst>
              <a:ext uri="{FF2B5EF4-FFF2-40B4-BE49-F238E27FC236}">
                <a16:creationId xmlns:a16="http://schemas.microsoft.com/office/drawing/2014/main" id="{A324C8FD-E1B0-7448-8835-77D164275DEC}"/>
              </a:ext>
            </a:extLst>
          </p:cNvPr>
          <p:cNvSpPr txBox="1"/>
          <p:nvPr/>
        </p:nvSpPr>
        <p:spPr>
          <a:xfrm>
            <a:off x="1065424" y="4395156"/>
            <a:ext cx="837088" cy="253916"/>
          </a:xfrm>
          <a:prstGeom prst="rect">
            <a:avLst/>
          </a:prstGeom>
        </p:spPr>
        <p:txBody>
          <a:bodyPr wrap="none" rtlCol="0" anchor="t">
            <a:spAutoFit/>
          </a:bodyPr>
          <a:lstStyle/>
          <a:p>
            <a:pPr algn="ctr"/>
            <a:r>
              <a:rPr lang="en-US" sz="1050" dirty="0">
                <a:solidFill>
                  <a:schemeClr val="bg2">
                    <a:lumMod val="75000"/>
                  </a:schemeClr>
                </a:solidFill>
              </a:rPr>
              <a:t>Bare Metal</a:t>
            </a:r>
          </a:p>
        </p:txBody>
      </p:sp>
      <p:sp>
        <p:nvSpPr>
          <p:cNvPr id="11" name="TextBox 10">
            <a:extLst>
              <a:ext uri="{FF2B5EF4-FFF2-40B4-BE49-F238E27FC236}">
                <a16:creationId xmlns:a16="http://schemas.microsoft.com/office/drawing/2014/main" id="{E3440A34-7C25-0E4A-A13D-26395DB56043}"/>
              </a:ext>
            </a:extLst>
          </p:cNvPr>
          <p:cNvSpPr txBox="1"/>
          <p:nvPr/>
        </p:nvSpPr>
        <p:spPr>
          <a:xfrm>
            <a:off x="3421729" y="4209746"/>
            <a:ext cx="1511952" cy="246221"/>
          </a:xfrm>
          <a:prstGeom prst="rect">
            <a:avLst/>
          </a:prstGeom>
        </p:spPr>
        <p:txBody>
          <a:bodyPr wrap="none" rtlCol="0" anchor="t">
            <a:spAutoFit/>
          </a:bodyPr>
          <a:lstStyle/>
          <a:p>
            <a:pPr algn="ctr"/>
            <a:r>
              <a:rPr lang="en-US" sz="1000" dirty="0">
                <a:solidFill>
                  <a:schemeClr val="bg2">
                    <a:lumMod val="75000"/>
                  </a:schemeClr>
                </a:solidFill>
              </a:rPr>
              <a:t>(physical port mapping)</a:t>
            </a:r>
          </a:p>
        </p:txBody>
      </p:sp>
      <p:sp>
        <p:nvSpPr>
          <p:cNvPr id="12" name="TextBox 11">
            <a:extLst>
              <a:ext uri="{FF2B5EF4-FFF2-40B4-BE49-F238E27FC236}">
                <a16:creationId xmlns:a16="http://schemas.microsoft.com/office/drawing/2014/main" id="{2F4F8BF5-5E90-EC4A-9AD0-5C5B41A5E5D9}"/>
              </a:ext>
            </a:extLst>
          </p:cNvPr>
          <p:cNvSpPr txBox="1"/>
          <p:nvPr/>
        </p:nvSpPr>
        <p:spPr>
          <a:xfrm>
            <a:off x="6570070" y="5011579"/>
            <a:ext cx="1391728" cy="246221"/>
          </a:xfrm>
          <a:prstGeom prst="rect">
            <a:avLst/>
          </a:prstGeom>
        </p:spPr>
        <p:txBody>
          <a:bodyPr wrap="none" rtlCol="0" anchor="t">
            <a:spAutoFit/>
          </a:bodyPr>
          <a:lstStyle/>
          <a:p>
            <a:pPr algn="ctr"/>
            <a:r>
              <a:rPr lang="en-US" sz="1000" dirty="0">
                <a:solidFill>
                  <a:schemeClr val="bg2">
                    <a:lumMod val="75000"/>
                  </a:schemeClr>
                </a:solidFill>
              </a:rPr>
              <a:t>(virtual port mapping)</a:t>
            </a:r>
          </a:p>
        </p:txBody>
      </p:sp>
      <p:pic>
        <p:nvPicPr>
          <p:cNvPr id="20" name="Picture 19">
            <a:extLst>
              <a:ext uri="{FF2B5EF4-FFF2-40B4-BE49-F238E27FC236}">
                <a16:creationId xmlns:a16="http://schemas.microsoft.com/office/drawing/2014/main" id="{91F779EC-9539-5342-B53E-9C41E4183C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753" y="3720346"/>
            <a:ext cx="519138" cy="423615"/>
          </a:xfrm>
          <a:prstGeom prst="rect">
            <a:avLst/>
          </a:prstGeom>
        </p:spPr>
      </p:pic>
      <p:cxnSp>
        <p:nvCxnSpPr>
          <p:cNvPr id="22" name="Straight Connector 21">
            <a:extLst>
              <a:ext uri="{FF2B5EF4-FFF2-40B4-BE49-F238E27FC236}">
                <a16:creationId xmlns:a16="http://schemas.microsoft.com/office/drawing/2014/main" id="{15C7E966-4B99-6D45-9DC3-952258698B51}"/>
              </a:ext>
            </a:extLst>
          </p:cNvPr>
          <p:cNvCxnSpPr>
            <a:cxnSpLocks/>
          </p:cNvCxnSpPr>
          <p:nvPr/>
        </p:nvCxnSpPr>
        <p:spPr>
          <a:xfrm>
            <a:off x="5791200" y="1375746"/>
            <a:ext cx="0" cy="479645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EAD2302-58DF-2847-9D89-711B843BF1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06758" y="4538487"/>
            <a:ext cx="681984" cy="426240"/>
          </a:xfrm>
          <a:prstGeom prst="rect">
            <a:avLst/>
          </a:prstGeom>
        </p:spPr>
      </p:pic>
      <p:sp>
        <p:nvSpPr>
          <p:cNvPr id="25" name="TextBox 24">
            <a:extLst>
              <a:ext uri="{FF2B5EF4-FFF2-40B4-BE49-F238E27FC236}">
                <a16:creationId xmlns:a16="http://schemas.microsoft.com/office/drawing/2014/main" id="{A8101203-23D7-8E4D-B39A-6DA7A1445963}"/>
              </a:ext>
            </a:extLst>
          </p:cNvPr>
          <p:cNvSpPr txBox="1"/>
          <p:nvPr/>
        </p:nvSpPr>
        <p:spPr>
          <a:xfrm>
            <a:off x="8733645" y="4903240"/>
            <a:ext cx="1228221" cy="253916"/>
          </a:xfrm>
          <a:prstGeom prst="rect">
            <a:avLst/>
          </a:prstGeom>
        </p:spPr>
        <p:txBody>
          <a:bodyPr wrap="none" rtlCol="0" anchor="t">
            <a:spAutoFit/>
          </a:bodyPr>
          <a:lstStyle/>
          <a:p>
            <a:pPr algn="ctr"/>
            <a:r>
              <a:rPr lang="en-US" sz="1050" dirty="0">
                <a:solidFill>
                  <a:schemeClr val="bg2">
                    <a:lumMod val="75000"/>
                  </a:schemeClr>
                </a:solidFill>
              </a:rPr>
              <a:t>(aggregated port)</a:t>
            </a:r>
          </a:p>
        </p:txBody>
      </p:sp>
      <p:pic>
        <p:nvPicPr>
          <p:cNvPr id="27" name="Picture 26">
            <a:extLst>
              <a:ext uri="{FF2B5EF4-FFF2-40B4-BE49-F238E27FC236}">
                <a16:creationId xmlns:a16="http://schemas.microsoft.com/office/drawing/2014/main" id="{63F0B4C1-9C68-7940-9988-0B3AE52F5E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95550" y="4538487"/>
            <a:ext cx="681984" cy="426240"/>
          </a:xfrm>
          <a:prstGeom prst="rect">
            <a:avLst/>
          </a:prstGeom>
        </p:spPr>
      </p:pic>
      <p:sp>
        <p:nvSpPr>
          <p:cNvPr id="28" name="TextBox 27">
            <a:extLst>
              <a:ext uri="{FF2B5EF4-FFF2-40B4-BE49-F238E27FC236}">
                <a16:creationId xmlns:a16="http://schemas.microsoft.com/office/drawing/2014/main" id="{BAAB6AB1-5CFF-4B4F-858F-1B2375F13851}"/>
              </a:ext>
            </a:extLst>
          </p:cNvPr>
          <p:cNvSpPr txBox="1"/>
          <p:nvPr/>
        </p:nvSpPr>
        <p:spPr>
          <a:xfrm>
            <a:off x="10766895" y="4903240"/>
            <a:ext cx="739305" cy="253916"/>
          </a:xfrm>
          <a:prstGeom prst="rect">
            <a:avLst/>
          </a:prstGeom>
        </p:spPr>
        <p:txBody>
          <a:bodyPr wrap="none" rtlCol="0" anchor="t">
            <a:spAutoFit/>
          </a:bodyPr>
          <a:lstStyle/>
          <a:p>
            <a:pPr algn="ctr"/>
            <a:r>
              <a:rPr lang="en-US" sz="1050" dirty="0">
                <a:solidFill>
                  <a:schemeClr val="bg2">
                    <a:lumMod val="75000"/>
                  </a:schemeClr>
                </a:solidFill>
              </a:rPr>
              <a:t>(per port)</a:t>
            </a:r>
          </a:p>
        </p:txBody>
      </p:sp>
      <p:cxnSp>
        <p:nvCxnSpPr>
          <p:cNvPr id="30" name="Straight Connector 29">
            <a:extLst>
              <a:ext uri="{FF2B5EF4-FFF2-40B4-BE49-F238E27FC236}">
                <a16:creationId xmlns:a16="http://schemas.microsoft.com/office/drawing/2014/main" id="{FCC93917-A3C3-B540-9894-3FDC92562643}"/>
              </a:ext>
            </a:extLst>
          </p:cNvPr>
          <p:cNvCxnSpPr>
            <a:cxnSpLocks/>
          </p:cNvCxnSpPr>
          <p:nvPr/>
        </p:nvCxnSpPr>
        <p:spPr>
          <a:xfrm flipH="1">
            <a:off x="9472642" y="4192167"/>
            <a:ext cx="304800" cy="29498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1730FA-25A8-6147-9555-B6BA35B8528F}"/>
              </a:ext>
            </a:extLst>
          </p:cNvPr>
          <p:cNvCxnSpPr>
            <a:cxnSpLocks/>
          </p:cNvCxnSpPr>
          <p:nvPr/>
        </p:nvCxnSpPr>
        <p:spPr>
          <a:xfrm>
            <a:off x="10632524" y="4192167"/>
            <a:ext cx="268742" cy="29498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AEB9A1F-75D4-E045-B23C-535F07C2F00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52600" y="3734232"/>
            <a:ext cx="432324" cy="432324"/>
          </a:xfrm>
          <a:prstGeom prst="rect">
            <a:avLst/>
          </a:prstGeom>
        </p:spPr>
      </p:pic>
      <p:pic>
        <p:nvPicPr>
          <p:cNvPr id="29" name="Picture 28">
            <a:extLst>
              <a:ext uri="{FF2B5EF4-FFF2-40B4-BE49-F238E27FC236}">
                <a16:creationId xmlns:a16="http://schemas.microsoft.com/office/drawing/2014/main" id="{C65BA308-31A1-9447-85DA-A4D7EA6735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1388" y="3151592"/>
            <a:ext cx="1615812" cy="1082594"/>
          </a:xfrm>
          <a:prstGeom prst="rect">
            <a:avLst/>
          </a:prstGeom>
        </p:spPr>
      </p:pic>
      <p:sp>
        <p:nvSpPr>
          <p:cNvPr id="31" name="TextBox 30">
            <a:extLst>
              <a:ext uri="{FF2B5EF4-FFF2-40B4-BE49-F238E27FC236}">
                <a16:creationId xmlns:a16="http://schemas.microsoft.com/office/drawing/2014/main" id="{B19731F7-DF25-DF44-85AA-9F0927EEA7D7}"/>
              </a:ext>
            </a:extLst>
          </p:cNvPr>
          <p:cNvSpPr txBox="1"/>
          <p:nvPr/>
        </p:nvSpPr>
        <p:spPr>
          <a:xfrm>
            <a:off x="6856624" y="3853186"/>
            <a:ext cx="837088" cy="253916"/>
          </a:xfrm>
          <a:prstGeom prst="rect">
            <a:avLst/>
          </a:prstGeom>
        </p:spPr>
        <p:txBody>
          <a:bodyPr wrap="none" rtlCol="0" anchor="t">
            <a:spAutoFit/>
          </a:bodyPr>
          <a:lstStyle/>
          <a:p>
            <a:pPr algn="ctr"/>
            <a:r>
              <a:rPr lang="en-US" sz="1050" dirty="0">
                <a:solidFill>
                  <a:schemeClr val="bg2">
                    <a:lumMod val="75000"/>
                  </a:schemeClr>
                </a:solidFill>
              </a:rPr>
              <a:t>Bare Metal</a:t>
            </a:r>
          </a:p>
        </p:txBody>
      </p:sp>
      <p:pic>
        <p:nvPicPr>
          <p:cNvPr id="33" name="Picture 32">
            <a:extLst>
              <a:ext uri="{FF2B5EF4-FFF2-40B4-BE49-F238E27FC236}">
                <a16:creationId xmlns:a16="http://schemas.microsoft.com/office/drawing/2014/main" id="{5B67C666-18F0-5D4C-9C2A-020CD83BB0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77953" y="3178376"/>
            <a:ext cx="519138" cy="423615"/>
          </a:xfrm>
          <a:prstGeom prst="rect">
            <a:avLst/>
          </a:prstGeom>
        </p:spPr>
      </p:pic>
      <p:pic>
        <p:nvPicPr>
          <p:cNvPr id="34" name="Picture 33">
            <a:extLst>
              <a:ext uri="{FF2B5EF4-FFF2-40B4-BE49-F238E27FC236}">
                <a16:creationId xmlns:a16="http://schemas.microsoft.com/office/drawing/2014/main" id="{2744B95E-623C-5547-984F-E4DCDF445C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43800" y="3192262"/>
            <a:ext cx="432324" cy="432324"/>
          </a:xfrm>
          <a:prstGeom prst="rect">
            <a:avLst/>
          </a:prstGeom>
        </p:spPr>
      </p:pic>
      <p:sp>
        <p:nvSpPr>
          <p:cNvPr id="39" name="TextBox 38">
            <a:extLst>
              <a:ext uri="{FF2B5EF4-FFF2-40B4-BE49-F238E27FC236}">
                <a16:creationId xmlns:a16="http://schemas.microsoft.com/office/drawing/2014/main" id="{4F02319A-E576-EA4E-9C0E-594A7084C0CC}"/>
              </a:ext>
            </a:extLst>
          </p:cNvPr>
          <p:cNvSpPr txBox="1"/>
          <p:nvPr/>
        </p:nvSpPr>
        <p:spPr>
          <a:xfrm>
            <a:off x="2423131" y="2174101"/>
            <a:ext cx="1108701" cy="276999"/>
          </a:xfrm>
          <a:prstGeom prst="rect">
            <a:avLst/>
          </a:prstGeom>
        </p:spPr>
        <p:txBody>
          <a:bodyPr wrap="none" rtlCol="0" anchor="t">
            <a:spAutoFit/>
          </a:bodyPr>
          <a:lstStyle>
            <a:defPPr>
              <a:defRPr lang="en-US"/>
            </a:defPPr>
            <a:lvl1pPr algn="ctr">
              <a:defRPr sz="1000">
                <a:solidFill>
                  <a:schemeClr val="bg2">
                    <a:lumMod val="75000"/>
                  </a:schemeClr>
                </a:solidFill>
              </a:defRPr>
            </a:lvl1pPr>
          </a:lstStyle>
          <a:p>
            <a:r>
              <a:rPr lang="en-US" sz="1200" dirty="0"/>
              <a:t>(Transparent)</a:t>
            </a:r>
          </a:p>
        </p:txBody>
      </p:sp>
      <p:sp>
        <p:nvSpPr>
          <p:cNvPr id="40" name="TextBox 39">
            <a:extLst>
              <a:ext uri="{FF2B5EF4-FFF2-40B4-BE49-F238E27FC236}">
                <a16:creationId xmlns:a16="http://schemas.microsoft.com/office/drawing/2014/main" id="{AED609D5-4AB1-7141-842A-557D37065083}"/>
              </a:ext>
            </a:extLst>
          </p:cNvPr>
          <p:cNvSpPr txBox="1"/>
          <p:nvPr/>
        </p:nvSpPr>
        <p:spPr>
          <a:xfrm>
            <a:off x="8561962" y="2142663"/>
            <a:ext cx="1394934" cy="276999"/>
          </a:xfrm>
          <a:prstGeom prst="rect">
            <a:avLst/>
          </a:prstGeom>
        </p:spPr>
        <p:txBody>
          <a:bodyPr wrap="none" rtlCol="0" anchor="t">
            <a:spAutoFit/>
          </a:bodyPr>
          <a:lstStyle>
            <a:defPPr>
              <a:defRPr lang="en-US"/>
            </a:defPPr>
            <a:lvl1pPr algn="ctr">
              <a:defRPr sz="1000">
                <a:solidFill>
                  <a:schemeClr val="bg2">
                    <a:lumMod val="75000"/>
                  </a:schemeClr>
                </a:solidFill>
              </a:defRPr>
            </a:lvl1pPr>
          </a:lstStyle>
          <a:p>
            <a:r>
              <a:rPr lang="en-US" sz="1200" dirty="0"/>
              <a:t>(Non-transparent)</a:t>
            </a:r>
          </a:p>
        </p:txBody>
      </p:sp>
      <p:sp>
        <p:nvSpPr>
          <p:cNvPr id="42" name="Text Placeholder 1">
            <a:extLst>
              <a:ext uri="{FF2B5EF4-FFF2-40B4-BE49-F238E27FC236}">
                <a16:creationId xmlns:a16="http://schemas.microsoft.com/office/drawing/2014/main" id="{D1ED3A22-5038-9E43-941D-253F23055BC7}"/>
              </a:ext>
            </a:extLst>
          </p:cNvPr>
          <p:cNvSpPr txBox="1">
            <a:spLocks/>
          </p:cNvSpPr>
          <p:nvPr/>
        </p:nvSpPr>
        <p:spPr>
          <a:xfrm>
            <a:off x="554222" y="257175"/>
            <a:ext cx="9525000" cy="581025"/>
          </a:xfrm>
          <a:prstGeom prst="rect">
            <a:avLst/>
          </a:prstGeom>
        </p:spPr>
        <p:txBody>
          <a:bodyPr tIns="45720"/>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3200" dirty="0">
                <a:solidFill>
                  <a:schemeClr val="bg1"/>
                </a:solidFill>
                <a:latin typeface="Seravek ExtraLight" panose="020B0503040000020004" pitchFamily="34" charset="0"/>
              </a:rPr>
              <a:t>Deployment Options</a:t>
            </a:r>
          </a:p>
        </p:txBody>
      </p:sp>
    </p:spTree>
    <p:extLst>
      <p:ext uri="{BB962C8B-B14F-4D97-AF65-F5344CB8AC3E}">
        <p14:creationId xmlns:p14="http://schemas.microsoft.com/office/powerpoint/2010/main" val="301552364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7E9C8-42E9-CE49-A59B-FEB05CC758CB}"/>
              </a:ext>
            </a:extLst>
          </p:cNvPr>
          <p:cNvSpPr txBox="1">
            <a:spLocks/>
          </p:cNvSpPr>
          <p:nvPr/>
        </p:nvSpPr>
        <p:spPr>
          <a:xfrm>
            <a:off x="554222" y="257175"/>
            <a:ext cx="9525000" cy="581025"/>
          </a:xfrm>
          <a:prstGeom prst="rect">
            <a:avLst/>
          </a:prstGeom>
        </p:spPr>
        <p:txBody>
          <a:bodyPr tIns="45720"/>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3200" dirty="0">
                <a:solidFill>
                  <a:schemeClr val="bg1"/>
                </a:solidFill>
                <a:latin typeface="Seravek ExtraLight" panose="020B0503040000020004" pitchFamily="34" charset="0"/>
              </a:rPr>
              <a:t>Why Aeonik</a:t>
            </a:r>
            <a:r>
              <a:rPr lang="en-US" sz="2400" baseline="30000" dirty="0">
                <a:solidFill>
                  <a:schemeClr val="bg1"/>
                </a:solidFill>
                <a:latin typeface="Seravek ExtraLight" panose="020B0503040000020004" pitchFamily="34" charset="0"/>
              </a:rPr>
              <a:t>  </a:t>
            </a:r>
            <a:r>
              <a:rPr lang="en-US" sz="3200" dirty="0">
                <a:solidFill>
                  <a:schemeClr val="bg1"/>
                </a:solidFill>
                <a:latin typeface="Seravek ExtraLight" panose="020B0503040000020004" pitchFamily="34" charset="0"/>
              </a:rPr>
              <a:t>Security Fabric?</a:t>
            </a:r>
          </a:p>
        </p:txBody>
      </p:sp>
      <p:grpSp>
        <p:nvGrpSpPr>
          <p:cNvPr id="9" name="Group 8">
            <a:extLst>
              <a:ext uri="{FF2B5EF4-FFF2-40B4-BE49-F238E27FC236}">
                <a16:creationId xmlns:a16="http://schemas.microsoft.com/office/drawing/2014/main" id="{4F724F03-D042-094B-B753-7719597ED563}"/>
              </a:ext>
            </a:extLst>
          </p:cNvPr>
          <p:cNvGrpSpPr>
            <a:grpSpLocks noChangeAspect="1"/>
          </p:cNvGrpSpPr>
          <p:nvPr/>
        </p:nvGrpSpPr>
        <p:grpSpPr>
          <a:xfrm>
            <a:off x="2289411" y="1859280"/>
            <a:ext cx="731520" cy="731520"/>
            <a:chOff x="1885040" y="1636260"/>
            <a:chExt cx="990600" cy="990600"/>
          </a:xfrm>
          <a:effectLst>
            <a:reflection blurRad="38100" stA="43000" endPos="24000" dist="25400" dir="5400000" sy="-100000" algn="bl" rotWithShape="0"/>
          </a:effectLst>
        </p:grpSpPr>
        <p:sp>
          <p:nvSpPr>
            <p:cNvPr id="5" name="Oval 4">
              <a:extLst>
                <a:ext uri="{FF2B5EF4-FFF2-40B4-BE49-F238E27FC236}">
                  <a16:creationId xmlns:a16="http://schemas.microsoft.com/office/drawing/2014/main" id="{962853D2-54CF-EE49-93AB-710427E43ADE}"/>
                </a:ext>
              </a:extLst>
            </p:cNvPr>
            <p:cNvSpPr/>
            <p:nvPr/>
          </p:nvSpPr>
          <p:spPr>
            <a:xfrm>
              <a:off x="1885040" y="1636260"/>
              <a:ext cx="990600" cy="990600"/>
            </a:xfrm>
            <a:prstGeom prst="ellipse">
              <a:avLst/>
            </a:prstGeom>
            <a:solidFill>
              <a:srgbClr val="008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9C8326B-8BE5-FB46-A1B0-14CD8911B4F7}"/>
                </a:ext>
              </a:extLst>
            </p:cNvPr>
            <p:cNvGrpSpPr/>
            <p:nvPr/>
          </p:nvGrpSpPr>
          <p:grpSpPr>
            <a:xfrm>
              <a:off x="2104427" y="1865178"/>
              <a:ext cx="558098" cy="554678"/>
              <a:chOff x="9622603" y="7775631"/>
              <a:chExt cx="953415" cy="953477"/>
            </a:xfrm>
          </p:grpSpPr>
          <p:sp>
            <p:nvSpPr>
              <p:cNvPr id="29" name="Freeform 454">
                <a:extLst>
                  <a:ext uri="{FF2B5EF4-FFF2-40B4-BE49-F238E27FC236}">
                    <a16:creationId xmlns:a16="http://schemas.microsoft.com/office/drawing/2014/main" id="{EDB1E410-2CCA-9A46-B334-276E7CD3560C}"/>
                  </a:ext>
                </a:extLst>
              </p:cNvPr>
              <p:cNvSpPr>
                <a:spLocks noChangeArrowheads="1"/>
              </p:cNvSpPr>
              <p:nvPr/>
            </p:nvSpPr>
            <p:spPr bwMode="auto">
              <a:xfrm>
                <a:off x="9622603" y="7775631"/>
                <a:ext cx="953415" cy="953477"/>
              </a:xfrm>
              <a:custGeom>
                <a:avLst/>
                <a:gdLst>
                  <a:gd name="T0" fmla="*/ 1323 w 1324"/>
                  <a:gd name="T1" fmla="*/ 662 h 1324"/>
                  <a:gd name="T2" fmla="*/ 1323 w 1324"/>
                  <a:gd name="T3" fmla="*/ 662 h 1324"/>
                  <a:gd name="T4" fmla="*/ 659 w 1324"/>
                  <a:gd name="T5" fmla="*/ 1323 h 1324"/>
                  <a:gd name="T6" fmla="*/ 0 w 1324"/>
                  <a:gd name="T7" fmla="*/ 662 h 1324"/>
                  <a:gd name="T8" fmla="*/ 659 w 1324"/>
                  <a:gd name="T9" fmla="*/ 0 h 1324"/>
                  <a:gd name="T10" fmla="*/ 1323 w 1324"/>
                  <a:gd name="T11" fmla="*/ 662 h 1324"/>
                </a:gdLst>
                <a:ahLst/>
                <a:cxnLst>
                  <a:cxn ang="0">
                    <a:pos x="T0" y="T1"/>
                  </a:cxn>
                  <a:cxn ang="0">
                    <a:pos x="T2" y="T3"/>
                  </a:cxn>
                  <a:cxn ang="0">
                    <a:pos x="T4" y="T5"/>
                  </a:cxn>
                  <a:cxn ang="0">
                    <a:pos x="T6" y="T7"/>
                  </a:cxn>
                  <a:cxn ang="0">
                    <a:pos x="T8" y="T9"/>
                  </a:cxn>
                  <a:cxn ang="0">
                    <a:pos x="T10" y="T11"/>
                  </a:cxn>
                </a:cxnLst>
                <a:rect l="0" t="0" r="r" b="b"/>
                <a:pathLst>
                  <a:path w="1324" h="1324">
                    <a:moveTo>
                      <a:pt x="1323" y="662"/>
                    </a:moveTo>
                    <a:lnTo>
                      <a:pt x="1323" y="662"/>
                    </a:lnTo>
                    <a:cubicBezTo>
                      <a:pt x="1323" y="1033"/>
                      <a:pt x="1031" y="1323"/>
                      <a:pt x="659" y="1323"/>
                    </a:cubicBezTo>
                    <a:cubicBezTo>
                      <a:pt x="299" y="1323"/>
                      <a:pt x="0" y="1033"/>
                      <a:pt x="0" y="662"/>
                    </a:cubicBezTo>
                    <a:cubicBezTo>
                      <a:pt x="0" y="301"/>
                      <a:pt x="299" y="0"/>
                      <a:pt x="659" y="0"/>
                    </a:cubicBezTo>
                    <a:cubicBezTo>
                      <a:pt x="1031" y="0"/>
                      <a:pt x="1323" y="301"/>
                      <a:pt x="1323" y="662"/>
                    </a:cubicBezTo>
                  </a:path>
                </a:pathLst>
              </a:custGeom>
              <a:noFill/>
              <a:ln w="25400" cap="rnd">
                <a:solidFill>
                  <a:schemeClr val="bg1"/>
                </a:solidFill>
                <a:round/>
                <a:headEnd/>
                <a:tailEnd/>
              </a:ln>
              <a:effectLst/>
            </p:spPr>
            <p:txBody>
              <a:bodyPr wrap="none" anchor="ctr"/>
              <a:lstStyle/>
              <a:p>
                <a:endParaRPr lang="en-US">
                  <a:latin typeface="Roboto Light" charset="0"/>
                </a:endParaRPr>
              </a:p>
            </p:txBody>
          </p:sp>
          <p:sp>
            <p:nvSpPr>
              <p:cNvPr id="30" name="Freeform 455">
                <a:extLst>
                  <a:ext uri="{FF2B5EF4-FFF2-40B4-BE49-F238E27FC236}">
                    <a16:creationId xmlns:a16="http://schemas.microsoft.com/office/drawing/2014/main" id="{8DDD4219-CF41-EC49-B45A-318CDE85A4B9}"/>
                  </a:ext>
                </a:extLst>
              </p:cNvPr>
              <p:cNvSpPr>
                <a:spLocks noChangeArrowheads="1"/>
              </p:cNvSpPr>
              <p:nvPr/>
            </p:nvSpPr>
            <p:spPr bwMode="auto">
              <a:xfrm>
                <a:off x="9752904" y="7867801"/>
                <a:ext cx="216107" cy="797741"/>
              </a:xfrm>
              <a:custGeom>
                <a:avLst/>
                <a:gdLst>
                  <a:gd name="T0" fmla="*/ 89 w 300"/>
                  <a:gd name="T1" fmla="*/ 0 h 1105"/>
                  <a:gd name="T2" fmla="*/ 299 w 300"/>
                  <a:gd name="T3" fmla="*/ 292 h 1105"/>
                  <a:gd name="T4" fmla="*/ 181 w 300"/>
                  <a:gd name="T5" fmla="*/ 411 h 1105"/>
                  <a:gd name="T6" fmla="*/ 0 w 300"/>
                  <a:gd name="T7" fmla="*/ 472 h 1105"/>
                  <a:gd name="T8" fmla="*/ 0 w 300"/>
                  <a:gd name="T9" fmla="*/ 652 h 1105"/>
                  <a:gd name="T10" fmla="*/ 181 w 300"/>
                  <a:gd name="T11" fmla="*/ 773 h 1105"/>
                  <a:gd name="T12" fmla="*/ 240 w 300"/>
                  <a:gd name="T13" fmla="*/ 892 h 1105"/>
                  <a:gd name="T14" fmla="*/ 181 w 300"/>
                  <a:gd name="T15" fmla="*/ 1072 h 1105"/>
                  <a:gd name="T16" fmla="*/ 149 w 300"/>
                  <a:gd name="T17" fmla="*/ 1104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105">
                    <a:moveTo>
                      <a:pt x="89" y="0"/>
                    </a:moveTo>
                    <a:lnTo>
                      <a:pt x="299" y="292"/>
                    </a:lnTo>
                    <a:lnTo>
                      <a:pt x="181" y="411"/>
                    </a:lnTo>
                    <a:lnTo>
                      <a:pt x="0" y="472"/>
                    </a:lnTo>
                    <a:lnTo>
                      <a:pt x="0" y="652"/>
                    </a:lnTo>
                    <a:lnTo>
                      <a:pt x="181" y="773"/>
                    </a:lnTo>
                    <a:lnTo>
                      <a:pt x="240" y="892"/>
                    </a:lnTo>
                    <a:lnTo>
                      <a:pt x="181" y="1072"/>
                    </a:lnTo>
                    <a:lnTo>
                      <a:pt x="149" y="1104"/>
                    </a:lnTo>
                  </a:path>
                </a:pathLst>
              </a:custGeom>
              <a:noFill/>
              <a:ln w="25400" cap="rnd">
                <a:solidFill>
                  <a:schemeClr val="bg1"/>
                </a:solidFill>
                <a:round/>
                <a:headEnd/>
                <a:tailEnd/>
              </a:ln>
              <a:effectLst/>
            </p:spPr>
            <p:txBody>
              <a:bodyPr/>
              <a:lstStyle/>
              <a:p>
                <a:endParaRPr lang="en-US">
                  <a:latin typeface="Roboto Light" charset="0"/>
                </a:endParaRPr>
              </a:p>
            </p:txBody>
          </p:sp>
          <p:sp>
            <p:nvSpPr>
              <p:cNvPr id="31" name="Freeform 456">
                <a:extLst>
                  <a:ext uri="{FF2B5EF4-FFF2-40B4-BE49-F238E27FC236}">
                    <a16:creationId xmlns:a16="http://schemas.microsoft.com/office/drawing/2014/main" id="{8892EC07-BBF6-1440-805A-21F9E478461A}"/>
                  </a:ext>
                </a:extLst>
              </p:cNvPr>
              <p:cNvSpPr>
                <a:spLocks noChangeArrowheads="1"/>
              </p:cNvSpPr>
              <p:nvPr/>
            </p:nvSpPr>
            <p:spPr bwMode="auto">
              <a:xfrm>
                <a:off x="10140625" y="7963148"/>
                <a:ext cx="375010" cy="549837"/>
              </a:xfrm>
              <a:custGeom>
                <a:avLst/>
                <a:gdLst>
                  <a:gd name="T0" fmla="*/ 470 w 521"/>
                  <a:gd name="T1" fmla="*/ 0 h 763"/>
                  <a:gd name="T2" fmla="*/ 360 w 521"/>
                  <a:gd name="T3" fmla="*/ 100 h 763"/>
                  <a:gd name="T4" fmla="*/ 180 w 521"/>
                  <a:gd name="T5" fmla="*/ 342 h 763"/>
                  <a:gd name="T6" fmla="*/ 59 w 521"/>
                  <a:gd name="T7" fmla="*/ 342 h 763"/>
                  <a:gd name="T8" fmla="*/ 59 w 521"/>
                  <a:gd name="T9" fmla="*/ 463 h 763"/>
                  <a:gd name="T10" fmla="*/ 0 w 521"/>
                  <a:gd name="T11" fmla="*/ 582 h 763"/>
                  <a:gd name="T12" fmla="*/ 59 w 521"/>
                  <a:gd name="T13" fmla="*/ 703 h 763"/>
                  <a:gd name="T14" fmla="*/ 180 w 521"/>
                  <a:gd name="T15" fmla="*/ 762 h 763"/>
                  <a:gd name="T16" fmla="*/ 301 w 521"/>
                  <a:gd name="T17" fmla="*/ 643 h 763"/>
                  <a:gd name="T18" fmla="*/ 360 w 521"/>
                  <a:gd name="T19" fmla="*/ 522 h 763"/>
                  <a:gd name="T20" fmla="*/ 481 w 521"/>
                  <a:gd name="T21" fmla="*/ 703 h 763"/>
                  <a:gd name="T22" fmla="*/ 520 w 521"/>
                  <a:gd name="T23" fmla="*/ 72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763">
                    <a:moveTo>
                      <a:pt x="470" y="0"/>
                    </a:moveTo>
                    <a:lnTo>
                      <a:pt x="360" y="100"/>
                    </a:lnTo>
                    <a:lnTo>
                      <a:pt x="180" y="342"/>
                    </a:lnTo>
                    <a:lnTo>
                      <a:pt x="59" y="342"/>
                    </a:lnTo>
                    <a:lnTo>
                      <a:pt x="59" y="463"/>
                    </a:lnTo>
                    <a:lnTo>
                      <a:pt x="0" y="582"/>
                    </a:lnTo>
                    <a:lnTo>
                      <a:pt x="59" y="703"/>
                    </a:lnTo>
                    <a:lnTo>
                      <a:pt x="180" y="762"/>
                    </a:lnTo>
                    <a:lnTo>
                      <a:pt x="301" y="643"/>
                    </a:lnTo>
                    <a:lnTo>
                      <a:pt x="360" y="522"/>
                    </a:lnTo>
                    <a:lnTo>
                      <a:pt x="481" y="703"/>
                    </a:lnTo>
                    <a:lnTo>
                      <a:pt x="520" y="723"/>
                    </a:lnTo>
                  </a:path>
                </a:pathLst>
              </a:custGeom>
              <a:noFill/>
              <a:ln w="25400" cap="rnd">
                <a:solidFill>
                  <a:schemeClr val="bg1"/>
                </a:solidFill>
                <a:round/>
                <a:headEnd/>
                <a:tailEnd/>
              </a:ln>
              <a:effectLst/>
            </p:spPr>
            <p:txBody>
              <a:bodyPr/>
              <a:lstStyle/>
              <a:p>
                <a:endParaRPr lang="en-US">
                  <a:latin typeface="Roboto Light" charset="0"/>
                </a:endParaRPr>
              </a:p>
            </p:txBody>
          </p:sp>
        </p:grpSp>
      </p:grpSp>
      <p:grpSp>
        <p:nvGrpSpPr>
          <p:cNvPr id="6" name="Group 5">
            <a:extLst>
              <a:ext uri="{FF2B5EF4-FFF2-40B4-BE49-F238E27FC236}">
                <a16:creationId xmlns:a16="http://schemas.microsoft.com/office/drawing/2014/main" id="{2034A723-8378-494A-AE08-63F0FD4CF1FF}"/>
              </a:ext>
            </a:extLst>
          </p:cNvPr>
          <p:cNvGrpSpPr>
            <a:grpSpLocks noChangeAspect="1"/>
          </p:cNvGrpSpPr>
          <p:nvPr/>
        </p:nvGrpSpPr>
        <p:grpSpPr>
          <a:xfrm>
            <a:off x="5743603" y="1859280"/>
            <a:ext cx="731520" cy="731520"/>
            <a:chOff x="4760762" y="1636260"/>
            <a:chExt cx="990600" cy="990600"/>
          </a:xfrm>
          <a:effectLst>
            <a:reflection blurRad="38100" stA="43000" endPos="24000" dist="25400" dir="5400000" sy="-100000" algn="bl" rotWithShape="0"/>
          </a:effectLst>
        </p:grpSpPr>
        <p:sp>
          <p:nvSpPr>
            <p:cNvPr id="78" name="Oval 77">
              <a:extLst>
                <a:ext uri="{FF2B5EF4-FFF2-40B4-BE49-F238E27FC236}">
                  <a16:creationId xmlns:a16="http://schemas.microsoft.com/office/drawing/2014/main" id="{2395A7B8-2EAC-C846-85CC-56BA5D73B38E}"/>
                </a:ext>
              </a:extLst>
            </p:cNvPr>
            <p:cNvSpPr/>
            <p:nvPr/>
          </p:nvSpPr>
          <p:spPr>
            <a:xfrm>
              <a:off x="4760762" y="1636260"/>
              <a:ext cx="990600" cy="990600"/>
            </a:xfrm>
            <a:prstGeom prst="ellipse">
              <a:avLst/>
            </a:prstGeom>
            <a:solidFill>
              <a:srgbClr val="00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C0301314-BDCE-8744-9B8D-6029DE44ABD9}"/>
                </a:ext>
              </a:extLst>
            </p:cNvPr>
            <p:cNvGrpSpPr/>
            <p:nvPr/>
          </p:nvGrpSpPr>
          <p:grpSpPr>
            <a:xfrm>
              <a:off x="4914196" y="1861311"/>
              <a:ext cx="686504" cy="577089"/>
              <a:chOff x="11707403" y="7861444"/>
              <a:chExt cx="953415" cy="778672"/>
            </a:xfrm>
          </p:grpSpPr>
          <p:sp>
            <p:nvSpPr>
              <p:cNvPr id="33" name="Freeform 457">
                <a:extLst>
                  <a:ext uri="{FF2B5EF4-FFF2-40B4-BE49-F238E27FC236}">
                    <a16:creationId xmlns:a16="http://schemas.microsoft.com/office/drawing/2014/main" id="{F1AB1D07-FA1D-C54D-9938-EB231CFA3C84}"/>
                  </a:ext>
                </a:extLst>
              </p:cNvPr>
              <p:cNvSpPr>
                <a:spLocks noChangeArrowheads="1"/>
              </p:cNvSpPr>
              <p:nvPr/>
            </p:nvSpPr>
            <p:spPr bwMode="auto">
              <a:xfrm>
                <a:off x="11707403" y="7861444"/>
                <a:ext cx="953415" cy="435420"/>
              </a:xfrm>
              <a:custGeom>
                <a:avLst/>
                <a:gdLst>
                  <a:gd name="T0" fmla="*/ 664 w 1324"/>
                  <a:gd name="T1" fmla="*/ 0 h 603"/>
                  <a:gd name="T2" fmla="*/ 0 w 1324"/>
                  <a:gd name="T3" fmla="*/ 301 h 603"/>
                  <a:gd name="T4" fmla="*/ 664 w 1324"/>
                  <a:gd name="T5" fmla="*/ 602 h 603"/>
                  <a:gd name="T6" fmla="*/ 1323 w 1324"/>
                  <a:gd name="T7" fmla="*/ 301 h 603"/>
                  <a:gd name="T8" fmla="*/ 664 w 1324"/>
                  <a:gd name="T9" fmla="*/ 0 h 603"/>
                </a:gdLst>
                <a:ahLst/>
                <a:cxnLst>
                  <a:cxn ang="0">
                    <a:pos x="T0" y="T1"/>
                  </a:cxn>
                  <a:cxn ang="0">
                    <a:pos x="T2" y="T3"/>
                  </a:cxn>
                  <a:cxn ang="0">
                    <a:pos x="T4" y="T5"/>
                  </a:cxn>
                  <a:cxn ang="0">
                    <a:pos x="T6" y="T7"/>
                  </a:cxn>
                  <a:cxn ang="0">
                    <a:pos x="T8" y="T9"/>
                  </a:cxn>
                </a:cxnLst>
                <a:rect l="0" t="0" r="r" b="b"/>
                <a:pathLst>
                  <a:path w="1324" h="603">
                    <a:moveTo>
                      <a:pt x="664" y="0"/>
                    </a:moveTo>
                    <a:lnTo>
                      <a:pt x="0" y="301"/>
                    </a:lnTo>
                    <a:lnTo>
                      <a:pt x="664" y="602"/>
                    </a:lnTo>
                    <a:lnTo>
                      <a:pt x="1323" y="301"/>
                    </a:lnTo>
                    <a:lnTo>
                      <a:pt x="664" y="0"/>
                    </a:lnTo>
                  </a:path>
                </a:pathLst>
              </a:custGeom>
              <a:noFill/>
              <a:ln w="22225" cap="rnd">
                <a:solidFill>
                  <a:schemeClr val="bg1"/>
                </a:solidFill>
                <a:round/>
                <a:headEnd/>
                <a:tailEnd/>
              </a:ln>
              <a:effectLst/>
            </p:spPr>
            <p:txBody>
              <a:bodyPr wrap="none" anchor="ctr"/>
              <a:lstStyle/>
              <a:p>
                <a:endParaRPr lang="en-US" dirty="0">
                  <a:latin typeface="Roboto Light" charset="0"/>
                </a:endParaRPr>
              </a:p>
            </p:txBody>
          </p:sp>
          <p:sp>
            <p:nvSpPr>
              <p:cNvPr id="34" name="Freeform 458">
                <a:extLst>
                  <a:ext uri="{FF2B5EF4-FFF2-40B4-BE49-F238E27FC236}">
                    <a16:creationId xmlns:a16="http://schemas.microsoft.com/office/drawing/2014/main" id="{37CA3B7D-EBF7-1744-80C2-EF757F77EBB3}"/>
                  </a:ext>
                </a:extLst>
              </p:cNvPr>
              <p:cNvSpPr>
                <a:spLocks noChangeArrowheads="1"/>
              </p:cNvSpPr>
              <p:nvPr/>
            </p:nvSpPr>
            <p:spPr bwMode="auto">
              <a:xfrm>
                <a:off x="11707403" y="8338183"/>
                <a:ext cx="953415" cy="301933"/>
              </a:xfrm>
              <a:custGeom>
                <a:avLst/>
                <a:gdLst>
                  <a:gd name="T0" fmla="*/ 1054 w 1324"/>
                  <a:gd name="T1" fmla="*/ 0 h 421"/>
                  <a:gd name="T2" fmla="*/ 1323 w 1324"/>
                  <a:gd name="T3" fmla="*/ 121 h 421"/>
                  <a:gd name="T4" fmla="*/ 664 w 1324"/>
                  <a:gd name="T5" fmla="*/ 420 h 421"/>
                  <a:gd name="T6" fmla="*/ 0 w 1324"/>
                  <a:gd name="T7" fmla="*/ 121 h 421"/>
                  <a:gd name="T8" fmla="*/ 262 w 1324"/>
                  <a:gd name="T9" fmla="*/ 0 h 421"/>
                </a:gdLst>
                <a:ahLst/>
                <a:cxnLst>
                  <a:cxn ang="0">
                    <a:pos x="T0" y="T1"/>
                  </a:cxn>
                  <a:cxn ang="0">
                    <a:pos x="T2" y="T3"/>
                  </a:cxn>
                  <a:cxn ang="0">
                    <a:pos x="T4" y="T5"/>
                  </a:cxn>
                  <a:cxn ang="0">
                    <a:pos x="T6" y="T7"/>
                  </a:cxn>
                  <a:cxn ang="0">
                    <a:pos x="T8" y="T9"/>
                  </a:cxn>
                </a:cxnLst>
                <a:rect l="0" t="0" r="r" b="b"/>
                <a:pathLst>
                  <a:path w="1324" h="421">
                    <a:moveTo>
                      <a:pt x="1054" y="0"/>
                    </a:moveTo>
                    <a:lnTo>
                      <a:pt x="1323" y="121"/>
                    </a:lnTo>
                    <a:lnTo>
                      <a:pt x="664" y="420"/>
                    </a:lnTo>
                    <a:lnTo>
                      <a:pt x="0" y="121"/>
                    </a:lnTo>
                    <a:lnTo>
                      <a:pt x="262" y="0"/>
                    </a:lnTo>
                  </a:path>
                </a:pathLst>
              </a:custGeom>
              <a:noFill/>
              <a:ln w="9525" cap="flat">
                <a:solidFill>
                  <a:schemeClr val="bg1"/>
                </a:solidFill>
                <a:round/>
                <a:headEnd/>
                <a:tailEnd/>
              </a:ln>
              <a:effectLst/>
            </p:spPr>
            <p:txBody>
              <a:bodyPr/>
              <a:lstStyle/>
              <a:p>
                <a:endParaRPr lang="en-US">
                  <a:latin typeface="Roboto Light" charset="0"/>
                </a:endParaRPr>
              </a:p>
            </p:txBody>
          </p:sp>
          <p:sp>
            <p:nvSpPr>
              <p:cNvPr id="35" name="Freeform 459">
                <a:extLst>
                  <a:ext uri="{FF2B5EF4-FFF2-40B4-BE49-F238E27FC236}">
                    <a16:creationId xmlns:a16="http://schemas.microsoft.com/office/drawing/2014/main" id="{AE2781B6-AE95-0347-AC82-6CFBDAA680A2}"/>
                  </a:ext>
                </a:extLst>
              </p:cNvPr>
              <p:cNvSpPr>
                <a:spLocks noChangeArrowheads="1"/>
              </p:cNvSpPr>
              <p:nvPr/>
            </p:nvSpPr>
            <p:spPr bwMode="auto">
              <a:xfrm>
                <a:off x="11707403" y="8166558"/>
                <a:ext cx="953415" cy="305112"/>
              </a:xfrm>
              <a:custGeom>
                <a:avLst/>
                <a:gdLst>
                  <a:gd name="T0" fmla="*/ 1054 w 1324"/>
                  <a:gd name="T1" fmla="*/ 0 h 423"/>
                  <a:gd name="T2" fmla="*/ 1323 w 1324"/>
                  <a:gd name="T3" fmla="*/ 121 h 423"/>
                  <a:gd name="T4" fmla="*/ 1054 w 1324"/>
                  <a:gd name="T5" fmla="*/ 241 h 423"/>
                  <a:gd name="T6" fmla="*/ 664 w 1324"/>
                  <a:gd name="T7" fmla="*/ 422 h 423"/>
                  <a:gd name="T8" fmla="*/ 262 w 1324"/>
                  <a:gd name="T9" fmla="*/ 241 h 423"/>
                  <a:gd name="T10" fmla="*/ 0 w 1324"/>
                  <a:gd name="T11" fmla="*/ 121 h 423"/>
                  <a:gd name="T12" fmla="*/ 262 w 1324"/>
                  <a:gd name="T13" fmla="*/ 0 h 423"/>
                </a:gdLst>
                <a:ahLst/>
                <a:cxnLst>
                  <a:cxn ang="0">
                    <a:pos x="T0" y="T1"/>
                  </a:cxn>
                  <a:cxn ang="0">
                    <a:pos x="T2" y="T3"/>
                  </a:cxn>
                  <a:cxn ang="0">
                    <a:pos x="T4" y="T5"/>
                  </a:cxn>
                  <a:cxn ang="0">
                    <a:pos x="T6" y="T7"/>
                  </a:cxn>
                  <a:cxn ang="0">
                    <a:pos x="T8" y="T9"/>
                  </a:cxn>
                  <a:cxn ang="0">
                    <a:pos x="T10" y="T11"/>
                  </a:cxn>
                  <a:cxn ang="0">
                    <a:pos x="T12" y="T13"/>
                  </a:cxn>
                </a:cxnLst>
                <a:rect l="0" t="0" r="r" b="b"/>
                <a:pathLst>
                  <a:path w="1324" h="423">
                    <a:moveTo>
                      <a:pt x="1054" y="0"/>
                    </a:moveTo>
                    <a:lnTo>
                      <a:pt x="1323" y="121"/>
                    </a:lnTo>
                    <a:lnTo>
                      <a:pt x="1054" y="241"/>
                    </a:lnTo>
                    <a:lnTo>
                      <a:pt x="664" y="422"/>
                    </a:lnTo>
                    <a:lnTo>
                      <a:pt x="262" y="241"/>
                    </a:lnTo>
                    <a:lnTo>
                      <a:pt x="0" y="121"/>
                    </a:lnTo>
                    <a:lnTo>
                      <a:pt x="262" y="0"/>
                    </a:lnTo>
                  </a:path>
                </a:pathLst>
              </a:custGeom>
              <a:noFill/>
              <a:ln w="15875" cap="flat">
                <a:solidFill>
                  <a:schemeClr val="bg1"/>
                </a:solidFill>
                <a:round/>
                <a:headEnd/>
                <a:tailEnd/>
              </a:ln>
              <a:effectLst/>
            </p:spPr>
            <p:txBody>
              <a:bodyPr/>
              <a:lstStyle/>
              <a:p>
                <a:endParaRPr lang="en-US" dirty="0">
                  <a:latin typeface="Roboto Light" charset="0"/>
                </a:endParaRPr>
              </a:p>
            </p:txBody>
          </p:sp>
        </p:grpSp>
      </p:grpSp>
      <p:grpSp>
        <p:nvGrpSpPr>
          <p:cNvPr id="12" name="Group 11">
            <a:extLst>
              <a:ext uri="{FF2B5EF4-FFF2-40B4-BE49-F238E27FC236}">
                <a16:creationId xmlns:a16="http://schemas.microsoft.com/office/drawing/2014/main" id="{F1877C93-CCE9-6E49-8021-57EAF4CB5229}"/>
              </a:ext>
            </a:extLst>
          </p:cNvPr>
          <p:cNvGrpSpPr>
            <a:grpSpLocks noChangeAspect="1"/>
          </p:cNvGrpSpPr>
          <p:nvPr/>
        </p:nvGrpSpPr>
        <p:grpSpPr>
          <a:xfrm>
            <a:off x="5740308" y="4250826"/>
            <a:ext cx="731520" cy="731520"/>
            <a:chOff x="5704081" y="3870174"/>
            <a:chExt cx="990600" cy="990600"/>
          </a:xfrm>
          <a:effectLst>
            <a:reflection blurRad="38100" stA="43000" endPos="24000" dist="25400" dir="5400000" sy="-100000" algn="bl" rotWithShape="0"/>
          </a:effectLst>
        </p:grpSpPr>
        <p:sp>
          <p:nvSpPr>
            <p:cNvPr id="102" name="Oval 101">
              <a:extLst>
                <a:ext uri="{FF2B5EF4-FFF2-40B4-BE49-F238E27FC236}">
                  <a16:creationId xmlns:a16="http://schemas.microsoft.com/office/drawing/2014/main" id="{5F45D6DA-69A8-2446-9779-19444B303F02}"/>
                </a:ext>
              </a:extLst>
            </p:cNvPr>
            <p:cNvSpPr/>
            <p:nvPr/>
          </p:nvSpPr>
          <p:spPr>
            <a:xfrm>
              <a:off x="5704081" y="3870174"/>
              <a:ext cx="990600" cy="990600"/>
            </a:xfrm>
            <a:prstGeom prst="ellipse">
              <a:avLst/>
            </a:prstGeom>
            <a:solidFill>
              <a:srgbClr val="008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D4B932B-29BE-764A-982C-9CAE5E01A79D}"/>
                </a:ext>
              </a:extLst>
            </p:cNvPr>
            <p:cNvGrpSpPr>
              <a:grpSpLocks noChangeAspect="1"/>
            </p:cNvGrpSpPr>
            <p:nvPr/>
          </p:nvGrpSpPr>
          <p:grpSpPr>
            <a:xfrm>
              <a:off x="5962175" y="4127820"/>
              <a:ext cx="471619" cy="485450"/>
              <a:chOff x="17999941" y="1609812"/>
              <a:chExt cx="829472" cy="829526"/>
            </a:xfrm>
          </p:grpSpPr>
          <p:sp>
            <p:nvSpPr>
              <p:cNvPr id="53" name="Line 287">
                <a:extLst>
                  <a:ext uri="{FF2B5EF4-FFF2-40B4-BE49-F238E27FC236}">
                    <a16:creationId xmlns:a16="http://schemas.microsoft.com/office/drawing/2014/main" id="{D85C5F03-74A9-6B4C-A731-430C61CE7BCD}"/>
                  </a:ext>
                </a:extLst>
              </p:cNvPr>
              <p:cNvSpPr>
                <a:spLocks noChangeShapeType="1"/>
              </p:cNvSpPr>
              <p:nvPr/>
            </p:nvSpPr>
            <p:spPr bwMode="auto">
              <a:xfrm flipH="1">
                <a:off x="18692756" y="2003916"/>
                <a:ext cx="136657" cy="130310"/>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4" name="Line 288">
                <a:extLst>
                  <a:ext uri="{FF2B5EF4-FFF2-40B4-BE49-F238E27FC236}">
                    <a16:creationId xmlns:a16="http://schemas.microsoft.com/office/drawing/2014/main" id="{57DB9E8F-1733-A24D-8D95-D39DC7C62104}"/>
                  </a:ext>
                </a:extLst>
              </p:cNvPr>
              <p:cNvSpPr>
                <a:spLocks noChangeShapeType="1"/>
              </p:cNvSpPr>
              <p:nvPr/>
            </p:nvSpPr>
            <p:spPr bwMode="auto">
              <a:xfrm flipH="1" flipV="1">
                <a:off x="18692756" y="1870429"/>
                <a:ext cx="136657" cy="136666"/>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5" name="Line 289">
                <a:extLst>
                  <a:ext uri="{FF2B5EF4-FFF2-40B4-BE49-F238E27FC236}">
                    <a16:creationId xmlns:a16="http://schemas.microsoft.com/office/drawing/2014/main" id="{12A41A73-93AA-2D49-869B-4A4A4A4FA34C}"/>
                  </a:ext>
                </a:extLst>
              </p:cNvPr>
              <p:cNvSpPr>
                <a:spLocks noChangeShapeType="1"/>
              </p:cNvSpPr>
              <p:nvPr/>
            </p:nvSpPr>
            <p:spPr bwMode="auto">
              <a:xfrm flipV="1">
                <a:off x="18003120" y="1870429"/>
                <a:ext cx="130300" cy="136666"/>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6" name="Line 290">
                <a:extLst>
                  <a:ext uri="{FF2B5EF4-FFF2-40B4-BE49-F238E27FC236}">
                    <a16:creationId xmlns:a16="http://schemas.microsoft.com/office/drawing/2014/main" id="{9B52CDBB-6479-4446-B07C-2B6940AC2D05}"/>
                  </a:ext>
                </a:extLst>
              </p:cNvPr>
              <p:cNvSpPr>
                <a:spLocks noChangeShapeType="1"/>
              </p:cNvSpPr>
              <p:nvPr/>
            </p:nvSpPr>
            <p:spPr bwMode="auto">
              <a:xfrm>
                <a:off x="18003120" y="2003916"/>
                <a:ext cx="130300" cy="130310"/>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7" name="Line 291">
                <a:extLst>
                  <a:ext uri="{FF2B5EF4-FFF2-40B4-BE49-F238E27FC236}">
                    <a16:creationId xmlns:a16="http://schemas.microsoft.com/office/drawing/2014/main" id="{806371F6-A4C9-A34F-B275-7D7EE5D28D54}"/>
                  </a:ext>
                </a:extLst>
              </p:cNvPr>
              <p:cNvSpPr>
                <a:spLocks noChangeShapeType="1"/>
              </p:cNvSpPr>
              <p:nvPr/>
            </p:nvSpPr>
            <p:spPr bwMode="auto">
              <a:xfrm flipH="1">
                <a:off x="17999941" y="2003917"/>
                <a:ext cx="829472" cy="3179"/>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8" name="Line 292">
                <a:extLst>
                  <a:ext uri="{FF2B5EF4-FFF2-40B4-BE49-F238E27FC236}">
                    <a16:creationId xmlns:a16="http://schemas.microsoft.com/office/drawing/2014/main" id="{988F4301-B651-F049-A96B-3D8EB801379E}"/>
                  </a:ext>
                </a:extLst>
              </p:cNvPr>
              <p:cNvSpPr>
                <a:spLocks noChangeShapeType="1"/>
              </p:cNvSpPr>
              <p:nvPr/>
            </p:nvSpPr>
            <p:spPr bwMode="auto">
              <a:xfrm flipH="1" flipV="1">
                <a:off x="18301857" y="2302672"/>
                <a:ext cx="136655" cy="136666"/>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59" name="Line 293">
                <a:extLst>
                  <a:ext uri="{FF2B5EF4-FFF2-40B4-BE49-F238E27FC236}">
                    <a16:creationId xmlns:a16="http://schemas.microsoft.com/office/drawing/2014/main" id="{6F206AF5-6D56-F84C-A841-42C2500681F4}"/>
                  </a:ext>
                </a:extLst>
              </p:cNvPr>
              <p:cNvSpPr>
                <a:spLocks noChangeShapeType="1"/>
              </p:cNvSpPr>
              <p:nvPr/>
            </p:nvSpPr>
            <p:spPr bwMode="auto">
              <a:xfrm flipV="1">
                <a:off x="18435335" y="2302672"/>
                <a:ext cx="130300" cy="136666"/>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60" name="Line 294">
                <a:extLst>
                  <a:ext uri="{FF2B5EF4-FFF2-40B4-BE49-F238E27FC236}">
                    <a16:creationId xmlns:a16="http://schemas.microsoft.com/office/drawing/2014/main" id="{71ED775A-6393-9E41-B74C-19BAA0616CDB}"/>
                  </a:ext>
                </a:extLst>
              </p:cNvPr>
              <p:cNvSpPr>
                <a:spLocks noChangeShapeType="1"/>
              </p:cNvSpPr>
              <p:nvPr/>
            </p:nvSpPr>
            <p:spPr bwMode="auto">
              <a:xfrm>
                <a:off x="18435335" y="1612991"/>
                <a:ext cx="130300" cy="130308"/>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61" name="Line 295">
                <a:extLst>
                  <a:ext uri="{FF2B5EF4-FFF2-40B4-BE49-F238E27FC236}">
                    <a16:creationId xmlns:a16="http://schemas.microsoft.com/office/drawing/2014/main" id="{9F038042-AA35-0F44-A37B-B336E4C546D5}"/>
                  </a:ext>
                </a:extLst>
              </p:cNvPr>
              <p:cNvSpPr>
                <a:spLocks noChangeShapeType="1"/>
              </p:cNvSpPr>
              <p:nvPr/>
            </p:nvSpPr>
            <p:spPr bwMode="auto">
              <a:xfrm flipH="1">
                <a:off x="18301857" y="1612991"/>
                <a:ext cx="136655" cy="130308"/>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62" name="Line 296">
                <a:extLst>
                  <a:ext uri="{FF2B5EF4-FFF2-40B4-BE49-F238E27FC236}">
                    <a16:creationId xmlns:a16="http://schemas.microsoft.com/office/drawing/2014/main" id="{5A9FD031-4458-3045-9121-F70F924875C6}"/>
                  </a:ext>
                </a:extLst>
              </p:cNvPr>
              <p:cNvSpPr>
                <a:spLocks noChangeShapeType="1"/>
              </p:cNvSpPr>
              <p:nvPr/>
            </p:nvSpPr>
            <p:spPr bwMode="auto">
              <a:xfrm flipV="1">
                <a:off x="18435335" y="1609812"/>
                <a:ext cx="3177" cy="829526"/>
              </a:xfrm>
              <a:prstGeom prst="line">
                <a:avLst/>
              </a:prstGeom>
              <a:noFill/>
              <a:ln w="19050" cap="rnd">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grpSp>
      </p:grpSp>
      <p:sp>
        <p:nvSpPr>
          <p:cNvPr id="79" name="TextBox 78">
            <a:extLst>
              <a:ext uri="{FF2B5EF4-FFF2-40B4-BE49-F238E27FC236}">
                <a16:creationId xmlns:a16="http://schemas.microsoft.com/office/drawing/2014/main" id="{28E487A1-2383-DD47-8F66-F0077281FBFC}"/>
              </a:ext>
            </a:extLst>
          </p:cNvPr>
          <p:cNvSpPr txBox="1"/>
          <p:nvPr/>
        </p:nvSpPr>
        <p:spPr>
          <a:xfrm>
            <a:off x="1244374" y="2819400"/>
            <a:ext cx="2794226" cy="984885"/>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Can be deployed anywhere</a:t>
            </a:r>
            <a:r>
              <a:rPr lang="en-US" sz="1600" dirty="0">
                <a:solidFill>
                  <a:srgbClr val="004976"/>
                </a:solidFill>
                <a:latin typeface="Seravek" panose="020B0503040000020004" pitchFamily="34" charset="0"/>
              </a:rPr>
              <a:t> </a:t>
            </a:r>
            <a:br>
              <a:rPr lang="en-US" sz="1200" dirty="0">
                <a:latin typeface="Seravek" panose="020B0503040000020004" pitchFamily="34" charset="0"/>
              </a:rPr>
            </a:br>
            <a:r>
              <a:rPr lang="en-US" sz="1400" dirty="0">
                <a:solidFill>
                  <a:srgbClr val="44536A"/>
                </a:solidFill>
                <a:latin typeface="Seravek ExtraLight" panose="020B0503040000020004" pitchFamily="34" charset="0"/>
              </a:rPr>
              <a:t>on the network—not just at the perimeter, but laterally—for full N/S and E/W visibility</a:t>
            </a:r>
          </a:p>
        </p:txBody>
      </p:sp>
      <p:sp>
        <p:nvSpPr>
          <p:cNvPr id="81" name="TextBox 80">
            <a:extLst>
              <a:ext uri="{FF2B5EF4-FFF2-40B4-BE49-F238E27FC236}">
                <a16:creationId xmlns:a16="http://schemas.microsoft.com/office/drawing/2014/main" id="{BDEB0957-BFF3-A34C-A8AF-BEC4DE969A80}"/>
              </a:ext>
            </a:extLst>
          </p:cNvPr>
          <p:cNvSpPr txBox="1"/>
          <p:nvPr/>
        </p:nvSpPr>
        <p:spPr>
          <a:xfrm>
            <a:off x="4786809" y="2819400"/>
            <a:ext cx="2616313" cy="553998"/>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No specialized hardware;</a:t>
            </a:r>
            <a:br>
              <a:rPr lang="en-US" sz="1600" dirty="0">
                <a:solidFill>
                  <a:srgbClr val="004976"/>
                </a:solidFill>
                <a:latin typeface="Seravek" panose="020B0503040000020004" pitchFamily="34" charset="0"/>
              </a:rPr>
            </a:br>
            <a:r>
              <a:rPr lang="en-US" sz="1400" dirty="0">
                <a:solidFill>
                  <a:srgbClr val="44536A"/>
                </a:solidFill>
                <a:latin typeface="Seravek ExtraLight" panose="020B0503040000020004" pitchFamily="34" charset="0"/>
              </a:rPr>
              <a:t>software-based</a:t>
            </a:r>
          </a:p>
        </p:txBody>
      </p:sp>
      <p:sp>
        <p:nvSpPr>
          <p:cNvPr id="83" name="TextBox 82">
            <a:extLst>
              <a:ext uri="{FF2B5EF4-FFF2-40B4-BE49-F238E27FC236}">
                <a16:creationId xmlns:a16="http://schemas.microsoft.com/office/drawing/2014/main" id="{9E0AD03C-71DA-B54D-B300-E65E7CF7D1EB}"/>
              </a:ext>
            </a:extLst>
          </p:cNvPr>
          <p:cNvSpPr txBox="1"/>
          <p:nvPr/>
        </p:nvSpPr>
        <p:spPr>
          <a:xfrm>
            <a:off x="8393468" y="2819400"/>
            <a:ext cx="2358342" cy="800219"/>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Leverage open source community</a:t>
            </a:r>
            <a:br>
              <a:rPr lang="en-US" sz="1400" dirty="0">
                <a:latin typeface="Seravek" panose="020B0503040000020004" pitchFamily="34" charset="0"/>
              </a:rPr>
            </a:br>
            <a:r>
              <a:rPr lang="en-US" sz="1400" dirty="0">
                <a:solidFill>
                  <a:srgbClr val="44536A"/>
                </a:solidFill>
                <a:latin typeface="Seravek ExtraLight" panose="020B0503040000020004" pitchFamily="34" charset="0"/>
              </a:rPr>
              <a:t>utilizes </a:t>
            </a:r>
            <a:r>
              <a:rPr lang="en-US" sz="1400" dirty="0" err="1">
                <a:solidFill>
                  <a:srgbClr val="44536A"/>
                </a:solidFill>
                <a:latin typeface="Seravek ExtraLight" panose="020B0503040000020004" pitchFamily="34" charset="0"/>
              </a:rPr>
              <a:t>Zeek</a:t>
            </a:r>
            <a:r>
              <a:rPr lang="en-US" sz="1400" dirty="0">
                <a:solidFill>
                  <a:srgbClr val="44536A"/>
                </a:solidFill>
                <a:latin typeface="Seravek ExtraLight" panose="020B0503040000020004" pitchFamily="34" charset="0"/>
              </a:rPr>
              <a:t> IDS capabilities</a:t>
            </a:r>
          </a:p>
        </p:txBody>
      </p:sp>
      <p:sp>
        <p:nvSpPr>
          <p:cNvPr id="85" name="TextBox 84">
            <a:extLst>
              <a:ext uri="{FF2B5EF4-FFF2-40B4-BE49-F238E27FC236}">
                <a16:creationId xmlns:a16="http://schemas.microsoft.com/office/drawing/2014/main" id="{BFA8D4B1-4DC4-C849-8B67-856B9B9DC742}"/>
              </a:ext>
            </a:extLst>
          </p:cNvPr>
          <p:cNvSpPr txBox="1"/>
          <p:nvPr/>
        </p:nvSpPr>
        <p:spPr>
          <a:xfrm>
            <a:off x="1324079" y="5156537"/>
            <a:ext cx="2667983" cy="1015663"/>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Dynamic Zone </a:t>
            </a:r>
          </a:p>
          <a:p>
            <a:pPr algn="ctr"/>
            <a:r>
              <a:rPr lang="en-US" sz="1600" b="1" dirty="0">
                <a:solidFill>
                  <a:srgbClr val="004976"/>
                </a:solidFill>
                <a:latin typeface="Seravek" panose="020B0503040000020004" pitchFamily="34" charset="0"/>
              </a:rPr>
              <a:t>Protection</a:t>
            </a:r>
            <a:br>
              <a:rPr lang="en-US" sz="1400" dirty="0">
                <a:latin typeface="Seravek" panose="020B0503040000020004" pitchFamily="34" charset="0"/>
              </a:rPr>
            </a:br>
            <a:r>
              <a:rPr lang="en-US" sz="1400" dirty="0">
                <a:solidFill>
                  <a:srgbClr val="44536A"/>
                </a:solidFill>
                <a:latin typeface="Seravek ExtraLight" panose="020B0503040000020004" pitchFamily="34" charset="0"/>
              </a:rPr>
              <a:t>for automated, </a:t>
            </a:r>
          </a:p>
          <a:p>
            <a:pPr algn="ctr"/>
            <a:r>
              <a:rPr lang="en-US" sz="1400" dirty="0">
                <a:solidFill>
                  <a:srgbClr val="44536A"/>
                </a:solidFill>
                <a:latin typeface="Seravek ExtraLight" panose="020B0503040000020004" pitchFamily="34" charset="0"/>
              </a:rPr>
              <a:t>coordinated responses</a:t>
            </a:r>
          </a:p>
        </p:txBody>
      </p:sp>
      <p:sp>
        <p:nvSpPr>
          <p:cNvPr id="86" name="TextBox 85">
            <a:extLst>
              <a:ext uri="{FF2B5EF4-FFF2-40B4-BE49-F238E27FC236}">
                <a16:creationId xmlns:a16="http://schemas.microsoft.com/office/drawing/2014/main" id="{021F3BA8-344F-7048-A1A4-6F97641DC627}"/>
              </a:ext>
            </a:extLst>
          </p:cNvPr>
          <p:cNvSpPr txBox="1"/>
          <p:nvPr/>
        </p:nvSpPr>
        <p:spPr>
          <a:xfrm>
            <a:off x="4572000" y="5156537"/>
            <a:ext cx="3098607" cy="1015663"/>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Gather intelligence </a:t>
            </a:r>
          </a:p>
          <a:p>
            <a:pPr algn="ctr"/>
            <a:r>
              <a:rPr lang="en-US" sz="1600" b="1" dirty="0">
                <a:solidFill>
                  <a:srgbClr val="004976"/>
                </a:solidFill>
                <a:latin typeface="Seravek" panose="020B0503040000020004" pitchFamily="34" charset="0"/>
              </a:rPr>
              <a:t>on attacks</a:t>
            </a:r>
            <a:br>
              <a:rPr lang="en-US" sz="1400" dirty="0">
                <a:latin typeface="Seravek" panose="020B0503040000020004" pitchFamily="34" charset="0"/>
              </a:rPr>
            </a:br>
            <a:r>
              <a:rPr lang="en-US" sz="1400" dirty="0">
                <a:solidFill>
                  <a:srgbClr val="44536A"/>
                </a:solidFill>
                <a:latin typeface="Seravek ExtraLight" panose="020B0503040000020004" pitchFamily="34" charset="0"/>
              </a:rPr>
              <a:t>with advanced response options of </a:t>
            </a:r>
            <a:br>
              <a:rPr lang="en-US" sz="1400" dirty="0">
                <a:solidFill>
                  <a:srgbClr val="44536A"/>
                </a:solidFill>
                <a:latin typeface="Seravek ExtraLight" panose="020B0503040000020004" pitchFamily="34" charset="0"/>
              </a:rPr>
            </a:br>
            <a:r>
              <a:rPr lang="en-US" sz="1400" dirty="0">
                <a:solidFill>
                  <a:srgbClr val="44536A"/>
                </a:solidFill>
                <a:latin typeface="Seravek ExtraLight" panose="020B0503040000020004" pitchFamily="34" charset="0"/>
              </a:rPr>
              <a:t>re-direction, transparent re-routing</a:t>
            </a:r>
          </a:p>
        </p:txBody>
      </p:sp>
      <p:sp>
        <p:nvSpPr>
          <p:cNvPr id="87" name="TextBox 86">
            <a:extLst>
              <a:ext uri="{FF2B5EF4-FFF2-40B4-BE49-F238E27FC236}">
                <a16:creationId xmlns:a16="http://schemas.microsoft.com/office/drawing/2014/main" id="{851FF1CF-82AC-0946-B842-9239BF68B5E6}"/>
              </a:ext>
            </a:extLst>
          </p:cNvPr>
          <p:cNvSpPr txBox="1"/>
          <p:nvPr/>
        </p:nvSpPr>
        <p:spPr>
          <a:xfrm>
            <a:off x="8137281" y="5156537"/>
            <a:ext cx="2905366" cy="1015663"/>
          </a:xfrm>
          <a:prstGeom prst="rect">
            <a:avLst/>
          </a:prstGeom>
        </p:spPr>
        <p:txBody>
          <a:bodyPr wrap="square" rtlCol="0" anchor="t">
            <a:spAutoFit/>
          </a:bodyPr>
          <a:lstStyle/>
          <a:p>
            <a:pPr algn="ctr"/>
            <a:r>
              <a:rPr lang="en-US" sz="1600" b="1" dirty="0">
                <a:solidFill>
                  <a:srgbClr val="004976"/>
                </a:solidFill>
                <a:latin typeface="Seravek" panose="020B0503040000020004" pitchFamily="34" charset="0"/>
              </a:rPr>
              <a:t>Proprietary stealth deployment</a:t>
            </a:r>
            <a:br>
              <a:rPr lang="en-US" sz="1400" dirty="0">
                <a:latin typeface="Seravek" panose="020B0503040000020004" pitchFamily="34" charset="0"/>
              </a:rPr>
            </a:br>
            <a:r>
              <a:rPr lang="en-US" sz="1400" dirty="0">
                <a:solidFill>
                  <a:srgbClr val="44536A"/>
                </a:solidFill>
                <a:latin typeface="Seravek ExtraLight" panose="020B0503040000020004" pitchFamily="34" charset="0"/>
              </a:rPr>
              <a:t>w/no Layer 2(MAC) or Layer 3(IP) </a:t>
            </a:r>
            <a:br>
              <a:rPr lang="en-US" sz="1400" dirty="0">
                <a:solidFill>
                  <a:srgbClr val="44536A"/>
                </a:solidFill>
                <a:latin typeface="Seravek ExtraLight" panose="020B0503040000020004" pitchFamily="34" charset="0"/>
              </a:rPr>
            </a:br>
            <a:r>
              <a:rPr lang="en-US" sz="1400" dirty="0">
                <a:solidFill>
                  <a:srgbClr val="44536A"/>
                </a:solidFill>
                <a:latin typeface="Seravek ExtraLight" panose="020B0503040000020004" pitchFamily="34" charset="0"/>
              </a:rPr>
              <a:t>presence for adversaries to detect</a:t>
            </a:r>
          </a:p>
        </p:txBody>
      </p:sp>
      <p:grpSp>
        <p:nvGrpSpPr>
          <p:cNvPr id="8" name="Group 7">
            <a:extLst>
              <a:ext uri="{FF2B5EF4-FFF2-40B4-BE49-F238E27FC236}">
                <a16:creationId xmlns:a16="http://schemas.microsoft.com/office/drawing/2014/main" id="{4223A6F9-EE75-294C-B4DC-1C384ECA179B}"/>
              </a:ext>
            </a:extLst>
          </p:cNvPr>
          <p:cNvGrpSpPr>
            <a:grpSpLocks noChangeAspect="1"/>
          </p:cNvGrpSpPr>
          <p:nvPr/>
        </p:nvGrpSpPr>
        <p:grpSpPr>
          <a:xfrm>
            <a:off x="9144000" y="1859280"/>
            <a:ext cx="731520" cy="731520"/>
            <a:chOff x="7462180" y="1636260"/>
            <a:chExt cx="990600" cy="990600"/>
          </a:xfrm>
          <a:effectLst>
            <a:reflection blurRad="38100" stA="43000" endPos="24000" dist="25400" dir="5400000" sy="-100000" algn="bl" rotWithShape="0"/>
          </a:effectLst>
        </p:grpSpPr>
        <p:sp>
          <p:nvSpPr>
            <p:cNvPr id="90" name="Oval 89">
              <a:extLst>
                <a:ext uri="{FF2B5EF4-FFF2-40B4-BE49-F238E27FC236}">
                  <a16:creationId xmlns:a16="http://schemas.microsoft.com/office/drawing/2014/main" id="{9D1E1CAA-CFBF-A841-A25D-537B39D7F339}"/>
                </a:ext>
              </a:extLst>
            </p:cNvPr>
            <p:cNvSpPr/>
            <p:nvPr/>
          </p:nvSpPr>
          <p:spPr>
            <a:xfrm>
              <a:off x="7462180" y="1636260"/>
              <a:ext cx="990600" cy="990600"/>
            </a:xfrm>
            <a:prstGeom prst="ellipse">
              <a:avLst/>
            </a:prstGeom>
            <a:solidFill>
              <a:srgbClr val="009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E2D6AFA7-79A1-5C40-A060-3F537310B543}"/>
                </a:ext>
              </a:extLst>
            </p:cNvPr>
            <p:cNvGrpSpPr/>
            <p:nvPr/>
          </p:nvGrpSpPr>
          <p:grpSpPr>
            <a:xfrm>
              <a:off x="7669574" y="1923560"/>
              <a:ext cx="575812" cy="438521"/>
              <a:chOff x="20046605" y="5824181"/>
              <a:chExt cx="940703" cy="696039"/>
            </a:xfrm>
          </p:grpSpPr>
          <p:sp>
            <p:nvSpPr>
              <p:cNvPr id="37" name="Freeform 419">
                <a:extLst>
                  <a:ext uri="{FF2B5EF4-FFF2-40B4-BE49-F238E27FC236}">
                    <a16:creationId xmlns:a16="http://schemas.microsoft.com/office/drawing/2014/main" id="{4E01D0DE-B5B9-8A43-BA02-2AD442533ABB}"/>
                  </a:ext>
                </a:extLst>
              </p:cNvPr>
              <p:cNvSpPr>
                <a:spLocks noChangeArrowheads="1"/>
              </p:cNvSpPr>
              <p:nvPr/>
            </p:nvSpPr>
            <p:spPr bwMode="auto">
              <a:xfrm>
                <a:off x="20427972" y="6345415"/>
                <a:ext cx="174794" cy="174805"/>
              </a:xfrm>
              <a:custGeom>
                <a:avLst/>
                <a:gdLst>
                  <a:gd name="T0" fmla="*/ 242 w 243"/>
                  <a:gd name="T1" fmla="*/ 121 h 241"/>
                  <a:gd name="T2" fmla="*/ 242 w 243"/>
                  <a:gd name="T3" fmla="*/ 121 h 241"/>
                  <a:gd name="T4" fmla="*/ 121 w 243"/>
                  <a:gd name="T5" fmla="*/ 0 h 241"/>
                  <a:gd name="T6" fmla="*/ 0 w 243"/>
                  <a:gd name="T7" fmla="*/ 121 h 241"/>
                  <a:gd name="T8" fmla="*/ 121 w 243"/>
                  <a:gd name="T9" fmla="*/ 240 h 241"/>
                  <a:gd name="T10" fmla="*/ 242 w 243"/>
                  <a:gd name="T11" fmla="*/ 121 h 241"/>
                </a:gdLst>
                <a:ahLst/>
                <a:cxnLst>
                  <a:cxn ang="0">
                    <a:pos x="T0" y="T1"/>
                  </a:cxn>
                  <a:cxn ang="0">
                    <a:pos x="T2" y="T3"/>
                  </a:cxn>
                  <a:cxn ang="0">
                    <a:pos x="T4" y="T5"/>
                  </a:cxn>
                  <a:cxn ang="0">
                    <a:pos x="T6" y="T7"/>
                  </a:cxn>
                  <a:cxn ang="0">
                    <a:pos x="T8" y="T9"/>
                  </a:cxn>
                  <a:cxn ang="0">
                    <a:pos x="T10" y="T11"/>
                  </a:cxn>
                </a:cxnLst>
                <a:rect l="0" t="0" r="r" b="b"/>
                <a:pathLst>
                  <a:path w="243" h="241">
                    <a:moveTo>
                      <a:pt x="242" y="121"/>
                    </a:moveTo>
                    <a:lnTo>
                      <a:pt x="242" y="121"/>
                    </a:lnTo>
                    <a:cubicBezTo>
                      <a:pt x="242" y="51"/>
                      <a:pt x="191" y="0"/>
                      <a:pt x="121" y="0"/>
                    </a:cubicBezTo>
                    <a:cubicBezTo>
                      <a:pt x="61" y="0"/>
                      <a:pt x="0" y="51"/>
                      <a:pt x="0" y="121"/>
                    </a:cubicBezTo>
                    <a:cubicBezTo>
                      <a:pt x="0" y="181"/>
                      <a:pt x="61" y="240"/>
                      <a:pt x="121" y="240"/>
                    </a:cubicBezTo>
                    <a:cubicBezTo>
                      <a:pt x="191" y="240"/>
                      <a:pt x="242" y="181"/>
                      <a:pt x="242" y="121"/>
                    </a:cubicBezTo>
                  </a:path>
                </a:pathLst>
              </a:custGeom>
              <a:noFill/>
              <a:ln w="19050" cap="rnd">
                <a:solidFill>
                  <a:schemeClr val="bg1"/>
                </a:solidFill>
                <a:round/>
                <a:headEnd/>
                <a:tailEnd/>
              </a:ln>
              <a:effectLst/>
            </p:spPr>
            <p:txBody>
              <a:bodyPr wrap="none" anchor="ctr"/>
              <a:lstStyle/>
              <a:p>
                <a:endParaRPr lang="en-US">
                  <a:latin typeface="Roboto Light" charset="0"/>
                </a:endParaRPr>
              </a:p>
            </p:txBody>
          </p:sp>
          <p:sp>
            <p:nvSpPr>
              <p:cNvPr id="38" name="Freeform 420">
                <a:extLst>
                  <a:ext uri="{FF2B5EF4-FFF2-40B4-BE49-F238E27FC236}">
                    <a16:creationId xmlns:a16="http://schemas.microsoft.com/office/drawing/2014/main" id="{8F4A979B-0C1E-8446-999C-A04D67D7E8BA}"/>
                  </a:ext>
                </a:extLst>
              </p:cNvPr>
              <p:cNvSpPr>
                <a:spLocks noChangeArrowheads="1"/>
              </p:cNvSpPr>
              <p:nvPr/>
            </p:nvSpPr>
            <p:spPr bwMode="auto">
              <a:xfrm>
                <a:off x="20313562" y="6170611"/>
                <a:ext cx="403614" cy="95348"/>
              </a:xfrm>
              <a:custGeom>
                <a:avLst/>
                <a:gdLst>
                  <a:gd name="T0" fmla="*/ 0 w 562"/>
                  <a:gd name="T1" fmla="*/ 130 h 131"/>
                  <a:gd name="T2" fmla="*/ 0 w 562"/>
                  <a:gd name="T3" fmla="*/ 130 h 131"/>
                  <a:gd name="T4" fmla="*/ 281 w 562"/>
                  <a:gd name="T5" fmla="*/ 0 h 131"/>
                  <a:gd name="T6" fmla="*/ 561 w 562"/>
                  <a:gd name="T7" fmla="*/ 130 h 131"/>
                </a:gdLst>
                <a:ahLst/>
                <a:cxnLst>
                  <a:cxn ang="0">
                    <a:pos x="T0" y="T1"/>
                  </a:cxn>
                  <a:cxn ang="0">
                    <a:pos x="T2" y="T3"/>
                  </a:cxn>
                  <a:cxn ang="0">
                    <a:pos x="T4" y="T5"/>
                  </a:cxn>
                  <a:cxn ang="0">
                    <a:pos x="T6" y="T7"/>
                  </a:cxn>
                </a:cxnLst>
                <a:rect l="0" t="0" r="r" b="b"/>
                <a:pathLst>
                  <a:path w="562" h="131">
                    <a:moveTo>
                      <a:pt x="0" y="130"/>
                    </a:moveTo>
                    <a:lnTo>
                      <a:pt x="0" y="130"/>
                    </a:lnTo>
                    <a:cubicBezTo>
                      <a:pt x="71" y="50"/>
                      <a:pt x="171" y="0"/>
                      <a:pt x="281" y="0"/>
                    </a:cubicBezTo>
                    <a:cubicBezTo>
                      <a:pt x="392" y="0"/>
                      <a:pt x="490" y="50"/>
                      <a:pt x="561" y="130"/>
                    </a:cubicBezTo>
                  </a:path>
                </a:pathLst>
              </a:custGeom>
              <a:noFill/>
              <a:ln w="19050" cap="rnd">
                <a:solidFill>
                  <a:schemeClr val="bg1"/>
                </a:solidFill>
                <a:round/>
                <a:headEnd/>
                <a:tailEnd/>
              </a:ln>
              <a:effectLst/>
            </p:spPr>
            <p:txBody>
              <a:bodyPr/>
              <a:lstStyle/>
              <a:p>
                <a:endParaRPr lang="en-US">
                  <a:latin typeface="Roboto Light" charset="0"/>
                </a:endParaRPr>
              </a:p>
            </p:txBody>
          </p:sp>
          <p:sp>
            <p:nvSpPr>
              <p:cNvPr id="39" name="Freeform 421">
                <a:extLst>
                  <a:ext uri="{FF2B5EF4-FFF2-40B4-BE49-F238E27FC236}">
                    <a16:creationId xmlns:a16="http://schemas.microsoft.com/office/drawing/2014/main" id="{D162326B-68AF-DC42-AAD6-0193EFA55441}"/>
                  </a:ext>
                </a:extLst>
              </p:cNvPr>
              <p:cNvSpPr>
                <a:spLocks noChangeArrowheads="1"/>
              </p:cNvSpPr>
              <p:nvPr/>
            </p:nvSpPr>
            <p:spPr bwMode="auto">
              <a:xfrm>
                <a:off x="20183262" y="5998987"/>
                <a:ext cx="673746" cy="158913"/>
              </a:xfrm>
              <a:custGeom>
                <a:avLst/>
                <a:gdLst>
                  <a:gd name="T0" fmla="*/ 0 w 934"/>
                  <a:gd name="T1" fmla="*/ 221 h 222"/>
                  <a:gd name="T2" fmla="*/ 0 w 934"/>
                  <a:gd name="T3" fmla="*/ 221 h 222"/>
                  <a:gd name="T4" fmla="*/ 461 w 934"/>
                  <a:gd name="T5" fmla="*/ 0 h 222"/>
                  <a:gd name="T6" fmla="*/ 933 w 934"/>
                  <a:gd name="T7" fmla="*/ 221 h 222"/>
                </a:gdLst>
                <a:ahLst/>
                <a:cxnLst>
                  <a:cxn ang="0">
                    <a:pos x="T0" y="T1"/>
                  </a:cxn>
                  <a:cxn ang="0">
                    <a:pos x="T2" y="T3"/>
                  </a:cxn>
                  <a:cxn ang="0">
                    <a:pos x="T4" y="T5"/>
                  </a:cxn>
                  <a:cxn ang="0">
                    <a:pos x="T6" y="T7"/>
                  </a:cxn>
                </a:cxnLst>
                <a:rect l="0" t="0" r="r" b="b"/>
                <a:pathLst>
                  <a:path w="934" h="222">
                    <a:moveTo>
                      <a:pt x="0" y="221"/>
                    </a:moveTo>
                    <a:lnTo>
                      <a:pt x="0" y="221"/>
                    </a:lnTo>
                    <a:cubicBezTo>
                      <a:pt x="109" y="80"/>
                      <a:pt x="271" y="0"/>
                      <a:pt x="461" y="0"/>
                    </a:cubicBezTo>
                    <a:cubicBezTo>
                      <a:pt x="652" y="0"/>
                      <a:pt x="821" y="80"/>
                      <a:pt x="933" y="221"/>
                    </a:cubicBezTo>
                  </a:path>
                </a:pathLst>
              </a:custGeom>
              <a:noFill/>
              <a:ln w="19050" cap="rnd">
                <a:solidFill>
                  <a:schemeClr val="bg1"/>
                </a:solidFill>
                <a:round/>
                <a:headEnd/>
                <a:tailEnd/>
              </a:ln>
              <a:effectLst/>
            </p:spPr>
            <p:txBody>
              <a:bodyPr/>
              <a:lstStyle/>
              <a:p>
                <a:endParaRPr lang="en-US">
                  <a:latin typeface="Roboto Light" charset="0"/>
                </a:endParaRPr>
              </a:p>
            </p:txBody>
          </p:sp>
          <p:sp>
            <p:nvSpPr>
              <p:cNvPr id="40" name="Freeform 422">
                <a:extLst>
                  <a:ext uri="{FF2B5EF4-FFF2-40B4-BE49-F238E27FC236}">
                    <a16:creationId xmlns:a16="http://schemas.microsoft.com/office/drawing/2014/main" id="{17AA2DA7-1205-C245-BAD8-AE5D557F1802}"/>
                  </a:ext>
                </a:extLst>
              </p:cNvPr>
              <p:cNvSpPr>
                <a:spLocks noChangeArrowheads="1"/>
              </p:cNvSpPr>
              <p:nvPr/>
            </p:nvSpPr>
            <p:spPr bwMode="auto">
              <a:xfrm>
                <a:off x="20046605" y="5824181"/>
                <a:ext cx="940703" cy="225657"/>
              </a:xfrm>
              <a:custGeom>
                <a:avLst/>
                <a:gdLst>
                  <a:gd name="T0" fmla="*/ 0 w 1304"/>
                  <a:gd name="T1" fmla="*/ 310 h 311"/>
                  <a:gd name="T2" fmla="*/ 0 w 1304"/>
                  <a:gd name="T3" fmla="*/ 310 h 311"/>
                  <a:gd name="T4" fmla="*/ 651 w 1304"/>
                  <a:gd name="T5" fmla="*/ 0 h 311"/>
                  <a:gd name="T6" fmla="*/ 1303 w 1304"/>
                  <a:gd name="T7" fmla="*/ 310 h 311"/>
                </a:gdLst>
                <a:ahLst/>
                <a:cxnLst>
                  <a:cxn ang="0">
                    <a:pos x="T0" y="T1"/>
                  </a:cxn>
                  <a:cxn ang="0">
                    <a:pos x="T2" y="T3"/>
                  </a:cxn>
                  <a:cxn ang="0">
                    <a:pos x="T4" y="T5"/>
                  </a:cxn>
                  <a:cxn ang="0">
                    <a:pos x="T6" y="T7"/>
                  </a:cxn>
                </a:cxnLst>
                <a:rect l="0" t="0" r="r" b="b"/>
                <a:pathLst>
                  <a:path w="1304" h="311">
                    <a:moveTo>
                      <a:pt x="0" y="310"/>
                    </a:moveTo>
                    <a:lnTo>
                      <a:pt x="0" y="310"/>
                    </a:lnTo>
                    <a:cubicBezTo>
                      <a:pt x="160" y="118"/>
                      <a:pt x="391" y="0"/>
                      <a:pt x="651" y="0"/>
                    </a:cubicBezTo>
                    <a:cubicBezTo>
                      <a:pt x="911" y="0"/>
                      <a:pt x="1152" y="118"/>
                      <a:pt x="1303" y="310"/>
                    </a:cubicBezTo>
                  </a:path>
                </a:pathLst>
              </a:custGeom>
              <a:noFill/>
              <a:ln w="19050" cap="rnd">
                <a:solidFill>
                  <a:schemeClr val="bg1"/>
                </a:solidFill>
                <a:round/>
                <a:headEnd/>
                <a:tailEnd/>
              </a:ln>
              <a:effectLst/>
            </p:spPr>
            <p:txBody>
              <a:bodyPr/>
              <a:lstStyle/>
              <a:p>
                <a:endParaRPr lang="en-US">
                  <a:latin typeface="Roboto Light" charset="0"/>
                </a:endParaRPr>
              </a:p>
            </p:txBody>
          </p:sp>
        </p:grpSp>
      </p:grpSp>
      <p:grpSp>
        <p:nvGrpSpPr>
          <p:cNvPr id="13" name="Group 12">
            <a:extLst>
              <a:ext uri="{FF2B5EF4-FFF2-40B4-BE49-F238E27FC236}">
                <a16:creationId xmlns:a16="http://schemas.microsoft.com/office/drawing/2014/main" id="{47FA7B98-9D38-DC42-B042-FAA7D46960A7}"/>
              </a:ext>
            </a:extLst>
          </p:cNvPr>
          <p:cNvGrpSpPr/>
          <p:nvPr/>
        </p:nvGrpSpPr>
        <p:grpSpPr>
          <a:xfrm>
            <a:off x="2289411" y="4250826"/>
            <a:ext cx="731520" cy="731520"/>
            <a:chOff x="2011680" y="4250826"/>
            <a:chExt cx="731520" cy="731520"/>
          </a:xfrm>
          <a:effectLst>
            <a:reflection blurRad="38100" stA="42000" endPos="24000" dist="25400" dir="5400000" sy="-100000" algn="bl" rotWithShape="0"/>
          </a:effectLst>
        </p:grpSpPr>
        <p:sp>
          <p:nvSpPr>
            <p:cNvPr id="108" name="Oval 107">
              <a:extLst>
                <a:ext uri="{FF2B5EF4-FFF2-40B4-BE49-F238E27FC236}">
                  <a16:creationId xmlns:a16="http://schemas.microsoft.com/office/drawing/2014/main" id="{4756DFBE-BDDA-0842-BAF1-FFE60DAF029A}"/>
                </a:ext>
              </a:extLst>
            </p:cNvPr>
            <p:cNvSpPr/>
            <p:nvPr/>
          </p:nvSpPr>
          <p:spPr>
            <a:xfrm>
              <a:off x="2011680" y="4250826"/>
              <a:ext cx="731520" cy="731520"/>
            </a:xfrm>
            <a:prstGeom prst="ellipse">
              <a:avLst/>
            </a:prstGeom>
            <a:solidFill>
              <a:srgbClr val="3B3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6888BBB1-2CDB-CE4C-8318-72F7B2217FB0}"/>
                </a:ext>
              </a:extLst>
            </p:cNvPr>
            <p:cNvGrpSpPr>
              <a:grpSpLocks/>
            </p:cNvGrpSpPr>
            <p:nvPr/>
          </p:nvGrpSpPr>
          <p:grpSpPr>
            <a:xfrm>
              <a:off x="2140567" y="4379860"/>
              <a:ext cx="472674" cy="472674"/>
              <a:chOff x="1600773" y="3432059"/>
              <a:chExt cx="917567" cy="920686"/>
            </a:xfrm>
          </p:grpSpPr>
          <p:sp>
            <p:nvSpPr>
              <p:cNvPr id="46" name="Freeform 826">
                <a:extLst>
                  <a:ext uri="{FF2B5EF4-FFF2-40B4-BE49-F238E27FC236}">
                    <a16:creationId xmlns:a16="http://schemas.microsoft.com/office/drawing/2014/main" id="{F52D3294-F8CF-F348-87CC-16DCFF399BFB}"/>
                  </a:ext>
                </a:extLst>
              </p:cNvPr>
              <p:cNvSpPr>
                <a:spLocks noChangeArrowheads="1"/>
              </p:cNvSpPr>
              <p:nvPr/>
            </p:nvSpPr>
            <p:spPr bwMode="auto">
              <a:xfrm>
                <a:off x="1726175" y="3557469"/>
                <a:ext cx="669823" cy="666809"/>
              </a:xfrm>
              <a:custGeom>
                <a:avLst/>
                <a:gdLst>
                  <a:gd name="T0" fmla="*/ 481 w 964"/>
                  <a:gd name="T1" fmla="*/ 0 h 963"/>
                  <a:gd name="T2" fmla="*/ 481 w 964"/>
                  <a:gd name="T3" fmla="*/ 0 h 963"/>
                  <a:gd name="T4" fmla="*/ 0 w 964"/>
                  <a:gd name="T5" fmla="*/ 481 h 963"/>
                  <a:gd name="T6" fmla="*/ 481 w 964"/>
                  <a:gd name="T7" fmla="*/ 962 h 963"/>
                  <a:gd name="T8" fmla="*/ 963 w 964"/>
                  <a:gd name="T9" fmla="*/ 481 h 963"/>
                  <a:gd name="T10" fmla="*/ 481 w 964"/>
                  <a:gd name="T11" fmla="*/ 0 h 963"/>
                </a:gdLst>
                <a:ahLst/>
                <a:cxnLst>
                  <a:cxn ang="0">
                    <a:pos x="T0" y="T1"/>
                  </a:cxn>
                  <a:cxn ang="0">
                    <a:pos x="T2" y="T3"/>
                  </a:cxn>
                  <a:cxn ang="0">
                    <a:pos x="T4" y="T5"/>
                  </a:cxn>
                  <a:cxn ang="0">
                    <a:pos x="T6" y="T7"/>
                  </a:cxn>
                  <a:cxn ang="0">
                    <a:pos x="T8" y="T9"/>
                  </a:cxn>
                  <a:cxn ang="0">
                    <a:pos x="T10" y="T11"/>
                  </a:cxn>
                </a:cxnLst>
                <a:rect l="0" t="0" r="r" b="b"/>
                <a:pathLst>
                  <a:path w="964" h="963">
                    <a:moveTo>
                      <a:pt x="481" y="0"/>
                    </a:moveTo>
                    <a:lnTo>
                      <a:pt x="481" y="0"/>
                    </a:lnTo>
                    <a:cubicBezTo>
                      <a:pt x="210" y="0"/>
                      <a:pt x="0" y="221"/>
                      <a:pt x="0" y="481"/>
                    </a:cubicBezTo>
                    <a:cubicBezTo>
                      <a:pt x="0" y="752"/>
                      <a:pt x="210" y="962"/>
                      <a:pt x="481" y="962"/>
                    </a:cubicBezTo>
                    <a:cubicBezTo>
                      <a:pt x="741" y="962"/>
                      <a:pt x="963" y="752"/>
                      <a:pt x="963" y="481"/>
                    </a:cubicBezTo>
                    <a:cubicBezTo>
                      <a:pt x="963" y="221"/>
                      <a:pt x="741" y="0"/>
                      <a:pt x="481" y="0"/>
                    </a:cubicBezTo>
                  </a:path>
                </a:pathLst>
              </a:custGeom>
              <a:noFill/>
              <a:ln w="19050" cap="rnd">
                <a:solidFill>
                  <a:schemeClr val="bg1"/>
                </a:solidFill>
                <a:round/>
                <a:headEnd/>
                <a:tailEnd/>
              </a:ln>
              <a:effectLst/>
            </p:spPr>
            <p:txBody>
              <a:bodyPr wrap="none" anchor="ctr"/>
              <a:lstStyle/>
              <a:p>
                <a:endParaRPr lang="en-US">
                  <a:latin typeface="Roboto Light" charset="0"/>
                </a:endParaRPr>
              </a:p>
            </p:txBody>
          </p:sp>
          <p:sp>
            <p:nvSpPr>
              <p:cNvPr id="47" name="Freeform 827">
                <a:extLst>
                  <a:ext uri="{FF2B5EF4-FFF2-40B4-BE49-F238E27FC236}">
                    <a16:creationId xmlns:a16="http://schemas.microsoft.com/office/drawing/2014/main" id="{CFB9A10B-14F6-F24E-95A6-A8F333193122}"/>
                  </a:ext>
                </a:extLst>
              </p:cNvPr>
              <p:cNvSpPr>
                <a:spLocks noChangeArrowheads="1"/>
              </p:cNvSpPr>
              <p:nvPr/>
            </p:nvSpPr>
            <p:spPr bwMode="auto">
              <a:xfrm>
                <a:off x="1934156" y="3765463"/>
                <a:ext cx="250802" cy="250818"/>
              </a:xfrm>
              <a:custGeom>
                <a:avLst/>
                <a:gdLst>
                  <a:gd name="T0" fmla="*/ 180 w 361"/>
                  <a:gd name="T1" fmla="*/ 360 h 361"/>
                  <a:gd name="T2" fmla="*/ 180 w 361"/>
                  <a:gd name="T3" fmla="*/ 360 h 361"/>
                  <a:gd name="T4" fmla="*/ 0 w 361"/>
                  <a:gd name="T5" fmla="*/ 180 h 361"/>
                  <a:gd name="T6" fmla="*/ 180 w 361"/>
                  <a:gd name="T7" fmla="*/ 0 h 361"/>
                  <a:gd name="T8" fmla="*/ 360 w 361"/>
                  <a:gd name="T9" fmla="*/ 180 h 361"/>
                  <a:gd name="T10" fmla="*/ 180 w 361"/>
                  <a:gd name="T11" fmla="*/ 360 h 361"/>
                </a:gdLst>
                <a:ahLst/>
                <a:cxnLst>
                  <a:cxn ang="0">
                    <a:pos x="T0" y="T1"/>
                  </a:cxn>
                  <a:cxn ang="0">
                    <a:pos x="T2" y="T3"/>
                  </a:cxn>
                  <a:cxn ang="0">
                    <a:pos x="T4" y="T5"/>
                  </a:cxn>
                  <a:cxn ang="0">
                    <a:pos x="T6" y="T7"/>
                  </a:cxn>
                  <a:cxn ang="0">
                    <a:pos x="T8" y="T9"/>
                  </a:cxn>
                  <a:cxn ang="0">
                    <a:pos x="T10" y="T11"/>
                  </a:cxn>
                </a:cxnLst>
                <a:rect l="0" t="0" r="r" b="b"/>
                <a:pathLst>
                  <a:path w="361" h="361">
                    <a:moveTo>
                      <a:pt x="180" y="360"/>
                    </a:moveTo>
                    <a:lnTo>
                      <a:pt x="180" y="360"/>
                    </a:lnTo>
                    <a:cubicBezTo>
                      <a:pt x="80" y="360"/>
                      <a:pt x="0" y="280"/>
                      <a:pt x="0" y="180"/>
                    </a:cubicBezTo>
                    <a:cubicBezTo>
                      <a:pt x="0" y="80"/>
                      <a:pt x="80" y="0"/>
                      <a:pt x="180" y="0"/>
                    </a:cubicBezTo>
                    <a:cubicBezTo>
                      <a:pt x="281" y="0"/>
                      <a:pt x="360" y="80"/>
                      <a:pt x="360" y="180"/>
                    </a:cubicBezTo>
                    <a:cubicBezTo>
                      <a:pt x="360" y="280"/>
                      <a:pt x="281" y="360"/>
                      <a:pt x="180" y="360"/>
                    </a:cubicBezTo>
                  </a:path>
                </a:pathLst>
              </a:custGeom>
              <a:noFill/>
              <a:ln w="19050" cap="rnd">
                <a:solidFill>
                  <a:schemeClr val="bg1"/>
                </a:solidFill>
                <a:round/>
                <a:headEnd/>
                <a:tailEnd/>
              </a:ln>
              <a:effectLst/>
            </p:spPr>
            <p:txBody>
              <a:bodyPr wrap="none" anchor="ctr"/>
              <a:lstStyle/>
              <a:p>
                <a:endParaRPr lang="en-US">
                  <a:latin typeface="Roboto Light" charset="0"/>
                </a:endParaRPr>
              </a:p>
            </p:txBody>
          </p:sp>
          <p:sp>
            <p:nvSpPr>
              <p:cNvPr id="48" name="Freeform 828">
                <a:extLst>
                  <a:ext uri="{FF2B5EF4-FFF2-40B4-BE49-F238E27FC236}">
                    <a16:creationId xmlns:a16="http://schemas.microsoft.com/office/drawing/2014/main" id="{9CCEDF01-C1E8-7D4B-8E68-661E03A5F087}"/>
                  </a:ext>
                </a:extLst>
              </p:cNvPr>
              <p:cNvSpPr>
                <a:spLocks noChangeArrowheads="1"/>
              </p:cNvSpPr>
              <p:nvPr/>
            </p:nvSpPr>
            <p:spPr bwMode="auto">
              <a:xfrm>
                <a:off x="2059556" y="4016282"/>
                <a:ext cx="3060" cy="336463"/>
              </a:xfrm>
              <a:custGeom>
                <a:avLst/>
                <a:gdLst>
                  <a:gd name="T0" fmla="*/ 0 w 1"/>
                  <a:gd name="T1" fmla="*/ 482 h 483"/>
                  <a:gd name="T2" fmla="*/ 0 w 1"/>
                  <a:gd name="T3" fmla="*/ 301 h 483"/>
                  <a:gd name="T4" fmla="*/ 0 w 1"/>
                  <a:gd name="T5" fmla="*/ 0 h 483"/>
                </a:gdLst>
                <a:ahLst/>
                <a:cxnLst>
                  <a:cxn ang="0">
                    <a:pos x="T0" y="T1"/>
                  </a:cxn>
                  <a:cxn ang="0">
                    <a:pos x="T2" y="T3"/>
                  </a:cxn>
                  <a:cxn ang="0">
                    <a:pos x="T4" y="T5"/>
                  </a:cxn>
                </a:cxnLst>
                <a:rect l="0" t="0" r="r" b="b"/>
                <a:pathLst>
                  <a:path w="1" h="483">
                    <a:moveTo>
                      <a:pt x="0" y="482"/>
                    </a:moveTo>
                    <a:lnTo>
                      <a:pt x="0" y="301"/>
                    </a:lnTo>
                    <a:lnTo>
                      <a:pt x="0" y="0"/>
                    </a:lnTo>
                  </a:path>
                </a:pathLst>
              </a:custGeom>
              <a:noFill/>
              <a:ln w="19050" cap="rnd">
                <a:solidFill>
                  <a:schemeClr val="bg1"/>
                </a:solidFill>
                <a:round/>
                <a:headEnd/>
                <a:tailEnd/>
              </a:ln>
              <a:effectLst/>
            </p:spPr>
            <p:txBody>
              <a:bodyPr/>
              <a:lstStyle/>
              <a:p>
                <a:endParaRPr lang="en-US">
                  <a:latin typeface="Roboto Light" charset="0"/>
                </a:endParaRPr>
              </a:p>
            </p:txBody>
          </p:sp>
          <p:sp>
            <p:nvSpPr>
              <p:cNvPr id="49" name="Freeform 829">
                <a:extLst>
                  <a:ext uri="{FF2B5EF4-FFF2-40B4-BE49-F238E27FC236}">
                    <a16:creationId xmlns:a16="http://schemas.microsoft.com/office/drawing/2014/main" id="{3183F4DE-5FA3-BA40-8A8D-9589FCB525EA}"/>
                  </a:ext>
                </a:extLst>
              </p:cNvPr>
              <p:cNvSpPr>
                <a:spLocks noChangeArrowheads="1"/>
              </p:cNvSpPr>
              <p:nvPr/>
            </p:nvSpPr>
            <p:spPr bwMode="auto">
              <a:xfrm>
                <a:off x="2059556" y="3432059"/>
                <a:ext cx="3060" cy="336463"/>
              </a:xfrm>
              <a:custGeom>
                <a:avLst/>
                <a:gdLst>
                  <a:gd name="T0" fmla="*/ 0 w 1"/>
                  <a:gd name="T1" fmla="*/ 0 h 483"/>
                  <a:gd name="T2" fmla="*/ 0 w 1"/>
                  <a:gd name="T3" fmla="*/ 181 h 483"/>
                  <a:gd name="T4" fmla="*/ 0 w 1"/>
                  <a:gd name="T5" fmla="*/ 482 h 483"/>
                </a:gdLst>
                <a:ahLst/>
                <a:cxnLst>
                  <a:cxn ang="0">
                    <a:pos x="T0" y="T1"/>
                  </a:cxn>
                  <a:cxn ang="0">
                    <a:pos x="T2" y="T3"/>
                  </a:cxn>
                  <a:cxn ang="0">
                    <a:pos x="T4" y="T5"/>
                  </a:cxn>
                </a:cxnLst>
                <a:rect l="0" t="0" r="r" b="b"/>
                <a:pathLst>
                  <a:path w="1" h="483">
                    <a:moveTo>
                      <a:pt x="0" y="0"/>
                    </a:moveTo>
                    <a:lnTo>
                      <a:pt x="0" y="181"/>
                    </a:lnTo>
                    <a:lnTo>
                      <a:pt x="0" y="482"/>
                    </a:lnTo>
                  </a:path>
                </a:pathLst>
              </a:custGeom>
              <a:noFill/>
              <a:ln w="19050" cap="rnd">
                <a:solidFill>
                  <a:schemeClr val="bg1"/>
                </a:solidFill>
                <a:round/>
                <a:headEnd/>
                <a:tailEnd/>
              </a:ln>
              <a:effectLst/>
            </p:spPr>
            <p:txBody>
              <a:bodyPr/>
              <a:lstStyle/>
              <a:p>
                <a:endParaRPr lang="en-US">
                  <a:latin typeface="Roboto Light" charset="0"/>
                </a:endParaRPr>
              </a:p>
            </p:txBody>
          </p:sp>
          <p:sp>
            <p:nvSpPr>
              <p:cNvPr id="50" name="Freeform 830">
                <a:extLst>
                  <a:ext uri="{FF2B5EF4-FFF2-40B4-BE49-F238E27FC236}">
                    <a16:creationId xmlns:a16="http://schemas.microsoft.com/office/drawing/2014/main" id="{700E3B94-B1A8-514B-A311-1419875410D5}"/>
                  </a:ext>
                </a:extLst>
              </p:cNvPr>
              <p:cNvSpPr>
                <a:spLocks noChangeArrowheads="1"/>
              </p:cNvSpPr>
              <p:nvPr/>
            </p:nvSpPr>
            <p:spPr bwMode="auto">
              <a:xfrm>
                <a:off x="1600773" y="3890871"/>
                <a:ext cx="333383" cy="3060"/>
              </a:xfrm>
              <a:custGeom>
                <a:avLst/>
                <a:gdLst>
                  <a:gd name="T0" fmla="*/ 0 w 482"/>
                  <a:gd name="T1" fmla="*/ 0 h 1"/>
                  <a:gd name="T2" fmla="*/ 180 w 482"/>
                  <a:gd name="T3" fmla="*/ 0 h 1"/>
                  <a:gd name="T4" fmla="*/ 481 w 482"/>
                  <a:gd name="T5" fmla="*/ 0 h 1"/>
                </a:gdLst>
                <a:ahLst/>
                <a:cxnLst>
                  <a:cxn ang="0">
                    <a:pos x="T0" y="T1"/>
                  </a:cxn>
                  <a:cxn ang="0">
                    <a:pos x="T2" y="T3"/>
                  </a:cxn>
                  <a:cxn ang="0">
                    <a:pos x="T4" y="T5"/>
                  </a:cxn>
                </a:cxnLst>
                <a:rect l="0" t="0" r="r" b="b"/>
                <a:pathLst>
                  <a:path w="482" h="1">
                    <a:moveTo>
                      <a:pt x="0" y="0"/>
                    </a:moveTo>
                    <a:lnTo>
                      <a:pt x="180" y="0"/>
                    </a:lnTo>
                    <a:lnTo>
                      <a:pt x="481" y="0"/>
                    </a:lnTo>
                  </a:path>
                </a:pathLst>
              </a:custGeom>
              <a:noFill/>
              <a:ln w="19050" cap="rnd">
                <a:solidFill>
                  <a:schemeClr val="bg1"/>
                </a:solidFill>
                <a:round/>
                <a:headEnd/>
                <a:tailEnd/>
              </a:ln>
              <a:effectLst/>
            </p:spPr>
            <p:txBody>
              <a:bodyPr/>
              <a:lstStyle/>
              <a:p>
                <a:endParaRPr lang="en-US">
                  <a:latin typeface="Roboto Light" charset="0"/>
                </a:endParaRPr>
              </a:p>
            </p:txBody>
          </p:sp>
          <p:sp>
            <p:nvSpPr>
              <p:cNvPr id="51" name="Freeform 831">
                <a:extLst>
                  <a:ext uri="{FF2B5EF4-FFF2-40B4-BE49-F238E27FC236}">
                    <a16:creationId xmlns:a16="http://schemas.microsoft.com/office/drawing/2014/main" id="{64D775B1-1C6B-1B48-8959-FC6D2558740F}"/>
                  </a:ext>
                </a:extLst>
              </p:cNvPr>
              <p:cNvSpPr>
                <a:spLocks noChangeArrowheads="1"/>
              </p:cNvSpPr>
              <p:nvPr/>
            </p:nvSpPr>
            <p:spPr bwMode="auto">
              <a:xfrm>
                <a:off x="2181899" y="3890871"/>
                <a:ext cx="336441" cy="3060"/>
              </a:xfrm>
              <a:custGeom>
                <a:avLst/>
                <a:gdLst>
                  <a:gd name="T0" fmla="*/ 0 w 483"/>
                  <a:gd name="T1" fmla="*/ 0 h 1"/>
                  <a:gd name="T2" fmla="*/ 302 w 483"/>
                  <a:gd name="T3" fmla="*/ 0 h 1"/>
                  <a:gd name="T4" fmla="*/ 482 w 483"/>
                  <a:gd name="T5" fmla="*/ 0 h 1"/>
                </a:gdLst>
                <a:ahLst/>
                <a:cxnLst>
                  <a:cxn ang="0">
                    <a:pos x="T0" y="T1"/>
                  </a:cxn>
                  <a:cxn ang="0">
                    <a:pos x="T2" y="T3"/>
                  </a:cxn>
                  <a:cxn ang="0">
                    <a:pos x="T4" y="T5"/>
                  </a:cxn>
                </a:cxnLst>
                <a:rect l="0" t="0" r="r" b="b"/>
                <a:pathLst>
                  <a:path w="483" h="1">
                    <a:moveTo>
                      <a:pt x="0" y="0"/>
                    </a:moveTo>
                    <a:lnTo>
                      <a:pt x="302" y="0"/>
                    </a:lnTo>
                    <a:lnTo>
                      <a:pt x="482" y="0"/>
                    </a:lnTo>
                  </a:path>
                </a:pathLst>
              </a:custGeom>
              <a:noFill/>
              <a:ln w="19050" cap="rnd">
                <a:solidFill>
                  <a:schemeClr val="bg1"/>
                </a:solidFill>
                <a:round/>
                <a:headEnd/>
                <a:tailEnd/>
              </a:ln>
              <a:effectLst/>
            </p:spPr>
            <p:txBody>
              <a:bodyPr/>
              <a:lstStyle/>
              <a:p>
                <a:endParaRPr lang="en-US">
                  <a:latin typeface="Roboto Light" charset="0"/>
                </a:endParaRPr>
              </a:p>
            </p:txBody>
          </p:sp>
        </p:grpSp>
      </p:grpSp>
      <p:grpSp>
        <p:nvGrpSpPr>
          <p:cNvPr id="11" name="Group 10">
            <a:extLst>
              <a:ext uri="{FF2B5EF4-FFF2-40B4-BE49-F238E27FC236}">
                <a16:creationId xmlns:a16="http://schemas.microsoft.com/office/drawing/2014/main" id="{CEF8F3F4-DC8B-DD47-BF8E-4E20992071BA}"/>
              </a:ext>
            </a:extLst>
          </p:cNvPr>
          <p:cNvGrpSpPr>
            <a:grpSpLocks noChangeAspect="1"/>
          </p:cNvGrpSpPr>
          <p:nvPr/>
        </p:nvGrpSpPr>
        <p:grpSpPr>
          <a:xfrm>
            <a:off x="9141485" y="4250826"/>
            <a:ext cx="731520" cy="731520"/>
            <a:chOff x="8945449" y="3928048"/>
            <a:chExt cx="990600" cy="990600"/>
          </a:xfrm>
          <a:effectLst>
            <a:reflection blurRad="38100" stA="43000" endPos="24000" dist="25400" dir="5400000" sy="-100000" algn="bl" rotWithShape="0"/>
          </a:effectLst>
        </p:grpSpPr>
        <p:sp>
          <p:nvSpPr>
            <p:cNvPr id="96" name="Oval 95">
              <a:extLst>
                <a:ext uri="{FF2B5EF4-FFF2-40B4-BE49-F238E27FC236}">
                  <a16:creationId xmlns:a16="http://schemas.microsoft.com/office/drawing/2014/main" id="{ADA5EEC4-D00B-934F-841A-CBA840946984}"/>
                </a:ext>
              </a:extLst>
            </p:cNvPr>
            <p:cNvSpPr/>
            <p:nvPr/>
          </p:nvSpPr>
          <p:spPr>
            <a:xfrm>
              <a:off x="8945449" y="3928048"/>
              <a:ext cx="990600" cy="990600"/>
            </a:xfrm>
            <a:prstGeom prst="ellipse">
              <a:avLst/>
            </a:prstGeom>
            <a:solidFill>
              <a:srgbClr val="00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2E09C6F4-DC48-3648-A62F-27FFD48D8A24}"/>
                </a:ext>
              </a:extLst>
            </p:cNvPr>
            <p:cNvGrpSpPr/>
            <p:nvPr/>
          </p:nvGrpSpPr>
          <p:grpSpPr>
            <a:xfrm>
              <a:off x="9213321" y="4219951"/>
              <a:ext cx="510581" cy="429526"/>
              <a:chOff x="9912203" y="5301904"/>
              <a:chExt cx="849196" cy="694072"/>
            </a:xfrm>
          </p:grpSpPr>
          <p:sp>
            <p:nvSpPr>
              <p:cNvPr id="64" name="Freeform 668">
                <a:extLst>
                  <a:ext uri="{FF2B5EF4-FFF2-40B4-BE49-F238E27FC236}">
                    <a16:creationId xmlns:a16="http://schemas.microsoft.com/office/drawing/2014/main" id="{2D6F9F21-52EC-9147-A040-CCD83CA2FC86}"/>
                  </a:ext>
                </a:extLst>
              </p:cNvPr>
              <p:cNvSpPr>
                <a:spLocks noChangeArrowheads="1"/>
              </p:cNvSpPr>
              <p:nvPr/>
            </p:nvSpPr>
            <p:spPr bwMode="auto">
              <a:xfrm>
                <a:off x="9988375" y="5840798"/>
                <a:ext cx="155170" cy="155178"/>
              </a:xfrm>
              <a:custGeom>
                <a:avLst/>
                <a:gdLst>
                  <a:gd name="T0" fmla="*/ 241 w 242"/>
                  <a:gd name="T1" fmla="*/ 121 h 241"/>
                  <a:gd name="T2" fmla="*/ 241 w 242"/>
                  <a:gd name="T3" fmla="*/ 121 h 241"/>
                  <a:gd name="T4" fmla="*/ 120 w 242"/>
                  <a:gd name="T5" fmla="*/ 0 h 241"/>
                  <a:gd name="T6" fmla="*/ 0 w 242"/>
                  <a:gd name="T7" fmla="*/ 121 h 241"/>
                  <a:gd name="T8" fmla="*/ 120 w 242"/>
                  <a:gd name="T9" fmla="*/ 240 h 241"/>
                  <a:gd name="T10" fmla="*/ 241 w 242"/>
                  <a:gd name="T11" fmla="*/ 121 h 241"/>
                </a:gdLst>
                <a:ahLst/>
                <a:cxnLst>
                  <a:cxn ang="0">
                    <a:pos x="T0" y="T1"/>
                  </a:cxn>
                  <a:cxn ang="0">
                    <a:pos x="T2" y="T3"/>
                  </a:cxn>
                  <a:cxn ang="0">
                    <a:pos x="T4" y="T5"/>
                  </a:cxn>
                  <a:cxn ang="0">
                    <a:pos x="T6" y="T7"/>
                  </a:cxn>
                  <a:cxn ang="0">
                    <a:pos x="T8" y="T9"/>
                  </a:cxn>
                  <a:cxn ang="0">
                    <a:pos x="T10" y="T11"/>
                  </a:cxn>
                </a:cxnLst>
                <a:rect l="0" t="0" r="r" b="b"/>
                <a:pathLst>
                  <a:path w="242" h="241">
                    <a:moveTo>
                      <a:pt x="241" y="121"/>
                    </a:moveTo>
                    <a:lnTo>
                      <a:pt x="241" y="121"/>
                    </a:lnTo>
                    <a:cubicBezTo>
                      <a:pt x="241" y="51"/>
                      <a:pt x="191" y="0"/>
                      <a:pt x="120" y="0"/>
                    </a:cubicBezTo>
                    <a:cubicBezTo>
                      <a:pt x="61" y="0"/>
                      <a:pt x="0" y="51"/>
                      <a:pt x="0" y="121"/>
                    </a:cubicBezTo>
                    <a:cubicBezTo>
                      <a:pt x="0" y="181"/>
                      <a:pt x="61" y="240"/>
                      <a:pt x="120" y="240"/>
                    </a:cubicBezTo>
                    <a:cubicBezTo>
                      <a:pt x="191" y="240"/>
                      <a:pt x="241" y="181"/>
                      <a:pt x="241" y="121"/>
                    </a:cubicBezTo>
                  </a:path>
                </a:pathLst>
              </a:custGeom>
              <a:noFill/>
              <a:ln w="19050" cap="flat">
                <a:solidFill>
                  <a:schemeClr val="bg1"/>
                </a:solidFill>
                <a:round/>
                <a:headEnd/>
                <a:tailEnd/>
              </a:ln>
              <a:effectLst/>
            </p:spPr>
            <p:txBody>
              <a:bodyPr wrap="none" anchor="ctr"/>
              <a:lstStyle/>
              <a:p>
                <a:endParaRPr lang="en-US">
                  <a:latin typeface="Roboto Light" charset="0"/>
                </a:endParaRPr>
              </a:p>
            </p:txBody>
          </p:sp>
          <p:sp>
            <p:nvSpPr>
              <p:cNvPr id="65" name="Freeform 669">
                <a:extLst>
                  <a:ext uri="{FF2B5EF4-FFF2-40B4-BE49-F238E27FC236}">
                    <a16:creationId xmlns:a16="http://schemas.microsoft.com/office/drawing/2014/main" id="{87400244-1C6E-B244-9EC4-1EF1BB8A6FC1}"/>
                  </a:ext>
                </a:extLst>
              </p:cNvPr>
              <p:cNvSpPr>
                <a:spLocks noChangeArrowheads="1"/>
              </p:cNvSpPr>
              <p:nvPr/>
            </p:nvSpPr>
            <p:spPr bwMode="auto">
              <a:xfrm>
                <a:off x="10524413" y="5840798"/>
                <a:ext cx="155170" cy="155178"/>
              </a:xfrm>
              <a:custGeom>
                <a:avLst/>
                <a:gdLst>
                  <a:gd name="T0" fmla="*/ 242 w 243"/>
                  <a:gd name="T1" fmla="*/ 121 h 241"/>
                  <a:gd name="T2" fmla="*/ 242 w 243"/>
                  <a:gd name="T3" fmla="*/ 121 h 241"/>
                  <a:gd name="T4" fmla="*/ 121 w 243"/>
                  <a:gd name="T5" fmla="*/ 0 h 241"/>
                  <a:gd name="T6" fmla="*/ 0 w 243"/>
                  <a:gd name="T7" fmla="*/ 121 h 241"/>
                  <a:gd name="T8" fmla="*/ 121 w 243"/>
                  <a:gd name="T9" fmla="*/ 240 h 241"/>
                  <a:gd name="T10" fmla="*/ 242 w 243"/>
                  <a:gd name="T11" fmla="*/ 121 h 241"/>
                </a:gdLst>
                <a:ahLst/>
                <a:cxnLst>
                  <a:cxn ang="0">
                    <a:pos x="T0" y="T1"/>
                  </a:cxn>
                  <a:cxn ang="0">
                    <a:pos x="T2" y="T3"/>
                  </a:cxn>
                  <a:cxn ang="0">
                    <a:pos x="T4" y="T5"/>
                  </a:cxn>
                  <a:cxn ang="0">
                    <a:pos x="T6" y="T7"/>
                  </a:cxn>
                  <a:cxn ang="0">
                    <a:pos x="T8" y="T9"/>
                  </a:cxn>
                  <a:cxn ang="0">
                    <a:pos x="T10" y="T11"/>
                  </a:cxn>
                </a:cxnLst>
                <a:rect l="0" t="0" r="r" b="b"/>
                <a:pathLst>
                  <a:path w="243" h="241">
                    <a:moveTo>
                      <a:pt x="242" y="121"/>
                    </a:moveTo>
                    <a:lnTo>
                      <a:pt x="242" y="121"/>
                    </a:lnTo>
                    <a:cubicBezTo>
                      <a:pt x="242" y="51"/>
                      <a:pt x="192" y="0"/>
                      <a:pt x="121" y="0"/>
                    </a:cubicBezTo>
                    <a:cubicBezTo>
                      <a:pt x="62" y="0"/>
                      <a:pt x="0" y="51"/>
                      <a:pt x="0" y="121"/>
                    </a:cubicBezTo>
                    <a:cubicBezTo>
                      <a:pt x="0" y="181"/>
                      <a:pt x="62" y="240"/>
                      <a:pt x="121" y="240"/>
                    </a:cubicBezTo>
                    <a:cubicBezTo>
                      <a:pt x="192" y="240"/>
                      <a:pt x="242" y="181"/>
                      <a:pt x="242" y="121"/>
                    </a:cubicBezTo>
                  </a:path>
                </a:pathLst>
              </a:custGeom>
              <a:noFill/>
              <a:ln w="19050" cap="flat">
                <a:solidFill>
                  <a:schemeClr val="bg1"/>
                </a:solidFill>
                <a:round/>
                <a:headEnd/>
                <a:tailEnd/>
              </a:ln>
              <a:effectLst/>
            </p:spPr>
            <p:txBody>
              <a:bodyPr wrap="none" anchor="ctr"/>
              <a:lstStyle/>
              <a:p>
                <a:endParaRPr lang="en-US">
                  <a:latin typeface="Roboto Light" charset="0"/>
                </a:endParaRPr>
              </a:p>
            </p:txBody>
          </p:sp>
          <p:sp>
            <p:nvSpPr>
              <p:cNvPr id="66" name="Freeform 670">
                <a:extLst>
                  <a:ext uri="{FF2B5EF4-FFF2-40B4-BE49-F238E27FC236}">
                    <a16:creationId xmlns:a16="http://schemas.microsoft.com/office/drawing/2014/main" id="{C14D063A-08AA-0E4E-A7E0-6FD401EDE6DD}"/>
                  </a:ext>
                </a:extLst>
              </p:cNvPr>
              <p:cNvSpPr>
                <a:spLocks noChangeArrowheads="1"/>
              </p:cNvSpPr>
              <p:nvPr/>
            </p:nvSpPr>
            <p:spPr bwMode="auto">
              <a:xfrm>
                <a:off x="9912203" y="5301904"/>
                <a:ext cx="846376" cy="615073"/>
              </a:xfrm>
              <a:custGeom>
                <a:avLst/>
                <a:gdLst>
                  <a:gd name="T0" fmla="*/ 119 w 1324"/>
                  <a:gd name="T1" fmla="*/ 962 h 963"/>
                  <a:gd name="T2" fmla="*/ 0 w 1324"/>
                  <a:gd name="T3" fmla="*/ 962 h 963"/>
                  <a:gd name="T4" fmla="*/ 0 w 1324"/>
                  <a:gd name="T5" fmla="*/ 0 h 963"/>
                  <a:gd name="T6" fmla="*/ 901 w 1324"/>
                  <a:gd name="T7" fmla="*/ 0 h 963"/>
                  <a:gd name="T8" fmla="*/ 901 w 1324"/>
                  <a:gd name="T9" fmla="*/ 239 h 963"/>
                  <a:gd name="T10" fmla="*/ 1202 w 1324"/>
                  <a:gd name="T11" fmla="*/ 239 h 963"/>
                  <a:gd name="T12" fmla="*/ 1323 w 1324"/>
                  <a:gd name="T13" fmla="*/ 602 h 963"/>
                  <a:gd name="T14" fmla="*/ 1323 w 1324"/>
                  <a:gd name="T15" fmla="*/ 962 h 963"/>
                  <a:gd name="T16" fmla="*/ 1202 w 1324"/>
                  <a:gd name="T17" fmla="*/ 962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963">
                    <a:moveTo>
                      <a:pt x="119" y="962"/>
                    </a:moveTo>
                    <a:lnTo>
                      <a:pt x="0" y="962"/>
                    </a:lnTo>
                    <a:lnTo>
                      <a:pt x="0" y="0"/>
                    </a:lnTo>
                    <a:lnTo>
                      <a:pt x="901" y="0"/>
                    </a:lnTo>
                    <a:lnTo>
                      <a:pt x="901" y="239"/>
                    </a:lnTo>
                    <a:lnTo>
                      <a:pt x="1202" y="239"/>
                    </a:lnTo>
                    <a:lnTo>
                      <a:pt x="1323" y="602"/>
                    </a:lnTo>
                    <a:lnTo>
                      <a:pt x="1323" y="962"/>
                    </a:lnTo>
                    <a:lnTo>
                      <a:pt x="1202" y="962"/>
                    </a:lnTo>
                  </a:path>
                </a:pathLst>
              </a:custGeom>
              <a:noFill/>
              <a:ln w="19050" cap="flat">
                <a:solidFill>
                  <a:schemeClr val="bg1"/>
                </a:solidFill>
                <a:round/>
                <a:headEnd/>
                <a:tailEnd/>
              </a:ln>
              <a:effectLst/>
            </p:spPr>
            <p:txBody>
              <a:bodyPr/>
              <a:lstStyle/>
              <a:p>
                <a:endParaRPr lang="en-US">
                  <a:latin typeface="Roboto Light" charset="0"/>
                </a:endParaRPr>
              </a:p>
            </p:txBody>
          </p:sp>
          <p:sp>
            <p:nvSpPr>
              <p:cNvPr id="67" name="Line 671">
                <a:extLst>
                  <a:ext uri="{FF2B5EF4-FFF2-40B4-BE49-F238E27FC236}">
                    <a16:creationId xmlns:a16="http://schemas.microsoft.com/office/drawing/2014/main" id="{D89ED940-1A4E-8A44-82CD-EA4DCF592932}"/>
                  </a:ext>
                </a:extLst>
              </p:cNvPr>
              <p:cNvSpPr>
                <a:spLocks noChangeShapeType="1"/>
              </p:cNvSpPr>
              <p:nvPr/>
            </p:nvSpPr>
            <p:spPr bwMode="auto">
              <a:xfrm>
                <a:off x="10140723" y="5916976"/>
                <a:ext cx="383690" cy="2822"/>
              </a:xfrm>
              <a:prstGeom prst="line">
                <a:avLst/>
              </a:prstGeom>
              <a:noFill/>
              <a:ln w="1905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68" name="Line 672">
                <a:extLst>
                  <a:ext uri="{FF2B5EF4-FFF2-40B4-BE49-F238E27FC236}">
                    <a16:creationId xmlns:a16="http://schemas.microsoft.com/office/drawing/2014/main" id="{CA5AE586-CCA6-1647-A6B4-E13C146256CE}"/>
                  </a:ext>
                </a:extLst>
              </p:cNvPr>
              <p:cNvSpPr>
                <a:spLocks noChangeShapeType="1"/>
              </p:cNvSpPr>
              <p:nvPr/>
            </p:nvSpPr>
            <p:spPr bwMode="auto">
              <a:xfrm>
                <a:off x="10487738" y="5454260"/>
                <a:ext cx="2821" cy="462716"/>
              </a:xfrm>
              <a:prstGeom prst="line">
                <a:avLst/>
              </a:prstGeom>
              <a:noFill/>
              <a:ln w="1905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sp>
            <p:nvSpPr>
              <p:cNvPr id="69" name="Line 673">
                <a:extLst>
                  <a:ext uri="{FF2B5EF4-FFF2-40B4-BE49-F238E27FC236}">
                    <a16:creationId xmlns:a16="http://schemas.microsoft.com/office/drawing/2014/main" id="{D9F38DB7-9332-FF42-AEB3-9DBFA6FEA97D}"/>
                  </a:ext>
                </a:extLst>
              </p:cNvPr>
              <p:cNvSpPr>
                <a:spLocks noChangeShapeType="1"/>
              </p:cNvSpPr>
              <p:nvPr/>
            </p:nvSpPr>
            <p:spPr bwMode="auto">
              <a:xfrm flipH="1">
                <a:off x="10484916" y="5688441"/>
                <a:ext cx="276483" cy="2821"/>
              </a:xfrm>
              <a:prstGeom prst="line">
                <a:avLst/>
              </a:prstGeom>
              <a:noFill/>
              <a:ln w="19050" cap="flat">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Roboto Light" charset="0"/>
                </a:endParaRPr>
              </a:p>
            </p:txBody>
          </p:sp>
        </p:grpSp>
      </p:grpSp>
    </p:spTree>
    <p:extLst>
      <p:ext uri="{BB962C8B-B14F-4D97-AF65-F5344CB8AC3E}">
        <p14:creationId xmlns:p14="http://schemas.microsoft.com/office/powerpoint/2010/main" val="324606184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994EFA-EFD8-1841-BC88-7BAFEC0A27B1}"/>
              </a:ext>
            </a:extLst>
          </p:cNvPr>
          <p:cNvSpPr txBox="1"/>
          <p:nvPr/>
        </p:nvSpPr>
        <p:spPr>
          <a:xfrm>
            <a:off x="5486400" y="2679255"/>
            <a:ext cx="3340979" cy="1107996"/>
          </a:xfrm>
          <a:prstGeom prst="rect">
            <a:avLst/>
          </a:prstGeom>
        </p:spPr>
        <p:txBody>
          <a:bodyPr wrap="none" rtlCol="0" anchor="t">
            <a:spAutoFit/>
          </a:bodyPr>
          <a:lstStyle/>
          <a:p>
            <a:r>
              <a:rPr lang="en-US" sz="6600" b="1" dirty="0"/>
              <a:t>Passive</a:t>
            </a:r>
          </a:p>
        </p:txBody>
      </p:sp>
      <p:sp>
        <p:nvSpPr>
          <p:cNvPr id="3" name="TextBox 2">
            <a:extLst>
              <a:ext uri="{FF2B5EF4-FFF2-40B4-BE49-F238E27FC236}">
                <a16:creationId xmlns:a16="http://schemas.microsoft.com/office/drawing/2014/main" id="{FC446AAE-0CA8-8F42-8210-85CE9F726849}"/>
              </a:ext>
            </a:extLst>
          </p:cNvPr>
          <p:cNvSpPr txBox="1"/>
          <p:nvPr/>
        </p:nvSpPr>
        <p:spPr>
          <a:xfrm>
            <a:off x="5511800" y="2725422"/>
            <a:ext cx="2727029" cy="2123658"/>
          </a:xfrm>
          <a:prstGeom prst="rect">
            <a:avLst/>
          </a:prstGeom>
        </p:spPr>
        <p:txBody>
          <a:bodyPr wrap="none" rtlCol="0" anchor="t">
            <a:spAutoFit/>
          </a:bodyPr>
          <a:lstStyle/>
          <a:p>
            <a:pPr algn="ctr"/>
            <a:r>
              <a:rPr lang="en-US" sz="6600" b="1" dirty="0"/>
              <a:t>&amp;</a:t>
            </a:r>
          </a:p>
          <a:p>
            <a:r>
              <a:rPr lang="en-US" sz="6600" b="1" dirty="0">
                <a:solidFill>
                  <a:srgbClr val="008BCD"/>
                </a:solidFill>
              </a:rPr>
              <a:t>Active</a:t>
            </a:r>
          </a:p>
        </p:txBody>
      </p:sp>
      <p:pic>
        <p:nvPicPr>
          <p:cNvPr id="17" name="Picture 16">
            <a:extLst>
              <a:ext uri="{FF2B5EF4-FFF2-40B4-BE49-F238E27FC236}">
                <a16:creationId xmlns:a16="http://schemas.microsoft.com/office/drawing/2014/main" id="{E62A62B1-02BB-2341-B27F-E9D6F3326FC6}"/>
              </a:ext>
            </a:extLst>
          </p:cNvPr>
          <p:cNvPicPr>
            <a:picLocks noChangeAspect="1"/>
          </p:cNvPicPr>
          <p:nvPr/>
        </p:nvPicPr>
        <p:blipFill>
          <a:blip r:embed="rId3"/>
          <a:stretch>
            <a:fillRect/>
          </a:stretch>
        </p:blipFill>
        <p:spPr>
          <a:xfrm>
            <a:off x="1218484" y="1885202"/>
            <a:ext cx="2803946" cy="2696102"/>
          </a:xfrm>
          <a:prstGeom prst="rect">
            <a:avLst/>
          </a:prstGeom>
        </p:spPr>
      </p:pic>
    </p:spTree>
    <p:extLst>
      <p:ext uri="{BB962C8B-B14F-4D97-AF65-F5344CB8AC3E}">
        <p14:creationId xmlns:p14="http://schemas.microsoft.com/office/powerpoint/2010/main" val="173113405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2000"/>
                                  </p:stCondLst>
                                  <p:childTnLst>
                                    <p:animMotion origin="layout" path="M 8.33333E-7 2.22222E-6 L 0.00052 -0.1382 " pathEditMode="relative" rAng="0" ptsTypes="AA">
                                      <p:cBhvr>
                                        <p:cTn id="6" dur="500" fill="hold"/>
                                        <p:tgtEl>
                                          <p:spTgt spid="2"/>
                                        </p:tgtEl>
                                        <p:attrNameLst>
                                          <p:attrName>ppt_x</p:attrName>
                                          <p:attrName>ppt_y</p:attrName>
                                        </p:attrNameLst>
                                      </p:cBhvr>
                                      <p:rCtr x="26" y="-6921"/>
                                    </p:animMotion>
                                  </p:childTnLst>
                                </p:cTn>
                              </p:par>
                            </p:childTnLst>
                          </p:cTn>
                        </p:par>
                        <p:par>
                          <p:cTn id="7" fill="hold">
                            <p:stCondLst>
                              <p:cond delay="25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89579-7A35-5046-A769-5BB63C1DE1CE}"/>
              </a:ext>
            </a:extLst>
          </p:cNvPr>
          <p:cNvPicPr>
            <a:picLocks noChangeAspect="1"/>
          </p:cNvPicPr>
          <p:nvPr/>
        </p:nvPicPr>
        <p:blipFill>
          <a:blip r:embed="rId3"/>
          <a:srcRect/>
          <a:stretch/>
        </p:blipFill>
        <p:spPr>
          <a:xfrm>
            <a:off x="6352" y="0"/>
            <a:ext cx="12179296" cy="6857997"/>
          </a:xfrm>
          <a:prstGeom prst="rect">
            <a:avLst/>
          </a:prstGeom>
        </p:spPr>
      </p:pic>
      <p:grpSp>
        <p:nvGrpSpPr>
          <p:cNvPr id="3" name="Group 2">
            <a:extLst>
              <a:ext uri="{FF2B5EF4-FFF2-40B4-BE49-F238E27FC236}">
                <a16:creationId xmlns:a16="http://schemas.microsoft.com/office/drawing/2014/main" id="{94132EBA-7E0E-7340-82DE-9C685A11E662}"/>
              </a:ext>
            </a:extLst>
          </p:cNvPr>
          <p:cNvGrpSpPr/>
          <p:nvPr/>
        </p:nvGrpSpPr>
        <p:grpSpPr>
          <a:xfrm>
            <a:off x="1549735" y="4236889"/>
            <a:ext cx="8981673" cy="1613178"/>
            <a:chOff x="1549735" y="4236889"/>
            <a:chExt cx="8981673" cy="1613178"/>
          </a:xfrm>
        </p:grpSpPr>
        <p:sp>
          <p:nvSpPr>
            <p:cNvPr id="4" name="TextBox 3">
              <a:extLst>
                <a:ext uri="{FF2B5EF4-FFF2-40B4-BE49-F238E27FC236}">
                  <a16:creationId xmlns:a16="http://schemas.microsoft.com/office/drawing/2014/main" id="{1D30B7BF-BD5F-E34F-AEC0-FC44EEC38196}"/>
                </a:ext>
              </a:extLst>
            </p:cNvPr>
            <p:cNvSpPr txBox="1"/>
            <p:nvPr userDrawn="1"/>
          </p:nvSpPr>
          <p:spPr>
            <a:xfrm>
              <a:off x="9010799" y="5470383"/>
              <a:ext cx="1432252" cy="276999"/>
            </a:xfrm>
            <a:prstGeom prst="rect">
              <a:avLst/>
            </a:prstGeom>
            <a:noFill/>
          </p:spPr>
          <p:txBody>
            <a:bodyPr wrap="none" rtlCol="0">
              <a:spAutoFit/>
            </a:bodyPr>
            <a:lstStyle/>
            <a:p>
              <a:r>
                <a:rPr lang="en-US" sz="1200" dirty="0">
                  <a:solidFill>
                    <a:schemeClr val="bg1"/>
                  </a:solidFill>
                  <a:latin typeface="Seravek ExtraLight" panose="020B0503040000020004" pitchFamily="34" charset="0"/>
                  <a:ea typeface="Roboto" panose="02000000000000000000" pitchFamily="2" charset="0"/>
                  <a:cs typeface="Arial" panose="020B0604020202020204" pitchFamily="34" charset="0"/>
                </a:rPr>
                <a:t>/LookingGlassCyber</a:t>
              </a:r>
            </a:p>
          </p:txBody>
        </p:sp>
        <p:sp>
          <p:nvSpPr>
            <p:cNvPr id="5" name="TextBox 4">
              <a:extLst>
                <a:ext uri="{FF2B5EF4-FFF2-40B4-BE49-F238E27FC236}">
                  <a16:creationId xmlns:a16="http://schemas.microsoft.com/office/drawing/2014/main" id="{0F0B6EF1-4E15-F340-A6B3-C83864296AAD}"/>
                </a:ext>
              </a:extLst>
            </p:cNvPr>
            <p:cNvSpPr txBox="1"/>
            <p:nvPr userDrawn="1"/>
          </p:nvSpPr>
          <p:spPr>
            <a:xfrm>
              <a:off x="6225318" y="5470383"/>
              <a:ext cx="1743811" cy="276999"/>
            </a:xfrm>
            <a:prstGeom prst="rect">
              <a:avLst/>
            </a:prstGeom>
            <a:noFill/>
          </p:spPr>
          <p:txBody>
            <a:bodyPr wrap="none" rtlCol="0">
              <a:spAutoFit/>
            </a:bodyPr>
            <a:lstStyle/>
            <a:p>
              <a:r>
                <a:rPr lang="en-US" sz="1200" dirty="0">
                  <a:solidFill>
                    <a:schemeClr val="bg1"/>
                  </a:solidFill>
                  <a:latin typeface="Seravek ExtraLight" panose="020B0503040000020004" pitchFamily="34" charset="0"/>
                  <a:ea typeface="Roboto" panose="02000000000000000000" pitchFamily="2" charset="0"/>
                  <a:cs typeface="Arial" panose="020B0604020202020204" pitchFamily="34" charset="0"/>
                </a:rPr>
                <a:t>/company/LookingGlass</a:t>
              </a:r>
            </a:p>
          </p:txBody>
        </p:sp>
        <p:sp>
          <p:nvSpPr>
            <p:cNvPr id="6" name="TextBox 5">
              <a:extLst>
                <a:ext uri="{FF2B5EF4-FFF2-40B4-BE49-F238E27FC236}">
                  <a16:creationId xmlns:a16="http://schemas.microsoft.com/office/drawing/2014/main" id="{B73714C3-2F54-D541-9D0F-2430EE456193}"/>
                </a:ext>
              </a:extLst>
            </p:cNvPr>
            <p:cNvSpPr txBox="1"/>
            <p:nvPr userDrawn="1"/>
          </p:nvSpPr>
          <p:spPr>
            <a:xfrm>
              <a:off x="4191291" y="5470383"/>
              <a:ext cx="895630" cy="276999"/>
            </a:xfrm>
            <a:prstGeom prst="rect">
              <a:avLst/>
            </a:prstGeom>
            <a:noFill/>
          </p:spPr>
          <p:txBody>
            <a:bodyPr wrap="none" rtlCol="0">
              <a:spAutoFit/>
            </a:bodyPr>
            <a:lstStyle/>
            <a:p>
              <a:r>
                <a:rPr lang="en-US" sz="1200" dirty="0">
                  <a:solidFill>
                    <a:schemeClr val="bg1"/>
                  </a:solidFill>
                  <a:latin typeface="Seravek ExtraLight" panose="020B0503040000020004" pitchFamily="34" charset="0"/>
                  <a:ea typeface="Roboto" panose="02000000000000000000" pitchFamily="2" charset="0"/>
                  <a:cs typeface="Arial" panose="020B0604020202020204" pitchFamily="34" charset="0"/>
                </a:rPr>
                <a:t>@LG_Cyber</a:t>
              </a:r>
            </a:p>
          </p:txBody>
        </p:sp>
        <p:sp>
          <p:nvSpPr>
            <p:cNvPr id="7" name="TextBox 6">
              <a:extLst>
                <a:ext uri="{FF2B5EF4-FFF2-40B4-BE49-F238E27FC236}">
                  <a16:creationId xmlns:a16="http://schemas.microsoft.com/office/drawing/2014/main" id="{69413E4F-3220-5A46-80EE-BCBA04E5EBCA}"/>
                </a:ext>
              </a:extLst>
            </p:cNvPr>
            <p:cNvSpPr txBox="1"/>
            <p:nvPr userDrawn="1"/>
          </p:nvSpPr>
          <p:spPr>
            <a:xfrm>
              <a:off x="1549735" y="5470383"/>
              <a:ext cx="1491562" cy="276999"/>
            </a:xfrm>
            <a:prstGeom prst="rect">
              <a:avLst/>
            </a:prstGeom>
            <a:noFill/>
          </p:spPr>
          <p:txBody>
            <a:bodyPr wrap="none" rtlCol="0">
              <a:spAutoFit/>
            </a:bodyPr>
            <a:lstStyle/>
            <a:p>
              <a:r>
                <a:rPr lang="en-US" sz="1200" dirty="0">
                  <a:solidFill>
                    <a:schemeClr val="bg1"/>
                  </a:solidFill>
                  <a:latin typeface="Seravek ExtraLight" panose="020B0503040000020004" pitchFamily="34" charset="0"/>
                  <a:ea typeface="Roboto" panose="02000000000000000000" pitchFamily="2" charset="0"/>
                  <a:cs typeface="Arial" panose="020B0604020202020204" pitchFamily="34" charset="0"/>
                </a:rPr>
                <a:t>@LookingGlassCyber</a:t>
              </a:r>
            </a:p>
          </p:txBody>
        </p:sp>
        <p:pic>
          <p:nvPicPr>
            <p:cNvPr id="8" name="Picture 7">
              <a:extLst>
                <a:ext uri="{FF2B5EF4-FFF2-40B4-BE49-F238E27FC236}">
                  <a16:creationId xmlns:a16="http://schemas.microsoft.com/office/drawing/2014/main" id="{1C0EAC5D-E4DC-B34D-98AE-374D0E6BBCF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09934" y="4616574"/>
              <a:ext cx="748545" cy="853809"/>
            </a:xfrm>
            <a:prstGeom prst="rect">
              <a:avLst/>
            </a:prstGeom>
          </p:spPr>
        </p:pic>
        <p:pic>
          <p:nvPicPr>
            <p:cNvPr id="9" name="Picture 8">
              <a:extLst>
                <a:ext uri="{FF2B5EF4-FFF2-40B4-BE49-F238E27FC236}">
                  <a16:creationId xmlns:a16="http://schemas.microsoft.com/office/drawing/2014/main" id="{522966F0-AEFE-E741-91E3-3F30A8FC77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65777" y="4616574"/>
              <a:ext cx="748545" cy="853809"/>
            </a:xfrm>
            <a:prstGeom prst="rect">
              <a:avLst/>
            </a:prstGeom>
          </p:spPr>
        </p:pic>
        <p:pic>
          <p:nvPicPr>
            <p:cNvPr id="10" name="Picture 9">
              <a:extLst>
                <a:ext uri="{FF2B5EF4-FFF2-40B4-BE49-F238E27FC236}">
                  <a16:creationId xmlns:a16="http://schemas.microsoft.com/office/drawing/2014/main" id="{99695DC2-80E4-B84D-BDCB-F76876068B6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92210" y="4616574"/>
              <a:ext cx="748545" cy="853809"/>
            </a:xfrm>
            <a:prstGeom prst="rect">
              <a:avLst/>
            </a:prstGeom>
          </p:spPr>
        </p:pic>
        <p:pic>
          <p:nvPicPr>
            <p:cNvPr id="11" name="Picture 10">
              <a:extLst>
                <a:ext uri="{FF2B5EF4-FFF2-40B4-BE49-F238E27FC236}">
                  <a16:creationId xmlns:a16="http://schemas.microsoft.com/office/drawing/2014/main" id="{2893F82C-4FED-FA46-A15D-7EB4D81588F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868509" y="4236889"/>
              <a:ext cx="1662899" cy="1613178"/>
            </a:xfrm>
            <a:prstGeom prst="rect">
              <a:avLst/>
            </a:prstGeom>
          </p:spPr>
        </p:pic>
      </p:grpSp>
      <p:sp>
        <p:nvSpPr>
          <p:cNvPr id="12" name="Rectangle 11">
            <a:extLst>
              <a:ext uri="{FF2B5EF4-FFF2-40B4-BE49-F238E27FC236}">
                <a16:creationId xmlns:a16="http://schemas.microsoft.com/office/drawing/2014/main" id="{AC60EE9D-0D37-274B-849D-57677537FFA5}"/>
              </a:ext>
            </a:extLst>
          </p:cNvPr>
          <p:cNvSpPr/>
          <p:nvPr/>
        </p:nvSpPr>
        <p:spPr>
          <a:xfrm>
            <a:off x="3069757" y="2515860"/>
            <a:ext cx="6096000" cy="1154162"/>
          </a:xfrm>
          <a:prstGeom prst="rect">
            <a:avLst/>
          </a:prstGeom>
        </p:spPr>
        <p:txBody>
          <a:bodyPr lIns="45719" tIns="22860" rIns="45719" bIns="22860">
            <a:spAutoFit/>
          </a:bodyPr>
          <a:lstStyle/>
          <a:p>
            <a:pPr algn="ctr"/>
            <a:r>
              <a:rPr lang="en-US" sz="6950" dirty="0">
                <a:solidFill>
                  <a:srgbClr val="F0F0F0"/>
                </a:solidFill>
                <a:latin typeface="Seravek ExtraLight" panose="020B0503040000020004" pitchFamily="34" charset="0"/>
                <a:ea typeface="Tw Cen MT" charset="0"/>
                <a:cs typeface="Calibri" panose="020F0502020204030204" pitchFamily="34" charset="0"/>
                <a:sym typeface="Helvetica Neue Medium"/>
              </a:rPr>
              <a:t>Thank You</a:t>
            </a:r>
            <a:endParaRPr lang="en-US" sz="6950" dirty="0">
              <a:solidFill>
                <a:srgbClr val="F0F0F0"/>
              </a:solidFill>
              <a:latin typeface="Seravek ExtraLight" panose="020B05030400000200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8A804ED1-E017-2544-A68A-5F64382B7B87}"/>
              </a:ext>
            </a:extLst>
          </p:cNvPr>
          <p:cNvSpPr/>
          <p:nvPr/>
        </p:nvSpPr>
        <p:spPr>
          <a:xfrm>
            <a:off x="3069757" y="3686321"/>
            <a:ext cx="6096000" cy="212366"/>
          </a:xfrm>
          <a:prstGeom prst="rect">
            <a:avLst/>
          </a:prstGeom>
        </p:spPr>
        <p:txBody>
          <a:bodyPr lIns="45719" tIns="22860" rIns="45719" bIns="22860">
            <a:spAutoFit/>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u="none" strike="noStrike" kern="1200" cap="none" spc="300" normalizeH="0" baseline="0" noProof="0" dirty="0">
                <a:ln>
                  <a:noFill/>
                </a:ln>
                <a:solidFill>
                  <a:schemeClr val="bg1">
                    <a:lumMod val="85000"/>
                  </a:schemeClr>
                </a:solidFill>
                <a:effectLst/>
                <a:uLnTx/>
                <a:uFillTx/>
                <a:latin typeface="Seravek Light" panose="020B0503040000020004" pitchFamily="34" charset="0"/>
                <a:ea typeface="+mn-ea"/>
                <a:cs typeface="+mn-cs"/>
              </a:rPr>
              <a:t>LookingGlassCyber.com</a:t>
            </a:r>
          </a:p>
        </p:txBody>
      </p:sp>
      <p:pic>
        <p:nvPicPr>
          <p:cNvPr id="14" name="Picture 13">
            <a:extLst>
              <a:ext uri="{FF2B5EF4-FFF2-40B4-BE49-F238E27FC236}">
                <a16:creationId xmlns:a16="http://schemas.microsoft.com/office/drawing/2014/main" id="{BC84F2E4-368F-DA46-B9C9-87F13575BB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94758" y="1827262"/>
            <a:ext cx="2845997" cy="430644"/>
          </a:xfrm>
          <a:prstGeom prst="rect">
            <a:avLst/>
          </a:prstGeom>
        </p:spPr>
      </p:pic>
      <p:sp>
        <p:nvSpPr>
          <p:cNvPr id="16" name="Rectangle 15">
            <a:extLst>
              <a:ext uri="{FF2B5EF4-FFF2-40B4-BE49-F238E27FC236}">
                <a16:creationId xmlns:a16="http://schemas.microsoft.com/office/drawing/2014/main" id="{B733BB94-8CDF-EF45-ACEE-AB36FF9F9DF4}"/>
              </a:ext>
            </a:extLst>
          </p:cNvPr>
          <p:cNvSpPr/>
          <p:nvPr/>
        </p:nvSpPr>
        <p:spPr>
          <a:xfrm>
            <a:off x="0" y="590490"/>
            <a:ext cx="12179296" cy="400110"/>
          </a:xfrm>
          <a:prstGeom prst="rect">
            <a:avLst/>
          </a:prstGeom>
        </p:spPr>
        <p:txBody>
          <a:bodyPr wrap="square">
            <a:spAutoFit/>
          </a:bodyPr>
          <a:lstStyle/>
          <a:p>
            <a:pPr algn="ctr"/>
            <a:r>
              <a:rPr lang="en-US" sz="2000" dirty="0">
                <a:solidFill>
                  <a:schemeClr val="bg1"/>
                </a:solidFill>
                <a:hlinkClick r:id="rId9">
                  <a:extLst>
                    <a:ext uri="{A12FA001-AC4F-418D-AE19-62706E023703}">
                      <ahyp:hlinkClr xmlns:ahyp="http://schemas.microsoft.com/office/drawing/2018/hyperlinkcolor" val="tx"/>
                    </a:ext>
                  </a:extLst>
                </a:hlinkClick>
              </a:rPr>
              <a:t>https://www.lookingglasscyber.com/products/automated-threat-response/aeonik-security-fabric/</a:t>
            </a:r>
            <a:endParaRPr lang="en-US" sz="2000" dirty="0">
              <a:solidFill>
                <a:schemeClr val="bg1"/>
              </a:solidFill>
            </a:endParaRPr>
          </a:p>
        </p:txBody>
      </p:sp>
    </p:spTree>
    <p:extLst>
      <p:ext uri="{BB962C8B-B14F-4D97-AF65-F5344CB8AC3E}">
        <p14:creationId xmlns:p14="http://schemas.microsoft.com/office/powerpoint/2010/main" val="70968440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50F08-CB84-B045-8031-31D7938681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1981200"/>
            <a:ext cx="7315200" cy="4354141"/>
          </a:xfrm>
          <a:prstGeom prst="rect">
            <a:avLst/>
          </a:prstGeom>
        </p:spPr>
      </p:pic>
      <p:sp>
        <p:nvSpPr>
          <p:cNvPr id="5" name="TextBox 4">
            <a:extLst>
              <a:ext uri="{FF2B5EF4-FFF2-40B4-BE49-F238E27FC236}">
                <a16:creationId xmlns:a16="http://schemas.microsoft.com/office/drawing/2014/main" id="{F20AF7EA-A6E2-A440-846C-B45363C608BA}"/>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LookingGlass History</a:t>
            </a:r>
          </a:p>
        </p:txBody>
      </p:sp>
      <p:sp>
        <p:nvSpPr>
          <p:cNvPr id="6" name="TextBox 5">
            <a:extLst>
              <a:ext uri="{FF2B5EF4-FFF2-40B4-BE49-F238E27FC236}">
                <a16:creationId xmlns:a16="http://schemas.microsoft.com/office/drawing/2014/main" id="{E7878CBD-9FFD-C24B-BA4A-E7E5B7E93BAF}"/>
              </a:ext>
            </a:extLst>
          </p:cNvPr>
          <p:cNvSpPr txBox="1"/>
          <p:nvPr/>
        </p:nvSpPr>
        <p:spPr>
          <a:xfrm>
            <a:off x="446314" y="1323945"/>
            <a:ext cx="11277600" cy="4409669"/>
          </a:xfrm>
          <a:prstGeom prst="rect">
            <a:avLst/>
          </a:prstGeom>
        </p:spPr>
        <p:txBody>
          <a:bodyPr wrap="square" rtlCol="0" anchor="t">
            <a:spAutoFit/>
          </a:bodyPr>
          <a:lstStyle/>
          <a:p>
            <a:pPr marL="342900" indent="-342900">
              <a:lnSpc>
                <a:spcPct val="200000"/>
              </a:lnSpc>
              <a:buFont typeface="Arial" panose="020B0604020202020204" pitchFamily="34" charset="0"/>
              <a:buChar char="•"/>
            </a:pPr>
            <a:r>
              <a:rPr lang="en-US" dirty="0"/>
              <a:t>20+ years providing DPI &amp; DPM solutions on special purpose hardware</a:t>
            </a:r>
          </a:p>
          <a:p>
            <a:pPr marL="342900" indent="-342900">
              <a:lnSpc>
                <a:spcPct val="200000"/>
              </a:lnSpc>
              <a:buFont typeface="Arial" panose="020B0604020202020204" pitchFamily="34" charset="0"/>
              <a:buChar char="•"/>
            </a:pPr>
            <a:r>
              <a:rPr lang="en-US" dirty="0"/>
              <a:t>Deployed and defending some of the most secure networks against the most advanced adversaries</a:t>
            </a:r>
          </a:p>
          <a:p>
            <a:pPr marL="342900" indent="-342900">
              <a:lnSpc>
                <a:spcPct val="200000"/>
              </a:lnSpc>
              <a:buFont typeface="Arial" panose="020B0604020202020204" pitchFamily="34" charset="0"/>
              <a:buChar char="•"/>
            </a:pPr>
            <a:r>
              <a:rPr lang="en-US" dirty="0"/>
              <a:t>27 Patents</a:t>
            </a:r>
          </a:p>
          <a:p>
            <a:pPr marL="342900" indent="-342900">
              <a:lnSpc>
                <a:spcPct val="200000"/>
              </a:lnSpc>
              <a:buFont typeface="Arial" panose="020B0604020202020204" pitchFamily="34" charset="0"/>
              <a:buChar char="•"/>
            </a:pPr>
            <a:r>
              <a:rPr lang="en-US" dirty="0"/>
              <a:t>Threat centric company </a:t>
            </a:r>
          </a:p>
          <a:p>
            <a:pPr marL="342900" indent="-342900">
              <a:lnSpc>
                <a:spcPct val="200000"/>
              </a:lnSpc>
              <a:buFont typeface="Arial" panose="020B0604020202020204" pitchFamily="34" charset="0"/>
              <a:buChar char="•"/>
            </a:pPr>
            <a:r>
              <a:rPr lang="en-US" dirty="0"/>
              <a:t>Threat Intelligence production &amp; distribution</a:t>
            </a:r>
          </a:p>
        </p:txBody>
      </p:sp>
    </p:spTree>
    <p:extLst>
      <p:ext uri="{BB962C8B-B14F-4D97-AF65-F5344CB8AC3E}">
        <p14:creationId xmlns:p14="http://schemas.microsoft.com/office/powerpoint/2010/main" val="16023526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1">
            <a:extLst>
              <a:ext uri="{FF2B5EF4-FFF2-40B4-BE49-F238E27FC236}">
                <a16:creationId xmlns:a16="http://schemas.microsoft.com/office/drawing/2014/main" id="{5B0B5DB6-5A08-2144-8E22-07B690A3F19D}"/>
              </a:ext>
            </a:extLst>
          </p:cNvPr>
          <p:cNvSpPr txBox="1">
            <a:spLocks/>
          </p:cNvSpPr>
          <p:nvPr/>
        </p:nvSpPr>
        <p:spPr>
          <a:xfrm>
            <a:off x="554222" y="257175"/>
            <a:ext cx="9525000" cy="581025"/>
          </a:xfrm>
          <a:prstGeom prst="rect">
            <a:avLst/>
          </a:prstGeom>
        </p:spPr>
        <p:txBody>
          <a:bodyPr/>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200" dirty="0">
                <a:solidFill>
                  <a:schemeClr val="bg1"/>
                </a:solidFill>
                <a:latin typeface="Seravek ExtraLight" panose="020B0503040000020004" pitchFamily="34" charset="0"/>
              </a:rPr>
              <a:t>Customer Security Challenges</a:t>
            </a:r>
          </a:p>
        </p:txBody>
      </p:sp>
      <p:sp>
        <p:nvSpPr>
          <p:cNvPr id="75" name="TextBox 74">
            <a:extLst>
              <a:ext uri="{FF2B5EF4-FFF2-40B4-BE49-F238E27FC236}">
                <a16:creationId xmlns:a16="http://schemas.microsoft.com/office/drawing/2014/main" id="{BC5F0FE2-4EDB-3049-A25A-E8C78729E8E9}"/>
              </a:ext>
            </a:extLst>
          </p:cNvPr>
          <p:cNvSpPr txBox="1"/>
          <p:nvPr/>
        </p:nvSpPr>
        <p:spPr>
          <a:xfrm>
            <a:off x="1473474" y="2376838"/>
            <a:ext cx="2707252" cy="1618112"/>
          </a:xfrm>
          <a:prstGeom prst="rect">
            <a:avLst/>
          </a:prstGeom>
          <a:noFill/>
        </p:spPr>
        <p:txBody>
          <a:bodyPr wrap="square" rtlCol="0">
            <a:noAutofit/>
          </a:bodyPr>
          <a:lstStyle/>
          <a:p>
            <a:pPr marL="342900" indent="-342900">
              <a:lnSpc>
                <a:spcPts val="1200"/>
              </a:lnSpc>
              <a:spcBef>
                <a:spcPts val="600"/>
              </a:spcBef>
              <a:buFont typeface="Arial" panose="020B0604020202020204" pitchFamily="34" charset="0"/>
              <a:buChar char="•"/>
            </a:pPr>
            <a:r>
              <a:rPr lang="en-US" sz="1300" dirty="0">
                <a:solidFill>
                  <a:srgbClr val="44536A"/>
                </a:solidFill>
                <a:latin typeface="Seravek Light" panose="020B0503040000020004" pitchFamily="34" charset="0"/>
              </a:rPr>
              <a:t>SDN</a:t>
            </a:r>
          </a:p>
          <a:p>
            <a:pPr marL="342900" indent="-342900">
              <a:lnSpc>
                <a:spcPts val="1200"/>
              </a:lnSpc>
              <a:spcBef>
                <a:spcPts val="600"/>
              </a:spcBef>
              <a:buFont typeface="Arial" panose="020B0604020202020204" pitchFamily="34" charset="0"/>
              <a:buChar char="•"/>
            </a:pPr>
            <a:r>
              <a:rPr lang="en-US" sz="1300" dirty="0">
                <a:solidFill>
                  <a:srgbClr val="44536A"/>
                </a:solidFill>
                <a:latin typeface="Seravek Light" panose="020B0503040000020004" pitchFamily="34" charset="0"/>
              </a:rPr>
              <a:t>Hybrid/Cloud</a:t>
            </a:r>
          </a:p>
          <a:p>
            <a:pPr marL="342900" indent="-342900">
              <a:lnSpc>
                <a:spcPts val="1200"/>
              </a:lnSpc>
              <a:spcBef>
                <a:spcPts val="600"/>
              </a:spcBef>
              <a:buFont typeface="Arial" panose="020B0604020202020204" pitchFamily="34" charset="0"/>
              <a:buChar char="•"/>
            </a:pPr>
            <a:r>
              <a:rPr lang="en-US" sz="1300" dirty="0">
                <a:solidFill>
                  <a:srgbClr val="44536A"/>
                </a:solidFill>
                <a:latin typeface="Seravek Light" panose="020B0503040000020004" pitchFamily="34" charset="0"/>
              </a:rPr>
              <a:t>Borderless</a:t>
            </a:r>
          </a:p>
          <a:p>
            <a:pPr marL="342900" indent="-342900">
              <a:lnSpc>
                <a:spcPts val="1200"/>
              </a:lnSpc>
              <a:spcBef>
                <a:spcPts val="600"/>
              </a:spcBef>
              <a:buFont typeface="Arial" panose="020B0604020202020204" pitchFamily="34" charset="0"/>
              <a:buChar char="•"/>
            </a:pPr>
            <a:r>
              <a:rPr lang="en-US" sz="1300" dirty="0">
                <a:solidFill>
                  <a:srgbClr val="44536A"/>
                </a:solidFill>
                <a:latin typeface="Seravek Light" panose="020B0503040000020004" pitchFamily="34" charset="0"/>
              </a:rPr>
              <a:t>Highly segmented</a:t>
            </a:r>
          </a:p>
          <a:p>
            <a:pPr marL="342900" indent="-342900">
              <a:lnSpc>
                <a:spcPts val="1500"/>
              </a:lnSpc>
              <a:spcBef>
                <a:spcPts val="600"/>
              </a:spcBef>
              <a:buFont typeface="Arial" panose="020B0604020202020204" pitchFamily="34" charset="0"/>
              <a:buChar char="•"/>
            </a:pPr>
            <a:r>
              <a:rPr lang="en-US" sz="1300" dirty="0">
                <a:solidFill>
                  <a:srgbClr val="44536A"/>
                </a:solidFill>
                <a:latin typeface="Seravek Light" panose="020B0503040000020004" pitchFamily="34" charset="0"/>
              </a:rPr>
              <a:t>Access needs from permissive </a:t>
            </a:r>
            <a:br>
              <a:rPr lang="en-US" sz="1300" dirty="0">
                <a:solidFill>
                  <a:srgbClr val="44536A"/>
                </a:solidFill>
                <a:latin typeface="Seravek Light" panose="020B0503040000020004" pitchFamily="34" charset="0"/>
              </a:rPr>
            </a:br>
            <a:r>
              <a:rPr lang="en-US" sz="1300" dirty="0">
                <a:solidFill>
                  <a:srgbClr val="44536A"/>
                </a:solidFill>
                <a:latin typeface="Seravek Light" panose="020B0503040000020004" pitchFamily="34" charset="0"/>
              </a:rPr>
              <a:t>to ultra-restricted</a:t>
            </a:r>
          </a:p>
        </p:txBody>
      </p:sp>
      <p:sp>
        <p:nvSpPr>
          <p:cNvPr id="76" name="Rectangle 75">
            <a:extLst>
              <a:ext uri="{FF2B5EF4-FFF2-40B4-BE49-F238E27FC236}">
                <a16:creationId xmlns:a16="http://schemas.microsoft.com/office/drawing/2014/main" id="{405DCE01-EFCF-2041-84D4-948D07EF6876}"/>
              </a:ext>
            </a:extLst>
          </p:cNvPr>
          <p:cNvSpPr/>
          <p:nvPr/>
        </p:nvSpPr>
        <p:spPr>
          <a:xfrm>
            <a:off x="1473474" y="2013750"/>
            <a:ext cx="3105804" cy="318317"/>
          </a:xfrm>
          <a:prstGeom prst="rect">
            <a:avLst/>
          </a:prstGeom>
        </p:spPr>
        <p:txBody>
          <a:bodyPr wrap="square">
            <a:noAutofit/>
          </a:bodyPr>
          <a:lstStyle/>
          <a:p>
            <a:pPr defTabSz="901051">
              <a:lnSpc>
                <a:spcPct val="90000"/>
              </a:lnSpc>
              <a:defRPr/>
            </a:pPr>
            <a:r>
              <a:rPr lang="en-US" sz="1600" dirty="0">
                <a:ln w="1905"/>
                <a:solidFill>
                  <a:srgbClr val="004976"/>
                </a:solidFill>
                <a:latin typeface="Seravek Medium" panose="020B0503040000020004" pitchFamily="34" charset="0"/>
              </a:rPr>
              <a:t>Changing Topology</a:t>
            </a:r>
          </a:p>
        </p:txBody>
      </p:sp>
      <p:sp>
        <p:nvSpPr>
          <p:cNvPr id="88" name="TextBox 87">
            <a:extLst>
              <a:ext uri="{FF2B5EF4-FFF2-40B4-BE49-F238E27FC236}">
                <a16:creationId xmlns:a16="http://schemas.microsoft.com/office/drawing/2014/main" id="{F0AFC0F7-EF03-B24F-B13A-23D1D75CBAC4}"/>
              </a:ext>
            </a:extLst>
          </p:cNvPr>
          <p:cNvSpPr txBox="1"/>
          <p:nvPr/>
        </p:nvSpPr>
        <p:spPr>
          <a:xfrm>
            <a:off x="1474968" y="4226867"/>
            <a:ext cx="2515638" cy="1618112"/>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en-US" sz="1300" dirty="0">
                <a:solidFill>
                  <a:schemeClr val="tx1">
                    <a:lumMod val="75000"/>
                    <a:lumOff val="25000"/>
                  </a:schemeClr>
                </a:solidFill>
                <a:latin typeface="Seravek ExtraLight" panose="020B0503040000020004" pitchFamily="34" charset="0"/>
              </a:rPr>
              <a:t>Staff shortages</a:t>
            </a:r>
          </a:p>
          <a:p>
            <a:pPr marL="342900" indent="-342900">
              <a:spcBef>
                <a:spcPts val="600"/>
              </a:spcBef>
              <a:buFont typeface="Arial" panose="020B0604020202020204" pitchFamily="34" charset="0"/>
              <a:buChar char="•"/>
            </a:pPr>
            <a:r>
              <a:rPr lang="en-US" sz="1300" dirty="0">
                <a:solidFill>
                  <a:schemeClr val="tx1">
                    <a:lumMod val="75000"/>
                    <a:lumOff val="25000"/>
                  </a:schemeClr>
                </a:solidFill>
                <a:latin typeface="Seravek ExtraLight" panose="020B0503040000020004" pitchFamily="34" charset="0"/>
              </a:rPr>
              <a:t>Turnover</a:t>
            </a:r>
          </a:p>
          <a:p>
            <a:pPr marL="342900" indent="-342900">
              <a:spcBef>
                <a:spcPts val="600"/>
              </a:spcBef>
              <a:buFont typeface="Arial" panose="020B0604020202020204" pitchFamily="34" charset="0"/>
              <a:buChar char="•"/>
            </a:pPr>
            <a:r>
              <a:rPr lang="en-US" sz="1300" dirty="0">
                <a:solidFill>
                  <a:schemeClr val="tx1">
                    <a:lumMod val="75000"/>
                    <a:lumOff val="25000"/>
                  </a:schemeClr>
                </a:solidFill>
                <a:latin typeface="Seravek ExtraLight" panose="020B0503040000020004" pitchFamily="34" charset="0"/>
              </a:rPr>
              <a:t>Integration challenges</a:t>
            </a:r>
          </a:p>
          <a:p>
            <a:pPr marL="342900" indent="-342900">
              <a:lnSpc>
                <a:spcPts val="1500"/>
              </a:lnSpc>
              <a:spcBef>
                <a:spcPts val="600"/>
              </a:spcBef>
              <a:buFont typeface="Arial" panose="020B0604020202020204" pitchFamily="34" charset="0"/>
              <a:buChar char="•"/>
            </a:pPr>
            <a:r>
              <a:rPr lang="en-US" sz="1300" dirty="0">
                <a:solidFill>
                  <a:schemeClr val="tx1">
                    <a:lumMod val="75000"/>
                    <a:lumOff val="25000"/>
                  </a:schemeClr>
                </a:solidFill>
                <a:latin typeface="Seravek ExtraLight" panose="020B0503040000020004" pitchFamily="34" charset="0"/>
              </a:rPr>
              <a:t>Cost penalty for h/w solutions</a:t>
            </a:r>
          </a:p>
        </p:txBody>
      </p:sp>
      <p:sp>
        <p:nvSpPr>
          <p:cNvPr id="89" name="Rectangle 88">
            <a:extLst>
              <a:ext uri="{FF2B5EF4-FFF2-40B4-BE49-F238E27FC236}">
                <a16:creationId xmlns:a16="http://schemas.microsoft.com/office/drawing/2014/main" id="{6E17F987-288E-0247-AFFF-A7B0A500355D}"/>
              </a:ext>
            </a:extLst>
          </p:cNvPr>
          <p:cNvSpPr/>
          <p:nvPr/>
        </p:nvSpPr>
        <p:spPr>
          <a:xfrm>
            <a:off x="1474968" y="3845867"/>
            <a:ext cx="3105804" cy="318317"/>
          </a:xfrm>
          <a:prstGeom prst="rect">
            <a:avLst/>
          </a:prstGeom>
        </p:spPr>
        <p:txBody>
          <a:bodyPr wrap="square">
            <a:noAutofit/>
          </a:bodyPr>
          <a:lstStyle/>
          <a:p>
            <a:r>
              <a:rPr lang="en-US" sz="1600" dirty="0">
                <a:solidFill>
                  <a:srgbClr val="004976"/>
                </a:solidFill>
                <a:latin typeface="Seravek Medium" panose="020B0503040000020004" pitchFamily="34" charset="0"/>
              </a:rPr>
              <a:t>Operational Efficiency</a:t>
            </a:r>
          </a:p>
        </p:txBody>
      </p:sp>
      <p:sp>
        <p:nvSpPr>
          <p:cNvPr id="90" name="TextBox 89">
            <a:extLst>
              <a:ext uri="{FF2B5EF4-FFF2-40B4-BE49-F238E27FC236}">
                <a16:creationId xmlns:a16="http://schemas.microsoft.com/office/drawing/2014/main" id="{3C1F992B-9257-464A-AC09-CBE970D1C37D}"/>
              </a:ext>
            </a:extLst>
          </p:cNvPr>
          <p:cNvSpPr txBox="1"/>
          <p:nvPr/>
        </p:nvSpPr>
        <p:spPr>
          <a:xfrm>
            <a:off x="8226353" y="2376838"/>
            <a:ext cx="3253008" cy="1618112"/>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Tool proliferation</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Skills &amp; Training</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Need for greater visibility</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Multiple detection methods a must</a:t>
            </a:r>
          </a:p>
        </p:txBody>
      </p:sp>
      <p:sp>
        <p:nvSpPr>
          <p:cNvPr id="91" name="Rectangle 90">
            <a:extLst>
              <a:ext uri="{FF2B5EF4-FFF2-40B4-BE49-F238E27FC236}">
                <a16:creationId xmlns:a16="http://schemas.microsoft.com/office/drawing/2014/main" id="{1EA505C4-8113-E84A-A68A-896E3C663D0C}"/>
              </a:ext>
            </a:extLst>
          </p:cNvPr>
          <p:cNvSpPr/>
          <p:nvPr/>
        </p:nvSpPr>
        <p:spPr>
          <a:xfrm>
            <a:off x="8226353" y="2013750"/>
            <a:ext cx="3105804" cy="318317"/>
          </a:xfrm>
          <a:prstGeom prst="rect">
            <a:avLst/>
          </a:prstGeom>
        </p:spPr>
        <p:txBody>
          <a:bodyPr wrap="square">
            <a:noAutofit/>
          </a:bodyPr>
          <a:lstStyle/>
          <a:p>
            <a:r>
              <a:rPr lang="en-US" sz="1600" dirty="0">
                <a:solidFill>
                  <a:srgbClr val="004976"/>
                </a:solidFill>
                <a:latin typeface="Seravek Medium" panose="020B0503040000020004" pitchFamily="34" charset="0"/>
              </a:rPr>
              <a:t>Technical Complexity</a:t>
            </a:r>
          </a:p>
        </p:txBody>
      </p:sp>
      <p:sp>
        <p:nvSpPr>
          <p:cNvPr id="92" name="TextBox 91">
            <a:extLst>
              <a:ext uri="{FF2B5EF4-FFF2-40B4-BE49-F238E27FC236}">
                <a16:creationId xmlns:a16="http://schemas.microsoft.com/office/drawing/2014/main" id="{D5578866-D280-3F4C-8DE5-1103CF96B2D7}"/>
              </a:ext>
            </a:extLst>
          </p:cNvPr>
          <p:cNvSpPr txBox="1"/>
          <p:nvPr/>
        </p:nvSpPr>
        <p:spPr>
          <a:xfrm>
            <a:off x="8226353" y="4222507"/>
            <a:ext cx="3253008" cy="1618112"/>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Velocity</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Diversity</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Sophistication</a:t>
            </a:r>
          </a:p>
          <a:p>
            <a:pPr marL="342900" indent="-342900">
              <a:spcBef>
                <a:spcPts val="600"/>
              </a:spcBef>
              <a:buFont typeface="Arial" panose="020B0604020202020204" pitchFamily="34" charset="0"/>
              <a:buChar char="•"/>
            </a:pPr>
            <a:r>
              <a:rPr lang="en-US" sz="1300" dirty="0">
                <a:solidFill>
                  <a:srgbClr val="44536A"/>
                </a:solidFill>
                <a:latin typeface="Seravek ExtraLight" panose="020B0503040000020004" pitchFamily="34" charset="0"/>
              </a:rPr>
              <a:t>Automation</a:t>
            </a:r>
          </a:p>
        </p:txBody>
      </p:sp>
      <p:sp>
        <p:nvSpPr>
          <p:cNvPr id="93" name="Rectangle 92">
            <a:extLst>
              <a:ext uri="{FF2B5EF4-FFF2-40B4-BE49-F238E27FC236}">
                <a16:creationId xmlns:a16="http://schemas.microsoft.com/office/drawing/2014/main" id="{E981EFD7-D670-8A4B-9EF5-62C921BC9BF8}"/>
              </a:ext>
            </a:extLst>
          </p:cNvPr>
          <p:cNvSpPr/>
          <p:nvPr/>
        </p:nvSpPr>
        <p:spPr>
          <a:xfrm>
            <a:off x="8226353" y="3841507"/>
            <a:ext cx="3105804" cy="318317"/>
          </a:xfrm>
          <a:prstGeom prst="rect">
            <a:avLst/>
          </a:prstGeom>
        </p:spPr>
        <p:txBody>
          <a:bodyPr wrap="square">
            <a:noAutofit/>
          </a:bodyPr>
          <a:lstStyle/>
          <a:p>
            <a:r>
              <a:rPr lang="en-US" sz="1600" dirty="0">
                <a:solidFill>
                  <a:srgbClr val="004976"/>
                </a:solidFill>
                <a:latin typeface="Seravek Medium" panose="020B0503040000020004" pitchFamily="34" charset="0"/>
              </a:rPr>
              <a:t>Evolving Threatscape</a:t>
            </a:r>
          </a:p>
        </p:txBody>
      </p:sp>
      <p:grpSp>
        <p:nvGrpSpPr>
          <p:cNvPr id="68" name="Group 67">
            <a:extLst>
              <a:ext uri="{FF2B5EF4-FFF2-40B4-BE49-F238E27FC236}">
                <a16:creationId xmlns:a16="http://schemas.microsoft.com/office/drawing/2014/main" id="{E8FDA584-9FC3-5B45-BAA3-721A549D47C9}"/>
              </a:ext>
            </a:extLst>
          </p:cNvPr>
          <p:cNvGrpSpPr/>
          <p:nvPr/>
        </p:nvGrpSpPr>
        <p:grpSpPr>
          <a:xfrm>
            <a:off x="4316099" y="1893364"/>
            <a:ext cx="3425421" cy="3433550"/>
            <a:chOff x="8532179" y="3310374"/>
            <a:chExt cx="7165168" cy="7182172"/>
          </a:xfrm>
          <a:blipFill dpi="0" rotWithShape="1">
            <a:blip r:embed="rId3"/>
            <a:srcRect/>
            <a:tile tx="374650" ty="-177800" sx="50000" sy="100000" flip="none" algn="l"/>
          </a:blipFill>
          <a:effectLst>
            <a:reflection blurRad="6350" stA="19000" endPos="20000" dir="5400000" sy="-100000" algn="bl" rotWithShape="0"/>
          </a:effectLst>
        </p:grpSpPr>
        <p:sp>
          <p:nvSpPr>
            <p:cNvPr id="69" name="Freeform 6">
              <a:extLst>
                <a:ext uri="{FF2B5EF4-FFF2-40B4-BE49-F238E27FC236}">
                  <a16:creationId xmlns:a16="http://schemas.microsoft.com/office/drawing/2014/main" id="{366BFF84-0550-0C4F-9E6D-D94580768B7C}"/>
                </a:ext>
              </a:extLst>
            </p:cNvPr>
            <p:cNvSpPr>
              <a:spLocks/>
            </p:cNvSpPr>
            <p:nvPr/>
          </p:nvSpPr>
          <p:spPr bwMode="auto">
            <a:xfrm>
              <a:off x="12099627" y="3310374"/>
              <a:ext cx="3586367" cy="4287355"/>
            </a:xfrm>
            <a:custGeom>
              <a:avLst/>
              <a:gdLst/>
              <a:ahLst/>
              <a:cxnLst>
                <a:cxn ang="0">
                  <a:pos x="0" y="196"/>
                </a:cxn>
                <a:cxn ang="0">
                  <a:pos x="0" y="61"/>
                </a:cxn>
                <a:cxn ang="0">
                  <a:pos x="1" y="61"/>
                </a:cxn>
                <a:cxn ang="0">
                  <a:pos x="32" y="62"/>
                </a:cxn>
                <a:cxn ang="0">
                  <a:pos x="67" y="0"/>
                </a:cxn>
                <a:cxn ang="0">
                  <a:pos x="126" y="15"/>
                </a:cxn>
                <a:cxn ang="0">
                  <a:pos x="126" y="86"/>
                </a:cxn>
                <a:cxn ang="0">
                  <a:pos x="185" y="120"/>
                </a:cxn>
                <a:cxn ang="0">
                  <a:pos x="186" y="120"/>
                </a:cxn>
                <a:cxn ang="0">
                  <a:pos x="246" y="84"/>
                </a:cxn>
                <a:cxn ang="0">
                  <a:pos x="269" y="106"/>
                </a:cxn>
                <a:cxn ang="0">
                  <a:pos x="283" y="120"/>
                </a:cxn>
                <a:cxn ang="0">
                  <a:pos x="288" y="126"/>
                </a:cxn>
                <a:cxn ang="0">
                  <a:pos x="252" y="186"/>
                </a:cxn>
                <a:cxn ang="0">
                  <a:pos x="287" y="244"/>
                </a:cxn>
                <a:cxn ang="0">
                  <a:pos x="359" y="244"/>
                </a:cxn>
                <a:cxn ang="0">
                  <a:pos x="374" y="301"/>
                </a:cxn>
                <a:cxn ang="0">
                  <a:pos x="313" y="341"/>
                </a:cxn>
                <a:cxn ang="0">
                  <a:pos x="314" y="374"/>
                </a:cxn>
                <a:cxn ang="0">
                  <a:pos x="314" y="376"/>
                </a:cxn>
                <a:cxn ang="0">
                  <a:pos x="175" y="376"/>
                </a:cxn>
                <a:cxn ang="0">
                  <a:pos x="174" y="376"/>
                </a:cxn>
                <a:cxn ang="0">
                  <a:pos x="175" y="377"/>
                </a:cxn>
                <a:cxn ang="0">
                  <a:pos x="187" y="406"/>
                </a:cxn>
                <a:cxn ang="0">
                  <a:pos x="175" y="434"/>
                </a:cxn>
                <a:cxn ang="0">
                  <a:pos x="146" y="446"/>
                </a:cxn>
                <a:cxn ang="0">
                  <a:pos x="117" y="434"/>
                </a:cxn>
                <a:cxn ang="0">
                  <a:pos x="106" y="406"/>
                </a:cxn>
                <a:cxn ang="0">
                  <a:pos x="117" y="377"/>
                </a:cxn>
                <a:cxn ang="0">
                  <a:pos x="118" y="376"/>
                </a:cxn>
                <a:cxn ang="0">
                  <a:pos x="117" y="376"/>
                </a:cxn>
                <a:cxn ang="0">
                  <a:pos x="0" y="376"/>
                </a:cxn>
                <a:cxn ang="0">
                  <a:pos x="0" y="253"/>
                </a:cxn>
                <a:cxn ang="0">
                  <a:pos x="3" y="253"/>
                </a:cxn>
                <a:cxn ang="0">
                  <a:pos x="32" y="265"/>
                </a:cxn>
                <a:cxn ang="0">
                  <a:pos x="61" y="253"/>
                </a:cxn>
                <a:cxn ang="0">
                  <a:pos x="73" y="224"/>
                </a:cxn>
                <a:cxn ang="0">
                  <a:pos x="61" y="196"/>
                </a:cxn>
                <a:cxn ang="0">
                  <a:pos x="32" y="184"/>
                </a:cxn>
                <a:cxn ang="0">
                  <a:pos x="3" y="196"/>
                </a:cxn>
                <a:cxn ang="0">
                  <a:pos x="0" y="196"/>
                </a:cxn>
              </a:cxnLst>
              <a:rect l="0" t="0" r="r" b="b"/>
              <a:pathLst>
                <a:path w="374" h="446">
                  <a:moveTo>
                    <a:pt x="0" y="196"/>
                  </a:moveTo>
                  <a:cubicBezTo>
                    <a:pt x="0" y="61"/>
                    <a:pt x="0" y="61"/>
                    <a:pt x="0" y="61"/>
                  </a:cubicBezTo>
                  <a:cubicBezTo>
                    <a:pt x="0" y="61"/>
                    <a:pt x="1" y="61"/>
                    <a:pt x="1" y="61"/>
                  </a:cubicBezTo>
                  <a:cubicBezTo>
                    <a:pt x="12" y="61"/>
                    <a:pt x="22" y="61"/>
                    <a:pt x="32" y="62"/>
                  </a:cubicBezTo>
                  <a:cubicBezTo>
                    <a:pt x="67" y="0"/>
                    <a:pt x="67" y="0"/>
                    <a:pt x="67" y="0"/>
                  </a:cubicBezTo>
                  <a:cubicBezTo>
                    <a:pt x="87" y="4"/>
                    <a:pt x="107" y="8"/>
                    <a:pt x="126" y="15"/>
                  </a:cubicBezTo>
                  <a:cubicBezTo>
                    <a:pt x="126" y="86"/>
                    <a:pt x="126" y="86"/>
                    <a:pt x="126" y="86"/>
                  </a:cubicBezTo>
                  <a:cubicBezTo>
                    <a:pt x="146" y="95"/>
                    <a:pt x="166" y="106"/>
                    <a:pt x="185" y="120"/>
                  </a:cubicBezTo>
                  <a:cubicBezTo>
                    <a:pt x="185" y="120"/>
                    <a:pt x="185" y="120"/>
                    <a:pt x="186" y="120"/>
                  </a:cubicBezTo>
                  <a:cubicBezTo>
                    <a:pt x="246" y="84"/>
                    <a:pt x="246" y="84"/>
                    <a:pt x="246" y="84"/>
                  </a:cubicBezTo>
                  <a:cubicBezTo>
                    <a:pt x="254" y="91"/>
                    <a:pt x="262" y="98"/>
                    <a:pt x="269" y="106"/>
                  </a:cubicBezTo>
                  <a:cubicBezTo>
                    <a:pt x="274" y="111"/>
                    <a:pt x="278" y="115"/>
                    <a:pt x="283" y="120"/>
                  </a:cubicBezTo>
                  <a:cubicBezTo>
                    <a:pt x="284" y="122"/>
                    <a:pt x="286" y="124"/>
                    <a:pt x="288" y="126"/>
                  </a:cubicBezTo>
                  <a:cubicBezTo>
                    <a:pt x="252" y="186"/>
                    <a:pt x="252" y="186"/>
                    <a:pt x="252" y="186"/>
                  </a:cubicBezTo>
                  <a:cubicBezTo>
                    <a:pt x="266" y="204"/>
                    <a:pt x="278" y="224"/>
                    <a:pt x="287"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ubicBezTo>
                    <a:pt x="175" y="376"/>
                    <a:pt x="175" y="376"/>
                    <a:pt x="175" y="376"/>
                  </a:cubicBezTo>
                  <a:cubicBezTo>
                    <a:pt x="174" y="376"/>
                    <a:pt x="174" y="376"/>
                    <a:pt x="174" y="376"/>
                  </a:cubicBezTo>
                  <a:cubicBezTo>
                    <a:pt x="174" y="376"/>
                    <a:pt x="175" y="377"/>
                    <a:pt x="175" y="377"/>
                  </a:cubicBezTo>
                  <a:cubicBezTo>
                    <a:pt x="183" y="385"/>
                    <a:pt x="187" y="395"/>
                    <a:pt x="187" y="406"/>
                  </a:cubicBezTo>
                  <a:cubicBezTo>
                    <a:pt x="187" y="417"/>
                    <a:pt x="183" y="427"/>
                    <a:pt x="175" y="434"/>
                  </a:cubicBezTo>
                  <a:cubicBezTo>
                    <a:pt x="167" y="442"/>
                    <a:pt x="157" y="446"/>
                    <a:pt x="146" y="446"/>
                  </a:cubicBezTo>
                  <a:cubicBezTo>
                    <a:pt x="135" y="446"/>
                    <a:pt x="125" y="442"/>
                    <a:pt x="117" y="434"/>
                  </a:cubicBezTo>
                  <a:cubicBezTo>
                    <a:pt x="110" y="427"/>
                    <a:pt x="106" y="417"/>
                    <a:pt x="106" y="406"/>
                  </a:cubicBezTo>
                  <a:cubicBezTo>
                    <a:pt x="106" y="395"/>
                    <a:pt x="110" y="385"/>
                    <a:pt x="117" y="377"/>
                  </a:cubicBezTo>
                  <a:cubicBezTo>
                    <a:pt x="118" y="377"/>
                    <a:pt x="118" y="376"/>
                    <a:pt x="118" y="376"/>
                  </a:cubicBezTo>
                  <a:cubicBezTo>
                    <a:pt x="117" y="376"/>
                    <a:pt x="117" y="376"/>
                    <a:pt x="117" y="376"/>
                  </a:cubicBezTo>
                  <a:cubicBezTo>
                    <a:pt x="0" y="376"/>
                    <a:pt x="0" y="376"/>
                    <a:pt x="0" y="376"/>
                  </a:cubicBezTo>
                  <a:cubicBezTo>
                    <a:pt x="0" y="253"/>
                    <a:pt x="0" y="253"/>
                    <a:pt x="0" y="253"/>
                  </a:cubicBezTo>
                  <a:cubicBezTo>
                    <a:pt x="3" y="253"/>
                    <a:pt x="3" y="253"/>
                    <a:pt x="3" y="253"/>
                  </a:cubicBezTo>
                  <a:cubicBezTo>
                    <a:pt x="11" y="261"/>
                    <a:pt x="21" y="265"/>
                    <a:pt x="32" y="265"/>
                  </a:cubicBezTo>
                  <a:cubicBezTo>
                    <a:pt x="43" y="265"/>
                    <a:pt x="53" y="261"/>
                    <a:pt x="61" y="253"/>
                  </a:cubicBezTo>
                  <a:cubicBezTo>
                    <a:pt x="69" y="245"/>
                    <a:pt x="73" y="236"/>
                    <a:pt x="73" y="224"/>
                  </a:cubicBezTo>
                  <a:cubicBezTo>
                    <a:pt x="73" y="213"/>
                    <a:pt x="69" y="204"/>
                    <a:pt x="61" y="196"/>
                  </a:cubicBezTo>
                  <a:cubicBezTo>
                    <a:pt x="53" y="188"/>
                    <a:pt x="43" y="184"/>
                    <a:pt x="32" y="184"/>
                  </a:cubicBezTo>
                  <a:cubicBezTo>
                    <a:pt x="21" y="184"/>
                    <a:pt x="11" y="188"/>
                    <a:pt x="3" y="196"/>
                  </a:cubicBezTo>
                  <a:lnTo>
                    <a:pt x="0" y="196"/>
                  </a:lnTo>
                  <a:close/>
                </a:path>
              </a:pathLst>
            </a:custGeom>
            <a:grpFill/>
            <a:ln w="22225">
              <a:solidFill>
                <a:srgbClr val="42D7AD"/>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charset="0"/>
              </a:endParaRPr>
            </a:p>
          </p:txBody>
        </p:sp>
        <p:sp>
          <p:nvSpPr>
            <p:cNvPr id="70" name="Freeform 7">
              <a:extLst>
                <a:ext uri="{FF2B5EF4-FFF2-40B4-BE49-F238E27FC236}">
                  <a16:creationId xmlns:a16="http://schemas.microsoft.com/office/drawing/2014/main" id="{AF83D1FA-9FEB-4745-A6BF-203803F482CF}"/>
                </a:ext>
              </a:extLst>
            </p:cNvPr>
            <p:cNvSpPr>
              <a:spLocks/>
            </p:cNvSpPr>
            <p:nvPr/>
          </p:nvSpPr>
          <p:spPr bwMode="auto">
            <a:xfrm>
              <a:off x="11380842" y="6924165"/>
              <a:ext cx="4316505" cy="3568381"/>
            </a:xfrm>
            <a:custGeom>
              <a:avLst/>
              <a:gdLst/>
              <a:ahLst/>
              <a:cxnLst>
                <a:cxn ang="0">
                  <a:pos x="75" y="311"/>
                </a:cxn>
                <a:cxn ang="0">
                  <a:pos x="75" y="166"/>
                </a:cxn>
                <a:cxn ang="0">
                  <a:pos x="70" y="172"/>
                </a:cxn>
                <a:cxn ang="0">
                  <a:pos x="41" y="184"/>
                </a:cxn>
                <a:cxn ang="0">
                  <a:pos x="12" y="172"/>
                </a:cxn>
                <a:cxn ang="0">
                  <a:pos x="0" y="144"/>
                </a:cxn>
                <a:cxn ang="0">
                  <a:pos x="12" y="115"/>
                </a:cxn>
                <a:cxn ang="0">
                  <a:pos x="41" y="103"/>
                </a:cxn>
                <a:cxn ang="0">
                  <a:pos x="70" y="115"/>
                </a:cxn>
                <a:cxn ang="0">
                  <a:pos x="75" y="121"/>
                </a:cxn>
                <a:cxn ang="0">
                  <a:pos x="75" y="0"/>
                </a:cxn>
                <a:cxn ang="0">
                  <a:pos x="192" y="0"/>
                </a:cxn>
                <a:cxn ang="0">
                  <a:pos x="192" y="1"/>
                </a:cxn>
                <a:cxn ang="0">
                  <a:pos x="181" y="30"/>
                </a:cxn>
                <a:cxn ang="0">
                  <a:pos x="192" y="58"/>
                </a:cxn>
                <a:cxn ang="0">
                  <a:pos x="221" y="70"/>
                </a:cxn>
                <a:cxn ang="0">
                  <a:pos x="250" y="58"/>
                </a:cxn>
                <a:cxn ang="0">
                  <a:pos x="262" y="30"/>
                </a:cxn>
                <a:cxn ang="0">
                  <a:pos x="250" y="1"/>
                </a:cxn>
                <a:cxn ang="0">
                  <a:pos x="250" y="0"/>
                </a:cxn>
                <a:cxn ang="0">
                  <a:pos x="389" y="0"/>
                </a:cxn>
                <a:cxn ang="0">
                  <a:pos x="388" y="32"/>
                </a:cxn>
                <a:cxn ang="0">
                  <a:pos x="450" y="66"/>
                </a:cxn>
                <a:cxn ang="0">
                  <a:pos x="436" y="121"/>
                </a:cxn>
                <a:cxn ang="0">
                  <a:pos x="363" y="125"/>
                </a:cxn>
                <a:cxn ang="0">
                  <a:pos x="329" y="183"/>
                </a:cxn>
                <a:cxn ang="0">
                  <a:pos x="366" y="243"/>
                </a:cxn>
                <a:cxn ang="0">
                  <a:pos x="344" y="266"/>
                </a:cxn>
                <a:cxn ang="0">
                  <a:pos x="322" y="287"/>
                </a:cxn>
                <a:cxn ang="0">
                  <a:pos x="260" y="251"/>
                </a:cxn>
                <a:cxn ang="0">
                  <a:pos x="203" y="285"/>
                </a:cxn>
                <a:cxn ang="0">
                  <a:pos x="203" y="356"/>
                </a:cxn>
                <a:cxn ang="0">
                  <a:pos x="145" y="371"/>
                </a:cxn>
                <a:cxn ang="0">
                  <a:pos x="108" y="309"/>
                </a:cxn>
                <a:cxn ang="0">
                  <a:pos x="76" y="311"/>
                </a:cxn>
                <a:cxn ang="0">
                  <a:pos x="75" y="311"/>
                </a:cxn>
              </a:cxnLst>
              <a:rect l="0" t="0" r="r" b="b"/>
              <a:pathLst>
                <a:path w="450" h="371">
                  <a:moveTo>
                    <a:pt x="75" y="311"/>
                  </a:moveTo>
                  <a:cubicBezTo>
                    <a:pt x="75" y="166"/>
                    <a:pt x="75" y="166"/>
                    <a:pt x="75" y="166"/>
                  </a:cubicBezTo>
                  <a:cubicBezTo>
                    <a:pt x="73" y="168"/>
                    <a:pt x="72" y="170"/>
                    <a:pt x="70" y="172"/>
                  </a:cubicBezTo>
                  <a:cubicBezTo>
                    <a:pt x="62" y="180"/>
                    <a:pt x="52" y="184"/>
                    <a:pt x="41" y="184"/>
                  </a:cubicBezTo>
                  <a:cubicBezTo>
                    <a:pt x="30" y="184"/>
                    <a:pt x="20" y="180"/>
                    <a:pt x="12" y="172"/>
                  </a:cubicBezTo>
                  <a:cubicBezTo>
                    <a:pt x="4" y="165"/>
                    <a:pt x="0" y="155"/>
                    <a:pt x="0" y="144"/>
                  </a:cubicBezTo>
                  <a:cubicBezTo>
                    <a:pt x="0" y="133"/>
                    <a:pt x="4" y="123"/>
                    <a:pt x="12" y="115"/>
                  </a:cubicBezTo>
                  <a:cubicBezTo>
                    <a:pt x="20" y="107"/>
                    <a:pt x="30" y="103"/>
                    <a:pt x="41" y="103"/>
                  </a:cubicBezTo>
                  <a:cubicBezTo>
                    <a:pt x="52" y="103"/>
                    <a:pt x="62" y="107"/>
                    <a:pt x="70" y="115"/>
                  </a:cubicBezTo>
                  <a:cubicBezTo>
                    <a:pt x="72" y="117"/>
                    <a:pt x="73" y="119"/>
                    <a:pt x="75" y="121"/>
                  </a:cubicBezTo>
                  <a:cubicBezTo>
                    <a:pt x="75" y="0"/>
                    <a:pt x="75" y="0"/>
                    <a:pt x="75" y="0"/>
                  </a:cubicBezTo>
                  <a:cubicBezTo>
                    <a:pt x="192" y="0"/>
                    <a:pt x="192" y="0"/>
                    <a:pt x="192" y="0"/>
                  </a:cubicBezTo>
                  <a:cubicBezTo>
                    <a:pt x="192" y="1"/>
                    <a:pt x="192" y="1"/>
                    <a:pt x="192" y="1"/>
                  </a:cubicBezTo>
                  <a:cubicBezTo>
                    <a:pt x="185" y="9"/>
                    <a:pt x="181" y="19"/>
                    <a:pt x="181" y="30"/>
                  </a:cubicBezTo>
                  <a:cubicBezTo>
                    <a:pt x="181" y="41"/>
                    <a:pt x="185" y="51"/>
                    <a:pt x="192" y="58"/>
                  </a:cubicBezTo>
                  <a:cubicBezTo>
                    <a:pt x="200" y="66"/>
                    <a:pt x="210" y="70"/>
                    <a:pt x="221" y="70"/>
                  </a:cubicBezTo>
                  <a:cubicBezTo>
                    <a:pt x="232" y="70"/>
                    <a:pt x="242" y="66"/>
                    <a:pt x="250" y="58"/>
                  </a:cubicBezTo>
                  <a:cubicBezTo>
                    <a:pt x="258" y="51"/>
                    <a:pt x="262" y="41"/>
                    <a:pt x="262" y="30"/>
                  </a:cubicBezTo>
                  <a:cubicBezTo>
                    <a:pt x="262" y="19"/>
                    <a:pt x="258" y="9"/>
                    <a:pt x="250" y="1"/>
                  </a:cubicBezTo>
                  <a:cubicBezTo>
                    <a:pt x="250" y="0"/>
                    <a:pt x="250" y="0"/>
                    <a:pt x="250" y="0"/>
                  </a:cubicBezTo>
                  <a:cubicBezTo>
                    <a:pt x="389" y="0"/>
                    <a:pt x="389" y="0"/>
                    <a:pt x="389" y="0"/>
                  </a:cubicBezTo>
                  <a:cubicBezTo>
                    <a:pt x="389" y="11"/>
                    <a:pt x="389" y="22"/>
                    <a:pt x="388" y="32"/>
                  </a:cubicBezTo>
                  <a:cubicBezTo>
                    <a:pt x="450" y="66"/>
                    <a:pt x="450" y="66"/>
                    <a:pt x="450" y="66"/>
                  </a:cubicBezTo>
                  <a:cubicBezTo>
                    <a:pt x="446" y="85"/>
                    <a:pt x="442" y="103"/>
                    <a:pt x="436" y="121"/>
                  </a:cubicBezTo>
                  <a:cubicBezTo>
                    <a:pt x="363" y="125"/>
                    <a:pt x="363" y="125"/>
                    <a:pt x="363" y="125"/>
                  </a:cubicBezTo>
                  <a:cubicBezTo>
                    <a:pt x="354" y="145"/>
                    <a:pt x="343" y="164"/>
                    <a:pt x="329" y="183"/>
                  </a:cubicBezTo>
                  <a:cubicBezTo>
                    <a:pt x="366" y="243"/>
                    <a:pt x="366" y="243"/>
                    <a:pt x="366" y="243"/>
                  </a:cubicBezTo>
                  <a:cubicBezTo>
                    <a:pt x="359" y="251"/>
                    <a:pt x="352" y="258"/>
                    <a:pt x="344" y="266"/>
                  </a:cubicBezTo>
                  <a:cubicBezTo>
                    <a:pt x="337" y="273"/>
                    <a:pt x="329" y="280"/>
                    <a:pt x="322" y="287"/>
                  </a:cubicBezTo>
                  <a:cubicBezTo>
                    <a:pt x="260" y="251"/>
                    <a:pt x="260" y="251"/>
                    <a:pt x="260" y="251"/>
                  </a:cubicBezTo>
                  <a:cubicBezTo>
                    <a:pt x="242" y="265"/>
                    <a:pt x="223" y="276"/>
                    <a:pt x="203" y="285"/>
                  </a:cubicBezTo>
                  <a:cubicBezTo>
                    <a:pt x="203" y="356"/>
                    <a:pt x="203" y="356"/>
                    <a:pt x="203" y="356"/>
                  </a:cubicBezTo>
                  <a:cubicBezTo>
                    <a:pt x="184" y="363"/>
                    <a:pt x="165" y="368"/>
                    <a:pt x="145" y="371"/>
                  </a:cubicBezTo>
                  <a:cubicBezTo>
                    <a:pt x="108" y="309"/>
                    <a:pt x="108" y="309"/>
                    <a:pt x="108" y="309"/>
                  </a:cubicBezTo>
                  <a:cubicBezTo>
                    <a:pt x="98" y="310"/>
                    <a:pt x="87" y="311"/>
                    <a:pt x="76" y="311"/>
                  </a:cubicBezTo>
                  <a:cubicBezTo>
                    <a:pt x="76" y="311"/>
                    <a:pt x="75" y="311"/>
                    <a:pt x="75" y="311"/>
                  </a:cubicBezTo>
                  <a:close/>
                </a:path>
              </a:pathLst>
            </a:custGeom>
            <a:grpFill/>
            <a:ln w="22225">
              <a:solidFill>
                <a:srgbClr val="42D7AD"/>
              </a:solidFill>
              <a:round/>
              <a:headEnd/>
              <a:tailEnd/>
            </a:ln>
          </p:spPr>
          <p:txBody>
            <a:bodyPr vert="horz" wrap="square" lIns="91440" tIns="45720" rIns="91440" bIns="45720" numCol="1" anchor="t" anchorCtr="0" compatLnSpc="1">
              <a:prstTxWarp prst="textNoShape">
                <a:avLst/>
              </a:prstTxWarp>
            </a:bodyPr>
            <a:lstStyle/>
            <a:p>
              <a:endParaRPr lang="en-US" dirty="0">
                <a:latin typeface="Roboto Light" charset="0"/>
              </a:endParaRPr>
            </a:p>
          </p:txBody>
        </p:sp>
        <p:sp>
          <p:nvSpPr>
            <p:cNvPr id="78" name="Freeform 5">
              <a:extLst>
                <a:ext uri="{FF2B5EF4-FFF2-40B4-BE49-F238E27FC236}">
                  <a16:creationId xmlns:a16="http://schemas.microsoft.com/office/drawing/2014/main" id="{11D9853B-7DA4-CA4E-A03E-C7B2FAEA8A7C}"/>
                </a:ext>
              </a:extLst>
            </p:cNvPr>
            <p:cNvSpPr>
              <a:spLocks/>
            </p:cNvSpPr>
            <p:nvPr/>
          </p:nvSpPr>
          <p:spPr bwMode="auto">
            <a:xfrm>
              <a:off x="8532179" y="3317942"/>
              <a:ext cx="4267323" cy="3606224"/>
            </a:xfrm>
            <a:custGeom>
              <a:avLst/>
              <a:gdLst/>
              <a:ahLst/>
              <a:cxnLst>
                <a:cxn ang="0">
                  <a:pos x="372" y="375"/>
                </a:cxn>
                <a:cxn ang="0">
                  <a:pos x="239" y="375"/>
                </a:cxn>
                <a:cxn ang="0">
                  <a:pos x="248" y="368"/>
                </a:cxn>
                <a:cxn ang="0">
                  <a:pos x="260" y="340"/>
                </a:cxn>
                <a:cxn ang="0">
                  <a:pos x="248" y="311"/>
                </a:cxn>
                <a:cxn ang="0">
                  <a:pos x="220" y="299"/>
                </a:cxn>
                <a:cxn ang="0">
                  <a:pos x="191" y="311"/>
                </a:cxn>
                <a:cxn ang="0">
                  <a:pos x="179" y="340"/>
                </a:cxn>
                <a:cxn ang="0">
                  <a:pos x="191" y="368"/>
                </a:cxn>
                <a:cxn ang="0">
                  <a:pos x="200" y="375"/>
                </a:cxn>
                <a:cxn ang="0">
                  <a:pos x="61" y="375"/>
                </a:cxn>
                <a:cxn ang="0">
                  <a:pos x="61" y="375"/>
                </a:cxn>
                <a:cxn ang="0">
                  <a:pos x="61" y="373"/>
                </a:cxn>
                <a:cxn ang="0">
                  <a:pos x="61" y="367"/>
                </a:cxn>
                <a:cxn ang="0">
                  <a:pos x="62" y="342"/>
                </a:cxn>
                <a:cxn ang="0">
                  <a:pos x="0" y="307"/>
                </a:cxn>
                <a:cxn ang="0">
                  <a:pos x="16" y="243"/>
                </a:cxn>
                <a:cxn ang="0">
                  <a:pos x="86" y="247"/>
                </a:cxn>
                <a:cxn ang="0">
                  <a:pos x="119" y="191"/>
                </a:cxn>
                <a:cxn ang="0">
                  <a:pos x="85" y="127"/>
                </a:cxn>
                <a:cxn ang="0">
                  <a:pos x="92" y="119"/>
                </a:cxn>
                <a:cxn ang="0">
                  <a:pos x="106" y="105"/>
                </a:cxn>
                <a:cxn ang="0">
                  <a:pos x="128" y="84"/>
                </a:cxn>
                <a:cxn ang="0">
                  <a:pos x="188" y="120"/>
                </a:cxn>
                <a:cxn ang="0">
                  <a:pos x="190" y="119"/>
                </a:cxn>
                <a:cxn ang="0">
                  <a:pos x="243" y="88"/>
                </a:cxn>
                <a:cxn ang="0">
                  <a:pos x="243" y="16"/>
                </a:cxn>
                <a:cxn ang="0">
                  <a:pos x="303" y="0"/>
                </a:cxn>
                <a:cxn ang="0">
                  <a:pos x="339" y="62"/>
                </a:cxn>
                <a:cxn ang="0">
                  <a:pos x="372" y="60"/>
                </a:cxn>
                <a:cxn ang="0">
                  <a:pos x="372" y="195"/>
                </a:cxn>
                <a:cxn ang="0">
                  <a:pos x="372" y="199"/>
                </a:cxn>
                <a:cxn ang="0">
                  <a:pos x="375" y="195"/>
                </a:cxn>
                <a:cxn ang="0">
                  <a:pos x="404" y="183"/>
                </a:cxn>
                <a:cxn ang="0">
                  <a:pos x="433" y="195"/>
                </a:cxn>
                <a:cxn ang="0">
                  <a:pos x="445" y="223"/>
                </a:cxn>
                <a:cxn ang="0">
                  <a:pos x="433" y="252"/>
                </a:cxn>
                <a:cxn ang="0">
                  <a:pos x="404" y="264"/>
                </a:cxn>
                <a:cxn ang="0">
                  <a:pos x="375" y="252"/>
                </a:cxn>
                <a:cxn ang="0">
                  <a:pos x="372" y="248"/>
                </a:cxn>
                <a:cxn ang="0">
                  <a:pos x="372" y="252"/>
                </a:cxn>
                <a:cxn ang="0">
                  <a:pos x="372" y="375"/>
                </a:cxn>
              </a:cxnLst>
              <a:rect l="0" t="0" r="r" b="b"/>
              <a:pathLst>
                <a:path w="445" h="375">
                  <a:moveTo>
                    <a:pt x="372" y="375"/>
                  </a:moveTo>
                  <a:cubicBezTo>
                    <a:pt x="239" y="375"/>
                    <a:pt x="239" y="375"/>
                    <a:pt x="239" y="375"/>
                  </a:cubicBezTo>
                  <a:cubicBezTo>
                    <a:pt x="243" y="373"/>
                    <a:pt x="246" y="371"/>
                    <a:pt x="248" y="368"/>
                  </a:cubicBezTo>
                  <a:cubicBezTo>
                    <a:pt x="256" y="360"/>
                    <a:pt x="260" y="351"/>
                    <a:pt x="260" y="340"/>
                  </a:cubicBezTo>
                  <a:cubicBezTo>
                    <a:pt x="260" y="328"/>
                    <a:pt x="256" y="319"/>
                    <a:pt x="248" y="311"/>
                  </a:cubicBezTo>
                  <a:cubicBezTo>
                    <a:pt x="241" y="303"/>
                    <a:pt x="231" y="299"/>
                    <a:pt x="220" y="299"/>
                  </a:cubicBezTo>
                  <a:cubicBezTo>
                    <a:pt x="209" y="299"/>
                    <a:pt x="199" y="303"/>
                    <a:pt x="191" y="311"/>
                  </a:cubicBezTo>
                  <a:cubicBezTo>
                    <a:pt x="183" y="319"/>
                    <a:pt x="179" y="328"/>
                    <a:pt x="179" y="340"/>
                  </a:cubicBezTo>
                  <a:cubicBezTo>
                    <a:pt x="179" y="351"/>
                    <a:pt x="183" y="360"/>
                    <a:pt x="191" y="368"/>
                  </a:cubicBezTo>
                  <a:cubicBezTo>
                    <a:pt x="194" y="371"/>
                    <a:pt x="197" y="373"/>
                    <a:pt x="200" y="375"/>
                  </a:cubicBezTo>
                  <a:cubicBezTo>
                    <a:pt x="61" y="375"/>
                    <a:pt x="61" y="375"/>
                    <a:pt x="61" y="375"/>
                  </a:cubicBezTo>
                  <a:cubicBezTo>
                    <a:pt x="61" y="375"/>
                    <a:pt x="61" y="375"/>
                    <a:pt x="61" y="375"/>
                  </a:cubicBezTo>
                  <a:cubicBezTo>
                    <a:pt x="61" y="374"/>
                    <a:pt x="61" y="374"/>
                    <a:pt x="61" y="373"/>
                  </a:cubicBezTo>
                  <a:cubicBezTo>
                    <a:pt x="61" y="371"/>
                    <a:pt x="61" y="369"/>
                    <a:pt x="61" y="367"/>
                  </a:cubicBezTo>
                  <a:cubicBezTo>
                    <a:pt x="61" y="359"/>
                    <a:pt x="61" y="350"/>
                    <a:pt x="62" y="342"/>
                  </a:cubicBezTo>
                  <a:cubicBezTo>
                    <a:pt x="0" y="307"/>
                    <a:pt x="0" y="307"/>
                    <a:pt x="0" y="307"/>
                  </a:cubicBezTo>
                  <a:cubicBezTo>
                    <a:pt x="4" y="285"/>
                    <a:pt x="9" y="263"/>
                    <a:pt x="16" y="243"/>
                  </a:cubicBezTo>
                  <a:cubicBezTo>
                    <a:pt x="86" y="247"/>
                    <a:pt x="86" y="247"/>
                    <a:pt x="86" y="247"/>
                  </a:cubicBezTo>
                  <a:cubicBezTo>
                    <a:pt x="95" y="227"/>
                    <a:pt x="106" y="209"/>
                    <a:pt x="119" y="191"/>
                  </a:cubicBezTo>
                  <a:cubicBezTo>
                    <a:pt x="85" y="127"/>
                    <a:pt x="85" y="127"/>
                    <a:pt x="85" y="127"/>
                  </a:cubicBezTo>
                  <a:cubicBezTo>
                    <a:pt x="87" y="124"/>
                    <a:pt x="90" y="122"/>
                    <a:pt x="92" y="119"/>
                  </a:cubicBezTo>
                  <a:cubicBezTo>
                    <a:pt x="97" y="114"/>
                    <a:pt x="101" y="110"/>
                    <a:pt x="106" y="105"/>
                  </a:cubicBezTo>
                  <a:cubicBezTo>
                    <a:pt x="113" y="98"/>
                    <a:pt x="120" y="91"/>
                    <a:pt x="128" y="84"/>
                  </a:cubicBezTo>
                  <a:cubicBezTo>
                    <a:pt x="188" y="120"/>
                    <a:pt x="188" y="120"/>
                    <a:pt x="188" y="120"/>
                  </a:cubicBezTo>
                  <a:cubicBezTo>
                    <a:pt x="189" y="120"/>
                    <a:pt x="190" y="119"/>
                    <a:pt x="190" y="119"/>
                  </a:cubicBezTo>
                  <a:cubicBezTo>
                    <a:pt x="207" y="106"/>
                    <a:pt x="225" y="96"/>
                    <a:pt x="243" y="88"/>
                  </a:cubicBezTo>
                  <a:cubicBezTo>
                    <a:pt x="243" y="16"/>
                    <a:pt x="243" y="16"/>
                    <a:pt x="243" y="16"/>
                  </a:cubicBezTo>
                  <a:cubicBezTo>
                    <a:pt x="262" y="9"/>
                    <a:pt x="282" y="4"/>
                    <a:pt x="303" y="0"/>
                  </a:cubicBezTo>
                  <a:cubicBezTo>
                    <a:pt x="339" y="62"/>
                    <a:pt x="339" y="62"/>
                    <a:pt x="339" y="62"/>
                  </a:cubicBezTo>
                  <a:cubicBezTo>
                    <a:pt x="350" y="61"/>
                    <a:pt x="361" y="60"/>
                    <a:pt x="372" y="60"/>
                  </a:cubicBezTo>
                  <a:cubicBezTo>
                    <a:pt x="372" y="195"/>
                    <a:pt x="372" y="195"/>
                    <a:pt x="372" y="195"/>
                  </a:cubicBezTo>
                  <a:cubicBezTo>
                    <a:pt x="372" y="199"/>
                    <a:pt x="372" y="199"/>
                    <a:pt x="372" y="199"/>
                  </a:cubicBezTo>
                  <a:cubicBezTo>
                    <a:pt x="373" y="197"/>
                    <a:pt x="374" y="196"/>
                    <a:pt x="375" y="195"/>
                  </a:cubicBezTo>
                  <a:cubicBezTo>
                    <a:pt x="383" y="187"/>
                    <a:pt x="393" y="183"/>
                    <a:pt x="404" y="183"/>
                  </a:cubicBezTo>
                  <a:cubicBezTo>
                    <a:pt x="415" y="183"/>
                    <a:pt x="425" y="187"/>
                    <a:pt x="433" y="195"/>
                  </a:cubicBezTo>
                  <a:cubicBezTo>
                    <a:pt x="441" y="203"/>
                    <a:pt x="445" y="212"/>
                    <a:pt x="445" y="223"/>
                  </a:cubicBezTo>
                  <a:cubicBezTo>
                    <a:pt x="445" y="235"/>
                    <a:pt x="441" y="244"/>
                    <a:pt x="433" y="252"/>
                  </a:cubicBezTo>
                  <a:cubicBezTo>
                    <a:pt x="425" y="260"/>
                    <a:pt x="415" y="264"/>
                    <a:pt x="404" y="264"/>
                  </a:cubicBezTo>
                  <a:cubicBezTo>
                    <a:pt x="393" y="264"/>
                    <a:pt x="383" y="260"/>
                    <a:pt x="375" y="252"/>
                  </a:cubicBezTo>
                  <a:cubicBezTo>
                    <a:pt x="374" y="251"/>
                    <a:pt x="373" y="250"/>
                    <a:pt x="372" y="248"/>
                  </a:cubicBezTo>
                  <a:cubicBezTo>
                    <a:pt x="372" y="252"/>
                    <a:pt x="372" y="252"/>
                    <a:pt x="372" y="252"/>
                  </a:cubicBezTo>
                  <a:lnTo>
                    <a:pt x="372" y="375"/>
                  </a:lnTo>
                  <a:close/>
                </a:path>
              </a:pathLst>
            </a:custGeom>
            <a:grpFill/>
            <a:ln w="22225">
              <a:solidFill>
                <a:srgbClr val="42D7AD"/>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charset="0"/>
              </a:endParaRPr>
            </a:p>
          </p:txBody>
        </p:sp>
        <p:sp>
          <p:nvSpPr>
            <p:cNvPr id="79" name="Freeform 8">
              <a:extLst>
                <a:ext uri="{FF2B5EF4-FFF2-40B4-BE49-F238E27FC236}">
                  <a16:creationId xmlns:a16="http://schemas.microsoft.com/office/drawing/2014/main" id="{5B854A5E-90ED-BA4F-BFF3-11241CB946A9}"/>
                </a:ext>
              </a:extLst>
            </p:cNvPr>
            <p:cNvSpPr>
              <a:spLocks/>
            </p:cNvSpPr>
            <p:nvPr/>
          </p:nvSpPr>
          <p:spPr bwMode="auto">
            <a:xfrm>
              <a:off x="8532179" y="6193838"/>
              <a:ext cx="3567452" cy="4287355"/>
            </a:xfrm>
            <a:custGeom>
              <a:avLst/>
              <a:gdLst/>
              <a:ahLst/>
              <a:cxnLst>
                <a:cxn ang="0">
                  <a:pos x="61" y="76"/>
                </a:cxn>
                <a:cxn ang="0">
                  <a:pos x="200" y="76"/>
                </a:cxn>
                <a:cxn ang="0">
                  <a:pos x="191" y="69"/>
                </a:cxn>
                <a:cxn ang="0">
                  <a:pos x="179" y="41"/>
                </a:cxn>
                <a:cxn ang="0">
                  <a:pos x="191" y="12"/>
                </a:cxn>
                <a:cxn ang="0">
                  <a:pos x="220" y="0"/>
                </a:cxn>
                <a:cxn ang="0">
                  <a:pos x="248" y="12"/>
                </a:cxn>
                <a:cxn ang="0">
                  <a:pos x="260" y="41"/>
                </a:cxn>
                <a:cxn ang="0">
                  <a:pos x="248" y="69"/>
                </a:cxn>
                <a:cxn ang="0">
                  <a:pos x="239" y="76"/>
                </a:cxn>
                <a:cxn ang="0">
                  <a:pos x="372" y="76"/>
                </a:cxn>
                <a:cxn ang="0">
                  <a:pos x="372" y="197"/>
                </a:cxn>
                <a:cxn ang="0">
                  <a:pos x="367" y="191"/>
                </a:cxn>
                <a:cxn ang="0">
                  <a:pos x="338" y="179"/>
                </a:cxn>
                <a:cxn ang="0">
                  <a:pos x="309" y="191"/>
                </a:cxn>
                <a:cxn ang="0">
                  <a:pos x="297" y="220"/>
                </a:cxn>
                <a:cxn ang="0">
                  <a:pos x="309" y="248"/>
                </a:cxn>
                <a:cxn ang="0">
                  <a:pos x="338" y="260"/>
                </a:cxn>
                <a:cxn ang="0">
                  <a:pos x="367" y="248"/>
                </a:cxn>
                <a:cxn ang="0">
                  <a:pos x="372" y="242"/>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Lst>
              <a:rect l="0" t="0" r="r" b="b"/>
              <a:pathLst>
                <a:path w="372" h="446">
                  <a:moveTo>
                    <a:pt x="61" y="76"/>
                  </a:moveTo>
                  <a:cubicBezTo>
                    <a:pt x="200" y="76"/>
                    <a:pt x="200" y="76"/>
                    <a:pt x="200" y="76"/>
                  </a:cubicBezTo>
                  <a:cubicBezTo>
                    <a:pt x="197" y="74"/>
                    <a:pt x="194" y="72"/>
                    <a:pt x="191" y="69"/>
                  </a:cubicBezTo>
                  <a:cubicBezTo>
                    <a:pt x="183" y="61"/>
                    <a:pt x="179" y="52"/>
                    <a:pt x="179" y="41"/>
                  </a:cubicBezTo>
                  <a:cubicBezTo>
                    <a:pt x="179" y="29"/>
                    <a:pt x="183" y="20"/>
                    <a:pt x="191" y="12"/>
                  </a:cubicBezTo>
                  <a:cubicBezTo>
                    <a:pt x="199" y="4"/>
                    <a:pt x="209" y="0"/>
                    <a:pt x="220" y="0"/>
                  </a:cubicBezTo>
                  <a:cubicBezTo>
                    <a:pt x="231" y="0"/>
                    <a:pt x="241" y="4"/>
                    <a:pt x="248" y="12"/>
                  </a:cubicBezTo>
                  <a:cubicBezTo>
                    <a:pt x="256" y="20"/>
                    <a:pt x="260" y="29"/>
                    <a:pt x="260" y="41"/>
                  </a:cubicBezTo>
                  <a:cubicBezTo>
                    <a:pt x="260" y="52"/>
                    <a:pt x="256" y="61"/>
                    <a:pt x="248" y="69"/>
                  </a:cubicBezTo>
                  <a:cubicBezTo>
                    <a:pt x="246" y="72"/>
                    <a:pt x="243" y="74"/>
                    <a:pt x="239" y="76"/>
                  </a:cubicBezTo>
                  <a:cubicBezTo>
                    <a:pt x="372" y="76"/>
                    <a:pt x="372" y="76"/>
                    <a:pt x="372" y="76"/>
                  </a:cubicBezTo>
                  <a:cubicBezTo>
                    <a:pt x="372" y="197"/>
                    <a:pt x="372" y="197"/>
                    <a:pt x="372" y="197"/>
                  </a:cubicBezTo>
                  <a:cubicBezTo>
                    <a:pt x="370" y="195"/>
                    <a:pt x="369" y="193"/>
                    <a:pt x="367" y="191"/>
                  </a:cubicBezTo>
                  <a:cubicBezTo>
                    <a:pt x="359" y="183"/>
                    <a:pt x="349" y="179"/>
                    <a:pt x="338" y="179"/>
                  </a:cubicBezTo>
                  <a:cubicBezTo>
                    <a:pt x="327" y="179"/>
                    <a:pt x="317" y="183"/>
                    <a:pt x="309" y="191"/>
                  </a:cubicBezTo>
                  <a:cubicBezTo>
                    <a:pt x="301" y="199"/>
                    <a:pt x="297" y="209"/>
                    <a:pt x="297" y="220"/>
                  </a:cubicBezTo>
                  <a:cubicBezTo>
                    <a:pt x="297" y="231"/>
                    <a:pt x="301" y="241"/>
                    <a:pt x="309" y="248"/>
                  </a:cubicBezTo>
                  <a:cubicBezTo>
                    <a:pt x="317" y="256"/>
                    <a:pt x="327" y="260"/>
                    <a:pt x="338" y="260"/>
                  </a:cubicBezTo>
                  <a:cubicBezTo>
                    <a:pt x="349" y="260"/>
                    <a:pt x="359" y="256"/>
                    <a:pt x="367" y="248"/>
                  </a:cubicBezTo>
                  <a:cubicBezTo>
                    <a:pt x="369" y="246"/>
                    <a:pt x="370" y="244"/>
                    <a:pt x="372" y="242"/>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4" y="219"/>
                    <a:pt x="86" y="199"/>
                  </a:cubicBezTo>
                  <a:cubicBezTo>
                    <a:pt x="15" y="199"/>
                    <a:pt x="15" y="199"/>
                    <a:pt x="15" y="199"/>
                  </a:cubicBezTo>
                  <a:cubicBezTo>
                    <a:pt x="8" y="180"/>
                    <a:pt x="3" y="161"/>
                    <a:pt x="0" y="141"/>
                  </a:cubicBezTo>
                  <a:cubicBezTo>
                    <a:pt x="62" y="104"/>
                    <a:pt x="62" y="104"/>
                    <a:pt x="62" y="104"/>
                  </a:cubicBezTo>
                  <a:cubicBezTo>
                    <a:pt x="62" y="98"/>
                    <a:pt x="61" y="91"/>
                    <a:pt x="61" y="84"/>
                  </a:cubicBezTo>
                  <a:lnTo>
                    <a:pt x="61" y="76"/>
                  </a:lnTo>
                  <a:close/>
                </a:path>
              </a:pathLst>
            </a:custGeom>
            <a:grpFill/>
            <a:ln w="22225">
              <a:solidFill>
                <a:srgbClr val="42D7AD"/>
              </a:solidFill>
              <a:round/>
              <a:headEnd/>
              <a:tailEnd/>
            </a:ln>
          </p:spPr>
          <p:txBody>
            <a:bodyPr vert="horz" wrap="square" lIns="91440" tIns="45720" rIns="91440" bIns="45720" numCol="1" anchor="t" anchorCtr="0" compatLnSpc="1">
              <a:prstTxWarp prst="textNoShape">
                <a:avLst/>
              </a:prstTxWarp>
            </a:bodyPr>
            <a:lstStyle/>
            <a:p>
              <a:endParaRPr lang="en-US">
                <a:latin typeface="Roboto Light" charset="0"/>
              </a:endParaRPr>
            </a:p>
          </p:txBody>
        </p:sp>
      </p:grpSp>
      <p:sp>
        <p:nvSpPr>
          <p:cNvPr id="87" name="Freeform 133">
            <a:extLst>
              <a:ext uri="{FF2B5EF4-FFF2-40B4-BE49-F238E27FC236}">
                <a16:creationId xmlns:a16="http://schemas.microsoft.com/office/drawing/2014/main" id="{8DA08F34-3DB5-5949-B568-CC277249B15D}"/>
              </a:ext>
            </a:extLst>
          </p:cNvPr>
          <p:cNvSpPr>
            <a:spLocks noChangeArrowheads="1"/>
          </p:cNvSpPr>
          <p:nvPr/>
        </p:nvSpPr>
        <p:spPr bwMode="auto">
          <a:xfrm>
            <a:off x="5200826" y="2622562"/>
            <a:ext cx="468122" cy="4483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p:spPr>
        <p:txBody>
          <a:bodyPr wrap="none" lIns="91424" tIns="45712" rIns="91424" bIns="45712" anchor="ctr"/>
          <a:lstStyle/>
          <a:p>
            <a:pPr>
              <a:defRPr/>
            </a:pPr>
            <a:endParaRPr lang="en-US" dirty="0">
              <a:latin typeface="Roboto Light" charset="0"/>
              <a:ea typeface="+mn-ea"/>
              <a:cs typeface="+mn-cs"/>
            </a:endParaRPr>
          </a:p>
        </p:txBody>
      </p:sp>
      <p:sp>
        <p:nvSpPr>
          <p:cNvPr id="94" name="Freeform 102">
            <a:extLst>
              <a:ext uri="{FF2B5EF4-FFF2-40B4-BE49-F238E27FC236}">
                <a16:creationId xmlns:a16="http://schemas.microsoft.com/office/drawing/2014/main" id="{D622BBE1-469E-DF41-9EBB-F1FB3C1EC7A6}"/>
              </a:ext>
            </a:extLst>
          </p:cNvPr>
          <p:cNvSpPr>
            <a:spLocks noChangeArrowheads="1"/>
          </p:cNvSpPr>
          <p:nvPr/>
        </p:nvSpPr>
        <p:spPr bwMode="auto">
          <a:xfrm>
            <a:off x="6491533" y="2692010"/>
            <a:ext cx="389059" cy="350245"/>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a:defRPr/>
            </a:pPr>
            <a:endParaRPr lang="en-US" dirty="0">
              <a:latin typeface="Roboto Light" charset="0"/>
              <a:ea typeface="+mn-ea"/>
              <a:cs typeface="+mn-cs"/>
            </a:endParaRPr>
          </a:p>
        </p:txBody>
      </p:sp>
      <p:sp>
        <p:nvSpPr>
          <p:cNvPr id="98" name="Freeform 169">
            <a:extLst>
              <a:ext uri="{FF2B5EF4-FFF2-40B4-BE49-F238E27FC236}">
                <a16:creationId xmlns:a16="http://schemas.microsoft.com/office/drawing/2014/main" id="{799E1BB7-3EDE-234E-9AC4-7C827BE8CCA8}"/>
              </a:ext>
            </a:extLst>
          </p:cNvPr>
          <p:cNvSpPr>
            <a:spLocks noChangeArrowheads="1"/>
          </p:cNvSpPr>
          <p:nvPr/>
        </p:nvSpPr>
        <p:spPr bwMode="auto">
          <a:xfrm flipH="1">
            <a:off x="5117939" y="4036409"/>
            <a:ext cx="385034" cy="306991"/>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bg1"/>
          </a:solidFill>
          <a:ln>
            <a:noFill/>
          </a:ln>
          <a:effectLst/>
        </p:spPr>
        <p:txBody>
          <a:bodyPr wrap="none" lIns="91424" tIns="45712" rIns="91424" bIns="45712" anchor="ctr"/>
          <a:lstStyle/>
          <a:p>
            <a:pPr>
              <a:defRPr/>
            </a:pPr>
            <a:endParaRPr lang="en-US" dirty="0">
              <a:latin typeface="Roboto Light"/>
              <a:ea typeface="+mn-ea"/>
              <a:cs typeface="+mn-cs"/>
            </a:endParaRPr>
          </a:p>
        </p:txBody>
      </p:sp>
      <p:sp>
        <p:nvSpPr>
          <p:cNvPr id="99" name="Freeform 9">
            <a:extLst>
              <a:ext uri="{FF2B5EF4-FFF2-40B4-BE49-F238E27FC236}">
                <a16:creationId xmlns:a16="http://schemas.microsoft.com/office/drawing/2014/main" id="{B4802EA6-19CF-364D-AF58-52B32B65FF7C}"/>
              </a:ext>
            </a:extLst>
          </p:cNvPr>
          <p:cNvSpPr>
            <a:spLocks noChangeArrowheads="1"/>
          </p:cNvSpPr>
          <p:nvPr/>
        </p:nvSpPr>
        <p:spPr bwMode="auto">
          <a:xfrm>
            <a:off x="6470172" y="4260291"/>
            <a:ext cx="311628" cy="311709"/>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bg1"/>
          </a:solidFill>
          <a:ln>
            <a:noFill/>
          </a:ln>
          <a:effectLst/>
        </p:spPr>
        <p:txBody>
          <a:bodyPr wrap="none" lIns="91424" tIns="45712" rIns="91424" bIns="45712" anchor="ctr"/>
          <a:lstStyle/>
          <a:p>
            <a:pPr>
              <a:defRPr/>
            </a:pPr>
            <a:endParaRPr lang="en-US" dirty="0">
              <a:latin typeface="Roboto Light"/>
              <a:ea typeface="+mn-ea"/>
              <a:cs typeface="+mn-cs"/>
            </a:endParaRPr>
          </a:p>
        </p:txBody>
      </p:sp>
      <p:cxnSp>
        <p:nvCxnSpPr>
          <p:cNvPr id="53" name="Elbow Connector 52">
            <a:extLst>
              <a:ext uri="{FF2B5EF4-FFF2-40B4-BE49-F238E27FC236}">
                <a16:creationId xmlns:a16="http://schemas.microsoft.com/office/drawing/2014/main" id="{81D78536-A512-D342-A8A2-E1FFDF28E7F2}"/>
              </a:ext>
            </a:extLst>
          </p:cNvPr>
          <p:cNvCxnSpPr/>
          <p:nvPr/>
        </p:nvCxnSpPr>
        <p:spPr>
          <a:xfrm>
            <a:off x="3352800" y="2209800"/>
            <a:ext cx="1770225" cy="64771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2CDB8851-6BC8-5949-AFDF-4E39C64B58DE}"/>
              </a:ext>
            </a:extLst>
          </p:cNvPr>
          <p:cNvCxnSpPr>
            <a:cxnSpLocks/>
          </p:cNvCxnSpPr>
          <p:nvPr/>
        </p:nvCxnSpPr>
        <p:spPr>
          <a:xfrm flipV="1">
            <a:off x="3429000" y="4226867"/>
            <a:ext cx="1586466" cy="57373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E83A5F8D-984A-0347-A2AF-641B5D849F37}"/>
              </a:ext>
            </a:extLst>
          </p:cNvPr>
          <p:cNvCxnSpPr>
            <a:cxnSpLocks/>
          </p:cNvCxnSpPr>
          <p:nvPr/>
        </p:nvCxnSpPr>
        <p:spPr>
          <a:xfrm rot="10800000" flipV="1">
            <a:off x="6958393" y="2209800"/>
            <a:ext cx="1180396" cy="647718"/>
          </a:xfrm>
          <a:prstGeom prst="bentConnector3">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3CB69656-7C2F-444B-B6C6-1893F0D9BB37}"/>
              </a:ext>
            </a:extLst>
          </p:cNvPr>
          <p:cNvCxnSpPr>
            <a:cxnSpLocks/>
          </p:cNvCxnSpPr>
          <p:nvPr/>
        </p:nvCxnSpPr>
        <p:spPr>
          <a:xfrm rot="10800000">
            <a:off x="6910769" y="4406658"/>
            <a:ext cx="1315584" cy="393943"/>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8988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403CFC-55DF-284E-ADD1-9AFA08E8CADF}"/>
              </a:ext>
            </a:extLst>
          </p:cNvPr>
          <p:cNvPicPr>
            <a:picLocks noChangeAspect="1"/>
          </p:cNvPicPr>
          <p:nvPr/>
        </p:nvPicPr>
        <p:blipFill>
          <a:blip r:embed="rId3">
            <a:alphaModFix/>
          </a:blip>
          <a:srcRect/>
          <a:stretch/>
        </p:blipFill>
        <p:spPr>
          <a:xfrm>
            <a:off x="6353" y="0"/>
            <a:ext cx="12179294" cy="6857996"/>
          </a:xfrm>
          <a:prstGeom prst="rect">
            <a:avLst/>
          </a:prstGeom>
        </p:spPr>
      </p:pic>
      <p:sp>
        <p:nvSpPr>
          <p:cNvPr id="2" name="Rectangle 1">
            <a:extLst>
              <a:ext uri="{FF2B5EF4-FFF2-40B4-BE49-F238E27FC236}">
                <a16:creationId xmlns:a16="http://schemas.microsoft.com/office/drawing/2014/main" id="{DF6C1F1B-6BB1-254A-A0AC-C7152EF035DB}"/>
              </a:ext>
            </a:extLst>
          </p:cNvPr>
          <p:cNvSpPr/>
          <p:nvPr/>
        </p:nvSpPr>
        <p:spPr>
          <a:xfrm>
            <a:off x="0" y="0"/>
            <a:ext cx="12185647"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23443B-8507-4047-BEDB-C90BCC02A57D}"/>
              </a:ext>
            </a:extLst>
          </p:cNvPr>
          <p:cNvSpPr txBox="1"/>
          <p:nvPr/>
        </p:nvSpPr>
        <p:spPr>
          <a:xfrm>
            <a:off x="869950" y="2334161"/>
            <a:ext cx="10439400" cy="1323439"/>
          </a:xfrm>
          <a:prstGeom prst="rect">
            <a:avLst/>
          </a:prstGeom>
          <a:noFill/>
        </p:spPr>
        <p:txBody>
          <a:bodyPr wrap="square" rtlCol="0">
            <a:spAutoFit/>
          </a:bodyPr>
          <a:lstStyle/>
          <a:p>
            <a:pPr algn="ctr"/>
            <a:r>
              <a:rPr lang="en-US" sz="4000" dirty="0">
                <a:solidFill>
                  <a:srgbClr val="004976"/>
                </a:solidFill>
                <a:latin typeface="Seravek Medium" panose="020B0503040000020004" pitchFamily="34" charset="0"/>
              </a:rPr>
              <a:t>Providing Next-Generation Sensing and Threat Response Architecture</a:t>
            </a:r>
          </a:p>
        </p:txBody>
      </p:sp>
      <p:sp>
        <p:nvSpPr>
          <p:cNvPr id="8" name="TextBox 7">
            <a:extLst>
              <a:ext uri="{FF2B5EF4-FFF2-40B4-BE49-F238E27FC236}">
                <a16:creationId xmlns:a16="http://schemas.microsoft.com/office/drawing/2014/main" id="{F79730A3-88BB-D648-8EC5-258175EE2DA2}"/>
              </a:ext>
            </a:extLst>
          </p:cNvPr>
          <p:cNvSpPr txBox="1"/>
          <p:nvPr/>
        </p:nvSpPr>
        <p:spPr>
          <a:xfrm>
            <a:off x="2146300" y="3831093"/>
            <a:ext cx="7886700" cy="1569660"/>
          </a:xfrm>
          <a:prstGeom prst="rect">
            <a:avLst/>
          </a:prstGeom>
          <a:noFill/>
        </p:spPr>
        <p:txBody>
          <a:bodyPr wrap="square" rtlCol="0">
            <a:spAutoFit/>
          </a:bodyPr>
          <a:lstStyle/>
          <a:p>
            <a:pPr algn="ctr"/>
            <a:r>
              <a:rPr lang="en-US" dirty="0">
                <a:solidFill>
                  <a:srgbClr val="44536A"/>
                </a:solidFill>
                <a:latin typeface="Seravek ExtraLight" panose="020B0503040000020004" pitchFamily="34" charset="0"/>
              </a:rPr>
              <a:t>An interoperable fabric that combines traffic analysis </a:t>
            </a:r>
            <a:br>
              <a:rPr lang="en-US" dirty="0">
                <a:solidFill>
                  <a:srgbClr val="44536A"/>
                </a:solidFill>
                <a:latin typeface="Seravek ExtraLight" panose="020B0503040000020004" pitchFamily="34" charset="0"/>
              </a:rPr>
            </a:br>
            <a:r>
              <a:rPr lang="en-US" dirty="0">
                <a:solidFill>
                  <a:srgbClr val="44536A"/>
                </a:solidFill>
                <a:latin typeface="Seravek ExtraLight" panose="020B0503040000020004" pitchFamily="34" charset="0"/>
              </a:rPr>
              <a:t>with behavioral, policy and signature-based detection with Zeek at its core. </a:t>
            </a:r>
          </a:p>
          <a:p>
            <a:pPr algn="ctr"/>
            <a:endParaRPr lang="en-US" dirty="0">
              <a:solidFill>
                <a:srgbClr val="44536A"/>
              </a:solidFill>
              <a:latin typeface="Tw Cen MT" panose="020B0602020104020603" pitchFamily="34" charset="77"/>
            </a:endParaRPr>
          </a:p>
        </p:txBody>
      </p:sp>
    </p:spTree>
    <p:extLst>
      <p:ext uri="{BB962C8B-B14F-4D97-AF65-F5344CB8AC3E}">
        <p14:creationId xmlns:p14="http://schemas.microsoft.com/office/powerpoint/2010/main" val="359455479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82734-F4EF-9443-BCD5-95C751B352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4049" y="1074810"/>
            <a:ext cx="7650524" cy="5654761"/>
          </a:xfrm>
          <a:prstGeom prst="rect">
            <a:avLst/>
          </a:prstGeom>
        </p:spPr>
      </p:pic>
      <p:sp>
        <p:nvSpPr>
          <p:cNvPr id="5" name="TextBox 4">
            <a:extLst>
              <a:ext uri="{FF2B5EF4-FFF2-40B4-BE49-F238E27FC236}">
                <a16:creationId xmlns:a16="http://schemas.microsoft.com/office/drawing/2014/main" id="{135B2C65-1A5F-C04A-9C29-39CE0EF5BC45}"/>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Aeonik Security Fabric</a:t>
            </a:r>
          </a:p>
        </p:txBody>
      </p:sp>
    </p:spTree>
    <p:extLst>
      <p:ext uri="{BB962C8B-B14F-4D97-AF65-F5344CB8AC3E}">
        <p14:creationId xmlns:p14="http://schemas.microsoft.com/office/powerpoint/2010/main" val="5940408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F8360-36E8-E544-B782-60480EDE5FC3}"/>
              </a:ext>
            </a:extLst>
          </p:cNvPr>
          <p:cNvSpPr>
            <a:spLocks noGrp="1"/>
          </p:cNvSpPr>
          <p:nvPr>
            <p:ph sz="quarter" idx="10"/>
          </p:nvPr>
        </p:nvSpPr>
        <p:spPr>
          <a:xfrm>
            <a:off x="541522" y="1759407"/>
            <a:ext cx="5236978" cy="4290364"/>
          </a:xfrm>
        </p:spPr>
        <p:txBody>
          <a:bodyPr anchor="t"/>
          <a:lstStyle/>
          <a:p>
            <a:pPr marL="0" indent="0" algn="r">
              <a:lnSpc>
                <a:spcPct val="150000"/>
              </a:lnSpc>
              <a:buNone/>
            </a:pPr>
            <a:r>
              <a:rPr lang="en-US" sz="2800" dirty="0"/>
              <a:t>Intrusion Detection System (IDS)</a:t>
            </a:r>
          </a:p>
          <a:p>
            <a:pPr marL="0" indent="0" algn="r">
              <a:lnSpc>
                <a:spcPct val="150000"/>
              </a:lnSpc>
              <a:buNone/>
            </a:pPr>
            <a:r>
              <a:rPr lang="en-US" sz="2800" dirty="0"/>
              <a:t>Intrusion Prevention System (IPS)</a:t>
            </a:r>
          </a:p>
          <a:p>
            <a:pPr marL="0" indent="0" algn="r">
              <a:lnSpc>
                <a:spcPct val="150000"/>
              </a:lnSpc>
              <a:buNone/>
            </a:pPr>
            <a:r>
              <a:rPr lang="en-US" sz="2800" dirty="0"/>
              <a:t> Threat Intelligence Gateway (TIG)</a:t>
            </a:r>
            <a:br>
              <a:rPr lang="en-US" sz="2800" dirty="0"/>
            </a:br>
            <a:r>
              <a:rPr lang="en-US" sz="2800" dirty="0"/>
              <a:t>Network Traffic Analysis (NTA)</a:t>
            </a:r>
          </a:p>
          <a:p>
            <a:pPr marL="0" indent="0" algn="r">
              <a:lnSpc>
                <a:spcPct val="150000"/>
              </a:lnSpc>
              <a:buNone/>
            </a:pPr>
            <a:r>
              <a:rPr lang="en-US" sz="2800" dirty="0"/>
              <a:t>Passive Asset Inventory</a:t>
            </a:r>
          </a:p>
          <a:p>
            <a:pPr marL="0" indent="0" algn="r">
              <a:lnSpc>
                <a:spcPct val="150000"/>
              </a:lnSpc>
              <a:buNone/>
            </a:pPr>
            <a:r>
              <a:rPr lang="en-US" sz="2400" dirty="0">
                <a:solidFill>
                  <a:schemeClr val="bg2">
                    <a:lumMod val="75000"/>
                  </a:schemeClr>
                </a:solidFill>
              </a:rPr>
              <a:t>with more to come…</a:t>
            </a:r>
          </a:p>
        </p:txBody>
      </p:sp>
      <p:sp>
        <p:nvSpPr>
          <p:cNvPr id="6" name="Content Placeholder 2">
            <a:extLst>
              <a:ext uri="{FF2B5EF4-FFF2-40B4-BE49-F238E27FC236}">
                <a16:creationId xmlns:a16="http://schemas.microsoft.com/office/drawing/2014/main" id="{46215C7B-A101-2E4E-8B22-27747876CF42}"/>
              </a:ext>
            </a:extLst>
          </p:cNvPr>
          <p:cNvSpPr txBox="1">
            <a:spLocks/>
          </p:cNvSpPr>
          <p:nvPr/>
        </p:nvSpPr>
        <p:spPr>
          <a:xfrm>
            <a:off x="8621801" y="3008578"/>
            <a:ext cx="2914842" cy="1792022"/>
          </a:xfrm>
          <a:prstGeom prst="rect">
            <a:avLst/>
          </a:prstGeom>
        </p:spPr>
        <p:txBody>
          <a:bodyPr vert="horz" lIns="91440" tIns="45720" rIns="91440" bIns="45720" rtlCol="0" anchor="t" anchorCtr="0">
            <a:noAutofit/>
          </a:bodyPr>
          <a:lstStyle>
            <a:lvl1pPr marL="342874" indent="-342874" algn="l" defTabSz="914400" rtl="0" eaLnBrk="1" latinLnBrk="0" hangingPunct="1">
              <a:lnSpc>
                <a:spcPct val="100000"/>
              </a:lnSpc>
              <a:spcBef>
                <a:spcPts val="0"/>
              </a:spcBef>
              <a:spcAft>
                <a:spcPts val="300"/>
              </a:spcAft>
              <a:buFont typeface="Arial" panose="020B0604020202020204" pitchFamily="34" charset="0"/>
              <a:buChar char="•"/>
              <a:defRPr sz="2500" b="0" i="0" kern="1200">
                <a:solidFill>
                  <a:schemeClr val="bg2">
                    <a:lumMod val="25000"/>
                  </a:schemeClr>
                </a:solidFill>
                <a:latin typeface="Tw Cen MT" panose="020B0602020104020603" pitchFamily="34" charset="77"/>
                <a:ea typeface="+mn-ea"/>
                <a:cs typeface="+mn-cs"/>
              </a:defRPr>
            </a:lvl1pPr>
            <a:lvl2pPr marL="634936" indent="-317468" algn="l" defTabSz="914400" rtl="0" eaLnBrk="1" latinLnBrk="0" hangingPunct="1">
              <a:lnSpc>
                <a:spcPct val="100000"/>
              </a:lnSpc>
              <a:spcBef>
                <a:spcPts val="0"/>
              </a:spcBef>
              <a:spcAft>
                <a:spcPts val="300"/>
              </a:spcAft>
              <a:buFont typeface="Tw Cen MT" panose="020B0602020104020603" pitchFamily="34" charset="0"/>
              <a:buChar char="-"/>
              <a:defRPr sz="2500" b="0" i="0" kern="1200">
                <a:solidFill>
                  <a:schemeClr val="bg2">
                    <a:lumMod val="25000"/>
                  </a:schemeClr>
                </a:solidFill>
                <a:latin typeface="Tw Cen MT" panose="020B0602020104020603" pitchFamily="34" charset="77"/>
                <a:ea typeface="+mn-ea"/>
                <a:cs typeface="+mn-cs"/>
              </a:defRPr>
            </a:lvl2pPr>
            <a:lvl3pPr marL="952404" indent="-317468" algn="l" defTabSz="914400" rtl="0" eaLnBrk="1" latinLnBrk="0" hangingPunct="1">
              <a:lnSpc>
                <a:spcPct val="100000"/>
              </a:lnSpc>
              <a:spcBef>
                <a:spcPts val="0"/>
              </a:spcBef>
              <a:spcAft>
                <a:spcPts val="300"/>
              </a:spcAft>
              <a:buFont typeface="Wingdings" panose="05000000000000000000" pitchFamily="2" charset="2"/>
              <a:buChar char="§"/>
              <a:defRPr sz="2500" b="0" i="0" kern="1200">
                <a:solidFill>
                  <a:schemeClr val="bg2">
                    <a:lumMod val="25000"/>
                  </a:schemeClr>
                </a:solidFill>
                <a:latin typeface="Tw Cen MT" panose="020B0602020104020603" pitchFamily="34" charset="77"/>
                <a:ea typeface="+mn-ea"/>
                <a:cs typeface="+mn-cs"/>
              </a:defRPr>
            </a:lvl3pPr>
            <a:lvl4pPr marL="1269875" indent="-317468" algn="l" defTabSz="914400" rtl="0" eaLnBrk="1" latinLnBrk="0" hangingPunct="1">
              <a:lnSpc>
                <a:spcPct val="100000"/>
              </a:lnSpc>
              <a:spcBef>
                <a:spcPts val="0"/>
              </a:spcBef>
              <a:spcAft>
                <a:spcPts val="300"/>
              </a:spcAft>
              <a:buFont typeface="Courier New" panose="02070309020205020404" pitchFamily="49" charset="0"/>
              <a:buChar char="o"/>
              <a:defRPr sz="2500" b="0" i="0" kern="1200">
                <a:solidFill>
                  <a:schemeClr val="bg2">
                    <a:lumMod val="25000"/>
                  </a:schemeClr>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0"/>
              </a:spcBef>
              <a:spcAft>
                <a:spcPts val="300"/>
              </a:spcAft>
              <a:buFont typeface="Arial" panose="020B0604020202020204" pitchFamily="34" charset="0"/>
              <a:buChar char="•"/>
              <a:defRPr sz="2500" b="0" i="0" kern="1200">
                <a:solidFill>
                  <a:schemeClr val="bg2">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tx1"/>
                </a:solidFill>
                <a:effectLst>
                  <a:outerShdw blurRad="50800" dist="38100" dir="2700000" algn="tl" rotWithShape="0">
                    <a:prstClr val="black">
                      <a:alpha val="40000"/>
                    </a:prstClr>
                  </a:outerShdw>
                </a:effectLst>
                <a:latin typeface="Seravek" panose="020B0503040000020004" pitchFamily="34" charset="0"/>
                <a:ea typeface="ＭＳ Ｐゴシック" charset="0"/>
                <a:cs typeface="ＭＳ Ｐゴシック" charset="0"/>
              </a:rPr>
              <a:t>AEONIK</a:t>
            </a:r>
            <a:r>
              <a:rPr lang="en-US" sz="3600" baseline="30000" dirty="0">
                <a:solidFill>
                  <a:schemeClr val="tx1"/>
                </a:solidFill>
                <a:effectLst>
                  <a:outerShdw blurRad="50800" dist="38100" dir="2700000" algn="tl" rotWithShape="0">
                    <a:prstClr val="black">
                      <a:alpha val="40000"/>
                    </a:prstClr>
                  </a:outerShdw>
                </a:effectLst>
                <a:latin typeface="Seravek Light" panose="020B0503040000020004" pitchFamily="34" charset="0"/>
                <a:ea typeface="ＭＳ Ｐゴシック" charset="0"/>
                <a:cs typeface="ＭＳ Ｐゴシック" charset="0"/>
              </a:rPr>
              <a:t>™</a:t>
            </a:r>
            <a:r>
              <a:rPr lang="en-US" sz="3600" dirty="0">
                <a:solidFill>
                  <a:schemeClr val="tx1"/>
                </a:solidFill>
                <a:effectLst>
                  <a:outerShdw blurRad="50800" dist="38100" dir="2700000" algn="tl" rotWithShape="0">
                    <a:prstClr val="black">
                      <a:alpha val="40000"/>
                    </a:prstClr>
                  </a:outerShdw>
                </a:effectLst>
                <a:latin typeface="Seravek" panose="020B0503040000020004" pitchFamily="34" charset="0"/>
                <a:ea typeface="ＭＳ Ｐゴシック" charset="0"/>
                <a:cs typeface="ＭＳ Ｐゴシック" charset="0"/>
              </a:rPr>
              <a:t> SECURITY FABRIC</a:t>
            </a:r>
            <a:endParaRPr lang="en-US" dirty="0">
              <a:solidFill>
                <a:schemeClr val="tx1"/>
              </a:solidFill>
            </a:endParaRPr>
          </a:p>
        </p:txBody>
      </p:sp>
      <p:pic>
        <p:nvPicPr>
          <p:cNvPr id="9" name="Picture 8">
            <a:extLst>
              <a:ext uri="{FF2B5EF4-FFF2-40B4-BE49-F238E27FC236}">
                <a16:creationId xmlns:a16="http://schemas.microsoft.com/office/drawing/2014/main" id="{9C6316B2-95C1-4609-B580-4041E04A8920}"/>
              </a:ext>
            </a:extLst>
          </p:cNvPr>
          <p:cNvPicPr>
            <a:picLocks noChangeAspect="1"/>
          </p:cNvPicPr>
          <p:nvPr/>
        </p:nvPicPr>
        <p:blipFill rotWithShape="1">
          <a:blip r:embed="rId3" cstate="email">
            <a:duotone>
              <a:prstClr val="black"/>
              <a:srgbClr val="008BCD">
                <a:tint val="45000"/>
                <a:satMod val="400000"/>
              </a:srgbClr>
            </a:duotone>
            <a:extLst>
              <a:ext uri="{28A0092B-C50C-407E-A947-70E740481C1C}">
                <a14:useLocalDpi xmlns:a14="http://schemas.microsoft.com/office/drawing/2010/main"/>
              </a:ext>
            </a:extLst>
          </a:blip>
          <a:srcRect l="30389" t="30000" r="34311" b="43870"/>
          <a:stretch/>
        </p:blipFill>
        <p:spPr>
          <a:xfrm>
            <a:off x="5753100" y="1600200"/>
            <a:ext cx="2662199" cy="4150489"/>
          </a:xfrm>
          <a:prstGeom prst="rect">
            <a:avLst/>
          </a:prstGeom>
          <a:ln>
            <a:noFill/>
          </a:ln>
          <a:effectLst>
            <a:innerShdw blurRad="63500" dist="50800" dir="2700000">
              <a:prstClr val="black">
                <a:alpha val="50000"/>
              </a:prstClr>
            </a:innerShdw>
          </a:effectLst>
        </p:spPr>
      </p:pic>
      <p:sp>
        <p:nvSpPr>
          <p:cNvPr id="10" name="Text Placeholder 1">
            <a:extLst>
              <a:ext uri="{FF2B5EF4-FFF2-40B4-BE49-F238E27FC236}">
                <a16:creationId xmlns:a16="http://schemas.microsoft.com/office/drawing/2014/main" id="{404C9DE7-8654-814C-9C99-45AAB300EE30}"/>
              </a:ext>
            </a:extLst>
          </p:cNvPr>
          <p:cNvSpPr txBox="1">
            <a:spLocks/>
          </p:cNvSpPr>
          <p:nvPr/>
        </p:nvSpPr>
        <p:spPr>
          <a:xfrm>
            <a:off x="554222" y="257175"/>
            <a:ext cx="9525000" cy="581025"/>
          </a:xfrm>
          <a:prstGeom prst="rect">
            <a:avLst/>
          </a:prstGeom>
        </p:spPr>
        <p:txBody>
          <a:bodyPr tIns="45720"/>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3200" dirty="0">
                <a:solidFill>
                  <a:schemeClr val="bg1"/>
                </a:solidFill>
                <a:latin typeface="Seravek ExtraLight" panose="020B0503040000020004" pitchFamily="34" charset="0"/>
              </a:rPr>
              <a:t>Simplify the Stack, Reduce Complexity</a:t>
            </a:r>
          </a:p>
        </p:txBody>
      </p:sp>
    </p:spTree>
    <p:extLst>
      <p:ext uri="{BB962C8B-B14F-4D97-AF65-F5344CB8AC3E}">
        <p14:creationId xmlns:p14="http://schemas.microsoft.com/office/powerpoint/2010/main" val="148008995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7FAD4-481C-9847-8D93-5026A62331FE}"/>
              </a:ext>
            </a:extLst>
          </p:cNvPr>
          <p:cNvPicPr>
            <a:picLocks noChangeAspect="1"/>
          </p:cNvPicPr>
          <p:nvPr/>
        </p:nvPicPr>
        <p:blipFill>
          <a:blip r:embed="rId3"/>
          <a:stretch>
            <a:fillRect/>
          </a:stretch>
        </p:blipFill>
        <p:spPr>
          <a:xfrm>
            <a:off x="4183172" y="2008696"/>
            <a:ext cx="3825656" cy="3678516"/>
          </a:xfrm>
          <a:prstGeom prst="rect">
            <a:avLst/>
          </a:prstGeom>
        </p:spPr>
      </p:pic>
      <p:sp>
        <p:nvSpPr>
          <p:cNvPr id="4" name="TextBox 3">
            <a:extLst>
              <a:ext uri="{FF2B5EF4-FFF2-40B4-BE49-F238E27FC236}">
                <a16:creationId xmlns:a16="http://schemas.microsoft.com/office/drawing/2014/main" id="{FDF8E0EE-9AB1-AC43-A5CF-BA1A7341C84F}"/>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Aeonik: Sensing Engines</a:t>
            </a:r>
          </a:p>
        </p:txBody>
      </p:sp>
      <p:pic>
        <p:nvPicPr>
          <p:cNvPr id="6" name="Picture 5">
            <a:extLst>
              <a:ext uri="{FF2B5EF4-FFF2-40B4-BE49-F238E27FC236}">
                <a16:creationId xmlns:a16="http://schemas.microsoft.com/office/drawing/2014/main" id="{72554E37-B89D-3046-BF80-F2BC8141B40F}"/>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44414" y="1615288"/>
            <a:ext cx="3272566" cy="1813712"/>
          </a:xfrm>
          <a:prstGeom prst="rect">
            <a:avLst/>
          </a:prstGeom>
        </p:spPr>
      </p:pic>
      <p:pic>
        <p:nvPicPr>
          <p:cNvPr id="7" name="Picture 6">
            <a:extLst>
              <a:ext uri="{FF2B5EF4-FFF2-40B4-BE49-F238E27FC236}">
                <a16:creationId xmlns:a16="http://schemas.microsoft.com/office/drawing/2014/main" id="{3B7A215D-994F-BC4C-8A7B-66D329C3F8D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682197" y="4345942"/>
            <a:ext cx="1397000" cy="1200727"/>
          </a:xfrm>
          <a:prstGeom prst="rect">
            <a:avLst/>
          </a:prstGeom>
        </p:spPr>
      </p:pic>
      <p:pic>
        <p:nvPicPr>
          <p:cNvPr id="8" name="Picture 7">
            <a:extLst>
              <a:ext uri="{FF2B5EF4-FFF2-40B4-BE49-F238E27FC236}">
                <a16:creationId xmlns:a16="http://schemas.microsoft.com/office/drawing/2014/main" id="{ADB476F8-E706-9D45-A9C8-31BA36721322}"/>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9448800" y="3499272"/>
            <a:ext cx="1870364" cy="889000"/>
          </a:xfrm>
          <a:prstGeom prst="rect">
            <a:avLst/>
          </a:prstGeom>
        </p:spPr>
      </p:pic>
      <p:pic>
        <p:nvPicPr>
          <p:cNvPr id="9" name="Picture 8">
            <a:extLst>
              <a:ext uri="{FF2B5EF4-FFF2-40B4-BE49-F238E27FC236}">
                <a16:creationId xmlns:a16="http://schemas.microsoft.com/office/drawing/2014/main" id="{8727B71E-B69E-0A45-8964-BF79BA57077F}"/>
              </a:ext>
            </a:extLst>
          </p:cNvPr>
          <p:cNvPicPr>
            <a:picLocks noChangeAspect="1"/>
          </p:cNvPicPr>
          <p:nvPr/>
        </p:nvPicPr>
        <p:blipFill>
          <a:blip r:embed="rId10"/>
          <a:stretch>
            <a:fillRect/>
          </a:stretch>
        </p:blipFill>
        <p:spPr>
          <a:xfrm>
            <a:off x="8452298" y="5012270"/>
            <a:ext cx="1359005" cy="1349884"/>
          </a:xfrm>
          <a:prstGeom prst="rect">
            <a:avLst/>
          </a:prstGeom>
        </p:spPr>
      </p:pic>
      <p:pic>
        <p:nvPicPr>
          <p:cNvPr id="10" name="Picture 9">
            <a:extLst>
              <a:ext uri="{FF2B5EF4-FFF2-40B4-BE49-F238E27FC236}">
                <a16:creationId xmlns:a16="http://schemas.microsoft.com/office/drawing/2014/main" id="{8B08113A-06E4-4B49-9D7F-171CAE7A3E7E}"/>
              </a:ext>
            </a:extLst>
          </p:cNvPr>
          <p:cNvPicPr>
            <a:picLocks noChangeAspect="1"/>
          </p:cNvPicPr>
          <p:nvPr/>
        </p:nvPicPr>
        <p:blipFill>
          <a:blip r:embed="rId11"/>
          <a:stretch>
            <a:fillRect/>
          </a:stretch>
        </p:blipFill>
        <p:spPr>
          <a:xfrm>
            <a:off x="8541303" y="1481132"/>
            <a:ext cx="1270000" cy="1270000"/>
          </a:xfrm>
          <a:prstGeom prst="rect">
            <a:avLst/>
          </a:prstGeom>
        </p:spPr>
      </p:pic>
    </p:spTree>
    <p:extLst>
      <p:ext uri="{BB962C8B-B14F-4D97-AF65-F5344CB8AC3E}">
        <p14:creationId xmlns:p14="http://schemas.microsoft.com/office/powerpoint/2010/main" val="367681118"/>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9CD349-E0BF-334D-8B3C-061039F662AF}"/>
              </a:ext>
            </a:extLst>
          </p:cNvPr>
          <p:cNvSpPr txBox="1">
            <a:spLocks/>
          </p:cNvSpPr>
          <p:nvPr/>
        </p:nvSpPr>
        <p:spPr>
          <a:xfrm>
            <a:off x="554222" y="257175"/>
            <a:ext cx="9525000" cy="581025"/>
          </a:xfrm>
          <a:prstGeom prst="rect">
            <a:avLst/>
          </a:prstGeom>
        </p:spPr>
        <p:txBody>
          <a:bodyPr tIns="45720"/>
          <a:lstStyle>
            <a:lvl1pPr marL="114297" indent="-114297" algn="l" defTabSz="4571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91" indent="-114297" algn="l" defTabSz="457189" rtl="0" eaLnBrk="1" latinLnBrk="0" hangingPunct="1">
              <a:lnSpc>
                <a:spcPct val="90000"/>
              </a:lnSpc>
              <a:spcBef>
                <a:spcPts val="251"/>
              </a:spcBef>
              <a:buFont typeface="Arial" panose="020B0604020202020204" pitchFamily="34" charset="0"/>
              <a:buChar char="•"/>
              <a:defRPr sz="1200" kern="1200">
                <a:solidFill>
                  <a:schemeClr val="tx1"/>
                </a:solidFill>
                <a:latin typeface="+mn-lt"/>
                <a:ea typeface="+mn-ea"/>
                <a:cs typeface="+mn-cs"/>
              </a:defRPr>
            </a:lvl2pPr>
            <a:lvl3pPr marL="571486" indent="-114297" algn="l" defTabSz="457189" rtl="0" eaLnBrk="1" latinLnBrk="0" hangingPunct="1">
              <a:lnSpc>
                <a:spcPct val="90000"/>
              </a:lnSpc>
              <a:spcBef>
                <a:spcPts val="251"/>
              </a:spcBef>
              <a:buFont typeface="Arial" panose="020B0604020202020204" pitchFamily="34" charset="0"/>
              <a:buChar char="•"/>
              <a:defRPr sz="1000" kern="1200">
                <a:solidFill>
                  <a:schemeClr val="tx1"/>
                </a:solidFill>
                <a:latin typeface="+mn-lt"/>
                <a:ea typeface="+mn-ea"/>
                <a:cs typeface="+mn-cs"/>
              </a:defRPr>
            </a:lvl3pPr>
            <a:lvl4pPr marL="800080"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4pPr>
            <a:lvl5pPr marL="1028674"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3200" dirty="0">
                <a:solidFill>
                  <a:schemeClr val="bg1"/>
                </a:solidFill>
                <a:latin typeface="Seravek ExtraLight" panose="020B0503040000020004" pitchFamily="34" charset="0"/>
              </a:rPr>
              <a:t>Standards-Based, Integration-Ready</a:t>
            </a:r>
          </a:p>
        </p:txBody>
      </p:sp>
      <p:sp>
        <p:nvSpPr>
          <p:cNvPr id="3" name="Content Placeholder 2">
            <a:extLst>
              <a:ext uri="{FF2B5EF4-FFF2-40B4-BE49-F238E27FC236}">
                <a16:creationId xmlns:a16="http://schemas.microsoft.com/office/drawing/2014/main" id="{C6498AD7-A284-D747-8D2F-73F4B8586812}"/>
              </a:ext>
            </a:extLst>
          </p:cNvPr>
          <p:cNvSpPr txBox="1">
            <a:spLocks/>
          </p:cNvSpPr>
          <p:nvPr/>
        </p:nvSpPr>
        <p:spPr>
          <a:xfrm>
            <a:off x="1600200" y="1388038"/>
            <a:ext cx="8991600" cy="698064"/>
          </a:xfrm>
          <a:prstGeom prst="rect">
            <a:avLst/>
          </a:prstGeom>
        </p:spPr>
        <p:txBody>
          <a:bodyPr anchor="t" anchorCtr="0">
            <a:noAutofit/>
          </a:bodyPr>
          <a:lstStyle>
            <a:lvl1pPr marL="342874" indent="-342874" algn="l" defTabSz="457189" rtl="0" eaLnBrk="1" latinLnBrk="0" hangingPunct="1">
              <a:lnSpc>
                <a:spcPct val="100000"/>
              </a:lnSpc>
              <a:spcBef>
                <a:spcPts val="0"/>
              </a:spcBef>
              <a:spcAft>
                <a:spcPts val="300"/>
              </a:spcAft>
              <a:buFont typeface="Arial" panose="020B0604020202020204" pitchFamily="34" charset="0"/>
              <a:buChar char="•"/>
              <a:defRPr sz="2500" b="0" i="0" kern="1200">
                <a:solidFill>
                  <a:schemeClr val="bg2">
                    <a:lumMod val="25000"/>
                  </a:schemeClr>
                </a:solidFill>
                <a:latin typeface="Tw Cen MT" panose="020B0602020104020603" pitchFamily="34" charset="77"/>
                <a:ea typeface="+mn-ea"/>
                <a:cs typeface="+mn-cs"/>
              </a:defRPr>
            </a:lvl1pPr>
            <a:lvl2pPr marL="634936" indent="-317468" algn="l" defTabSz="457189" rtl="0" eaLnBrk="1" latinLnBrk="0" hangingPunct="1">
              <a:lnSpc>
                <a:spcPct val="100000"/>
              </a:lnSpc>
              <a:spcBef>
                <a:spcPts val="0"/>
              </a:spcBef>
              <a:spcAft>
                <a:spcPts val="300"/>
              </a:spcAft>
              <a:buFont typeface="Tw Cen MT" panose="020B0602020104020603" pitchFamily="34" charset="0"/>
              <a:buChar char="-"/>
              <a:defRPr sz="2500" b="0" i="0" kern="1200">
                <a:solidFill>
                  <a:schemeClr val="bg2">
                    <a:lumMod val="25000"/>
                  </a:schemeClr>
                </a:solidFill>
                <a:latin typeface="Tw Cen MT" panose="020B0602020104020603" pitchFamily="34" charset="77"/>
                <a:ea typeface="+mn-ea"/>
                <a:cs typeface="+mn-cs"/>
              </a:defRPr>
            </a:lvl2pPr>
            <a:lvl3pPr marL="952404" indent="-317468" algn="l" defTabSz="457189" rtl="0" eaLnBrk="1" latinLnBrk="0" hangingPunct="1">
              <a:lnSpc>
                <a:spcPct val="100000"/>
              </a:lnSpc>
              <a:spcBef>
                <a:spcPts val="0"/>
              </a:spcBef>
              <a:spcAft>
                <a:spcPts val="300"/>
              </a:spcAft>
              <a:buFont typeface="Wingdings" panose="05000000000000000000" pitchFamily="2" charset="2"/>
              <a:buChar char="§"/>
              <a:defRPr sz="2500" b="0" i="0" kern="1200">
                <a:solidFill>
                  <a:schemeClr val="bg2">
                    <a:lumMod val="25000"/>
                  </a:schemeClr>
                </a:solidFill>
                <a:latin typeface="Tw Cen MT" panose="020B0602020104020603" pitchFamily="34" charset="77"/>
                <a:ea typeface="+mn-ea"/>
                <a:cs typeface="+mn-cs"/>
              </a:defRPr>
            </a:lvl3pPr>
            <a:lvl4pPr marL="1269875" indent="-317468" algn="l" defTabSz="457189" rtl="0" eaLnBrk="1" latinLnBrk="0" hangingPunct="1">
              <a:lnSpc>
                <a:spcPct val="100000"/>
              </a:lnSpc>
              <a:spcBef>
                <a:spcPts val="0"/>
              </a:spcBef>
              <a:spcAft>
                <a:spcPts val="300"/>
              </a:spcAft>
              <a:buFont typeface="Courier New" panose="02070309020205020404" pitchFamily="49" charset="0"/>
              <a:buChar char="o"/>
              <a:defRPr sz="2500" b="0" i="0" kern="1200">
                <a:solidFill>
                  <a:schemeClr val="bg2">
                    <a:lumMod val="25000"/>
                  </a:schemeClr>
                </a:solidFill>
                <a:latin typeface="Tw Cen MT" panose="020B0602020104020603" pitchFamily="34" charset="77"/>
                <a:ea typeface="+mn-ea"/>
                <a:cs typeface="+mn-cs"/>
              </a:defRPr>
            </a:lvl4pPr>
            <a:lvl5pPr marL="1028674" indent="-114297" algn="l" defTabSz="457189" rtl="0" eaLnBrk="1" latinLnBrk="0" hangingPunct="1">
              <a:lnSpc>
                <a:spcPct val="90000"/>
              </a:lnSpc>
              <a:spcBef>
                <a:spcPts val="0"/>
              </a:spcBef>
              <a:spcAft>
                <a:spcPts val="300"/>
              </a:spcAft>
              <a:buFont typeface="Arial" panose="020B0604020202020204" pitchFamily="34" charset="0"/>
              <a:buChar char="•"/>
              <a:defRPr sz="2500" b="0" i="0" kern="1200">
                <a:solidFill>
                  <a:schemeClr val="bg2">
                    <a:lumMod val="50000"/>
                  </a:schemeClr>
                </a:solidFill>
                <a:latin typeface="Tw Cen MT" panose="020B0602020104020603" pitchFamily="34" charset="0"/>
                <a:ea typeface="+mn-ea"/>
                <a:cs typeface="+mn-cs"/>
              </a:defRPr>
            </a:lvl5pPr>
            <a:lvl6pPr marL="1257269"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6pPr>
            <a:lvl7pPr marL="1485863"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7pPr>
            <a:lvl8pPr marL="1714457"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8pPr>
            <a:lvl9pPr marL="1943051" indent="-114297" algn="l" defTabSz="457189" rtl="0" eaLnBrk="1" latinLnBrk="0" hangingPunct="1">
              <a:lnSpc>
                <a:spcPct val="90000"/>
              </a:lnSpc>
              <a:spcBef>
                <a:spcPts val="251"/>
              </a:spcBef>
              <a:buFont typeface="Arial" panose="020B0604020202020204" pitchFamily="34" charset="0"/>
              <a:buChar char="•"/>
              <a:defRPr sz="900" kern="1200">
                <a:solidFill>
                  <a:schemeClr val="tx1"/>
                </a:solidFill>
                <a:latin typeface="+mn-lt"/>
                <a:ea typeface="+mn-ea"/>
                <a:cs typeface="+mn-cs"/>
              </a:defRPr>
            </a:lvl9pPr>
          </a:lstStyle>
          <a:p>
            <a:pPr marL="0" indent="0" algn="ctr">
              <a:buNone/>
            </a:pPr>
            <a:endParaRPr lang="en-US" sz="2000" dirty="0">
              <a:solidFill>
                <a:srgbClr val="44536A"/>
              </a:solidFill>
              <a:latin typeface="Seravek ExtraLight" panose="020B0503040000020004" pitchFamily="34" charset="0"/>
            </a:endParaRPr>
          </a:p>
        </p:txBody>
      </p:sp>
      <p:cxnSp>
        <p:nvCxnSpPr>
          <p:cNvPr id="7" name="Straight Connector 6">
            <a:extLst>
              <a:ext uri="{FF2B5EF4-FFF2-40B4-BE49-F238E27FC236}">
                <a16:creationId xmlns:a16="http://schemas.microsoft.com/office/drawing/2014/main" id="{5EE018D9-EDC0-F847-9797-C8551F5A37F8}"/>
              </a:ext>
            </a:extLst>
          </p:cNvPr>
          <p:cNvCxnSpPr/>
          <p:nvPr/>
        </p:nvCxnSpPr>
        <p:spPr>
          <a:xfrm>
            <a:off x="236220" y="3427851"/>
            <a:ext cx="11567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BC6187A-B603-F643-A180-78F3A59674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806" y="2324543"/>
            <a:ext cx="1668194" cy="622794"/>
          </a:xfrm>
          <a:prstGeom prst="rect">
            <a:avLst/>
          </a:prstGeom>
        </p:spPr>
      </p:pic>
      <p:pic>
        <p:nvPicPr>
          <p:cNvPr id="5" name="Picture 4">
            <a:extLst>
              <a:ext uri="{FF2B5EF4-FFF2-40B4-BE49-F238E27FC236}">
                <a16:creationId xmlns:a16="http://schemas.microsoft.com/office/drawing/2014/main" id="{312CD054-E6FE-384B-9A00-A44E987250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8605" y="2324543"/>
            <a:ext cx="1437212" cy="622794"/>
          </a:xfrm>
          <a:prstGeom prst="rect">
            <a:avLst/>
          </a:prstGeom>
        </p:spPr>
      </p:pic>
      <p:pic>
        <p:nvPicPr>
          <p:cNvPr id="6" name="Picture 2" descr="Image result for openflow logo">
            <a:extLst>
              <a:ext uri="{FF2B5EF4-FFF2-40B4-BE49-F238E27FC236}">
                <a16:creationId xmlns:a16="http://schemas.microsoft.com/office/drawing/2014/main" id="{17B8D0FB-66DD-3247-820A-28ADA160B5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54979" y="2288906"/>
            <a:ext cx="1954321" cy="696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62680C4-4E14-7447-8B80-F8A2E1307403}"/>
              </a:ext>
            </a:extLst>
          </p:cNvPr>
          <p:cNvPicPr>
            <a:picLocks noChangeAspect="1"/>
          </p:cNvPicPr>
          <p:nvPr/>
        </p:nvPicPr>
        <p:blipFill>
          <a:blip r:embed="rId6"/>
          <a:stretch>
            <a:fillRect/>
          </a:stretch>
        </p:blipFill>
        <p:spPr>
          <a:xfrm>
            <a:off x="8242262" y="2324546"/>
            <a:ext cx="937604" cy="622788"/>
          </a:xfrm>
          <a:prstGeom prst="rect">
            <a:avLst/>
          </a:prstGeom>
        </p:spPr>
      </p:pic>
      <p:pic>
        <p:nvPicPr>
          <p:cNvPr id="9" name="Picture 8">
            <a:extLst>
              <a:ext uri="{FF2B5EF4-FFF2-40B4-BE49-F238E27FC236}">
                <a16:creationId xmlns:a16="http://schemas.microsoft.com/office/drawing/2014/main" id="{C3E9BADD-A151-F148-BEE0-AD334E53D5A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632517" y="2311993"/>
            <a:ext cx="1180928" cy="622782"/>
          </a:xfrm>
          <a:prstGeom prst="rect">
            <a:avLst/>
          </a:prstGeom>
        </p:spPr>
      </p:pic>
      <p:pic>
        <p:nvPicPr>
          <p:cNvPr id="11" name="Picture 10">
            <a:extLst>
              <a:ext uri="{FF2B5EF4-FFF2-40B4-BE49-F238E27FC236}">
                <a16:creationId xmlns:a16="http://schemas.microsoft.com/office/drawing/2014/main" id="{CEC38A0C-D58A-FC42-9014-3DB0FB7AD4D2}"/>
              </a:ext>
            </a:extLst>
          </p:cNvPr>
          <p:cNvPicPr>
            <a:picLocks noChangeAspect="1"/>
          </p:cNvPicPr>
          <p:nvPr/>
        </p:nvPicPr>
        <p:blipFill>
          <a:blip r:embed="rId8"/>
          <a:stretch>
            <a:fillRect/>
          </a:stretch>
        </p:blipFill>
        <p:spPr>
          <a:xfrm>
            <a:off x="1093056" y="2230344"/>
            <a:ext cx="887284" cy="851904"/>
          </a:xfrm>
          <a:prstGeom prst="rect">
            <a:avLst/>
          </a:prstGeom>
        </p:spPr>
      </p:pic>
      <p:pic>
        <p:nvPicPr>
          <p:cNvPr id="14" name="Picture 13">
            <a:extLst>
              <a:ext uri="{FF2B5EF4-FFF2-40B4-BE49-F238E27FC236}">
                <a16:creationId xmlns:a16="http://schemas.microsoft.com/office/drawing/2014/main" id="{977E3EAB-660F-6C4D-B1FD-085FD90AE1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29691" y="4289086"/>
            <a:ext cx="1876908" cy="1876908"/>
          </a:xfrm>
          <a:prstGeom prst="rect">
            <a:avLst/>
          </a:prstGeom>
        </p:spPr>
      </p:pic>
      <p:pic>
        <p:nvPicPr>
          <p:cNvPr id="15" name="Picture 14">
            <a:extLst>
              <a:ext uri="{FF2B5EF4-FFF2-40B4-BE49-F238E27FC236}">
                <a16:creationId xmlns:a16="http://schemas.microsoft.com/office/drawing/2014/main" id="{87B11DEA-A219-564B-9E7C-1E9096DBEFB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44443" y="3878281"/>
            <a:ext cx="2776005" cy="482621"/>
          </a:xfrm>
          <a:prstGeom prst="rect">
            <a:avLst/>
          </a:prstGeom>
        </p:spPr>
      </p:pic>
      <p:pic>
        <p:nvPicPr>
          <p:cNvPr id="16" name="Picture 15">
            <a:extLst>
              <a:ext uri="{FF2B5EF4-FFF2-40B4-BE49-F238E27FC236}">
                <a16:creationId xmlns:a16="http://schemas.microsoft.com/office/drawing/2014/main" id="{EEB60ED1-B048-A64B-AB3B-50A5B82F79E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16724" y="3752828"/>
            <a:ext cx="792601" cy="692272"/>
          </a:xfrm>
          <a:prstGeom prst="rect">
            <a:avLst/>
          </a:prstGeom>
        </p:spPr>
      </p:pic>
      <p:pic>
        <p:nvPicPr>
          <p:cNvPr id="20" name="Picture 19">
            <a:extLst>
              <a:ext uri="{FF2B5EF4-FFF2-40B4-BE49-F238E27FC236}">
                <a16:creationId xmlns:a16="http://schemas.microsoft.com/office/drawing/2014/main" id="{CEBC0BE2-6D1E-D14F-8BBC-B7FDA2B69B5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6845" y="3782120"/>
            <a:ext cx="792601" cy="692272"/>
          </a:xfrm>
          <a:prstGeom prst="rect">
            <a:avLst/>
          </a:prstGeom>
        </p:spPr>
      </p:pic>
      <p:pic>
        <p:nvPicPr>
          <p:cNvPr id="23" name="Picture 22">
            <a:extLst>
              <a:ext uri="{FF2B5EF4-FFF2-40B4-BE49-F238E27FC236}">
                <a16:creationId xmlns:a16="http://schemas.microsoft.com/office/drawing/2014/main" id="{2CB1B35A-DB21-D847-905A-9F41CCB83E14}"/>
              </a:ext>
            </a:extLst>
          </p:cNvPr>
          <p:cNvPicPr>
            <a:picLocks noChangeAspect="1"/>
          </p:cNvPicPr>
          <p:nvPr/>
        </p:nvPicPr>
        <p:blipFill>
          <a:blip r:embed="rId12"/>
          <a:stretch>
            <a:fillRect/>
          </a:stretch>
        </p:blipFill>
        <p:spPr>
          <a:xfrm>
            <a:off x="1567991" y="3852022"/>
            <a:ext cx="2581906" cy="569672"/>
          </a:xfrm>
          <a:prstGeom prst="rect">
            <a:avLst/>
          </a:prstGeom>
        </p:spPr>
      </p:pic>
      <p:pic>
        <p:nvPicPr>
          <p:cNvPr id="25" name="Picture 24">
            <a:extLst>
              <a:ext uri="{FF2B5EF4-FFF2-40B4-BE49-F238E27FC236}">
                <a16:creationId xmlns:a16="http://schemas.microsoft.com/office/drawing/2014/main" id="{9A337B5D-FE64-3848-AC5D-D6A464E2CFBD}"/>
              </a:ext>
            </a:extLst>
          </p:cNvPr>
          <p:cNvPicPr>
            <a:picLocks noChangeAspect="1"/>
          </p:cNvPicPr>
          <p:nvPr/>
        </p:nvPicPr>
        <p:blipFill>
          <a:blip r:embed="rId13"/>
          <a:srcRect/>
          <a:stretch/>
        </p:blipFill>
        <p:spPr>
          <a:xfrm>
            <a:off x="8543294" y="3871507"/>
            <a:ext cx="2581906" cy="530702"/>
          </a:xfrm>
          <a:prstGeom prst="rect">
            <a:avLst/>
          </a:prstGeom>
        </p:spPr>
      </p:pic>
      <p:pic>
        <p:nvPicPr>
          <p:cNvPr id="10" name="Picture 9">
            <a:extLst>
              <a:ext uri="{FF2B5EF4-FFF2-40B4-BE49-F238E27FC236}">
                <a16:creationId xmlns:a16="http://schemas.microsoft.com/office/drawing/2014/main" id="{88B1B1DE-E50F-2045-B5E5-760DC93A18D5}"/>
              </a:ext>
            </a:extLst>
          </p:cNvPr>
          <p:cNvPicPr>
            <a:picLocks noChangeAspect="1"/>
          </p:cNvPicPr>
          <p:nvPr/>
        </p:nvPicPr>
        <p:blipFill>
          <a:blip r:embed="rId14"/>
          <a:stretch>
            <a:fillRect/>
          </a:stretch>
        </p:blipFill>
        <p:spPr>
          <a:xfrm>
            <a:off x="6100400" y="4984360"/>
            <a:ext cx="2510200" cy="502040"/>
          </a:xfrm>
          <a:prstGeom prst="rect">
            <a:avLst/>
          </a:prstGeom>
        </p:spPr>
      </p:pic>
    </p:spTree>
    <p:extLst>
      <p:ext uri="{BB962C8B-B14F-4D97-AF65-F5344CB8AC3E}">
        <p14:creationId xmlns:p14="http://schemas.microsoft.com/office/powerpoint/2010/main" val="12261361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7B827-EB0E-0540-9454-6FF23FC072DE}"/>
              </a:ext>
            </a:extLst>
          </p:cNvPr>
          <p:cNvSpPr txBox="1"/>
          <p:nvPr/>
        </p:nvSpPr>
        <p:spPr>
          <a:xfrm>
            <a:off x="457200" y="228600"/>
            <a:ext cx="7086600" cy="584775"/>
          </a:xfrm>
          <a:prstGeom prst="rect">
            <a:avLst/>
          </a:prstGeom>
        </p:spPr>
        <p:txBody>
          <a:bodyPr wrap="square" rtlCol="0" anchor="t">
            <a:spAutoFit/>
          </a:bodyPr>
          <a:lstStyle/>
          <a:p>
            <a:r>
              <a:rPr lang="en-US" sz="3200" dirty="0">
                <a:solidFill>
                  <a:schemeClr val="bg1"/>
                </a:solidFill>
                <a:latin typeface="Seravek ExtraLight" panose="020B0503040000020004" pitchFamily="34" charset="0"/>
              </a:rPr>
              <a:t>Aeonik: Zeek Action Framework</a:t>
            </a:r>
          </a:p>
        </p:txBody>
      </p:sp>
      <p:pic>
        <p:nvPicPr>
          <p:cNvPr id="6" name="Picture 5">
            <a:extLst>
              <a:ext uri="{FF2B5EF4-FFF2-40B4-BE49-F238E27FC236}">
                <a16:creationId xmlns:a16="http://schemas.microsoft.com/office/drawing/2014/main" id="{13659F40-FA44-BA4E-8B56-5356BD69E51E}"/>
              </a:ext>
            </a:extLst>
          </p:cNvPr>
          <p:cNvPicPr>
            <a:picLocks noChangeAspect="1"/>
          </p:cNvPicPr>
          <p:nvPr/>
        </p:nvPicPr>
        <p:blipFill>
          <a:blip r:embed="rId3"/>
          <a:stretch>
            <a:fillRect/>
          </a:stretch>
        </p:blipFill>
        <p:spPr>
          <a:xfrm>
            <a:off x="658729" y="3276600"/>
            <a:ext cx="10874542" cy="838200"/>
          </a:xfrm>
          <a:prstGeom prst="rect">
            <a:avLst/>
          </a:prstGeom>
        </p:spPr>
      </p:pic>
    </p:spTree>
    <p:extLst>
      <p:ext uri="{BB962C8B-B14F-4D97-AF65-F5344CB8AC3E}">
        <p14:creationId xmlns:p14="http://schemas.microsoft.com/office/powerpoint/2010/main" val="294055102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theme/theme1.xml><?xml version="1.0" encoding="utf-8"?>
<a:theme xmlns:a="http://schemas.openxmlformats.org/drawingml/2006/main" name="Confidential and Proprieta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t"/>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DocumentLibraryPermissions xmlns="456cc71b-0ae2-4592-b754-74b37145a19d" xsi:nil="true"/>
    <MigrationWizIdSecurityGroups xmlns="456cc71b-0ae2-4592-b754-74b37145a19d" xsi:nil="true"/>
    <MigrationWizId xmlns="456cc71b-0ae2-4592-b754-74b37145a19d" xsi:nil="true"/>
    <MigrationWizIdPermissionLevels xmlns="456cc71b-0ae2-4592-b754-74b37145a19d" xsi:nil="true"/>
    <MigrationWizIdPermissions xmlns="456cc71b-0ae2-4592-b754-74b37145a1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8B2181E8812140A952E2F998D222F0" ma:contentTypeVersion="7" ma:contentTypeDescription="Create a new document." ma:contentTypeScope="" ma:versionID="ce749634cb03f97c12a5f7c8e2646509">
  <xsd:schema xmlns:xsd="http://www.w3.org/2001/XMLSchema" xmlns:xs="http://www.w3.org/2001/XMLSchema" xmlns:p="http://schemas.microsoft.com/office/2006/metadata/properties" xmlns:ns3="456cc71b-0ae2-4592-b754-74b37145a19d" targetNamespace="http://schemas.microsoft.com/office/2006/metadata/properties" ma:root="true" ma:fieldsID="00232973001bc192ecc543b81c019d79" ns3:_="">
    <xsd:import namespace="456cc71b-0ae2-4592-b754-74b37145a19d"/>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cc71b-0ae2-4592-b754-74b37145a19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B4E53-8DE9-4197-B455-DED0513EF519}">
  <ds:schemaRefs>
    <ds:schemaRef ds:uri="http://schemas.microsoft.com/office/2006/documentManagement/types"/>
    <ds:schemaRef ds:uri="http://purl.org/dc/elements/1.1/"/>
    <ds:schemaRef ds:uri="http://schemas.microsoft.com/office/infopath/2007/PartnerControls"/>
    <ds:schemaRef ds:uri="456cc71b-0ae2-4592-b754-74b37145a19d"/>
    <ds:schemaRef ds:uri="http://www.w3.org/XML/1998/namespace"/>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3347EA8C-E2D5-46B4-8259-F4284A48ECD2}">
  <ds:schemaRefs>
    <ds:schemaRef ds:uri="http://schemas.microsoft.com/sharepoint/v3/contenttype/forms"/>
  </ds:schemaRefs>
</ds:datastoreItem>
</file>

<file path=customXml/itemProps3.xml><?xml version="1.0" encoding="utf-8"?>
<ds:datastoreItem xmlns:ds="http://schemas.openxmlformats.org/officeDocument/2006/customXml" ds:itemID="{B927E155-A1D3-40A2-9DE0-066B96D9ED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6cc71b-0ae2-4592-b754-74b37145a1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54828</TotalTime>
  <Words>1113</Words>
  <Application>Microsoft Macintosh PowerPoint</Application>
  <PresentationFormat>Widescreen</PresentationFormat>
  <Paragraphs>128</Paragraphs>
  <Slides>19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Arial</vt:lpstr>
      <vt:lpstr>Calibri</vt:lpstr>
      <vt:lpstr>Calibri Light</vt:lpstr>
      <vt:lpstr>Courier New</vt:lpstr>
      <vt:lpstr>Open Sans Regular</vt:lpstr>
      <vt:lpstr>Roboto Light</vt:lpstr>
      <vt:lpstr>Seravek</vt:lpstr>
      <vt:lpstr>Seravek ExtraLight</vt:lpstr>
      <vt:lpstr>Seravek Light</vt:lpstr>
      <vt:lpstr>Seravek Medium</vt:lpstr>
      <vt:lpstr>Tw Cen MT</vt:lpstr>
      <vt:lpstr>Wingdings</vt:lpstr>
      <vt:lpstr>Confidential and Proprietary</vt:lpstr>
      <vt:lpstr>AEONIK™ SECURITY FABRIC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Glen Villegas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03.18.07</dc:title>
  <dc:subject/>
  <dc:creator>Glen Villegas</dc:creator>
  <cp:keywords/>
  <dc:description/>
  <cp:lastModifiedBy>Christopher Dahlheimer</cp:lastModifiedBy>
  <cp:revision>2140</cp:revision>
  <cp:lastPrinted>2019-10-03T22:04:20Z</cp:lastPrinted>
  <dcterms:created xsi:type="dcterms:W3CDTF">2013-01-13T16:00:32Z</dcterms:created>
  <dcterms:modified xsi:type="dcterms:W3CDTF">2019-10-10T18:20:30Z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0x010100E68B2181E8812140A952E2F998D222F0</vt:lpwstr>
  </property>
</Properties>
</file>