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0" r:id="rId4"/>
    <p:sldId id="261" r:id="rId5"/>
    <p:sldId id="276" r:id="rId6"/>
    <p:sldId id="263" r:id="rId7"/>
    <p:sldId id="264" r:id="rId8"/>
    <p:sldId id="277" r:id="rId9"/>
    <p:sldId id="265" r:id="rId10"/>
    <p:sldId id="266" r:id="rId11"/>
    <p:sldId id="267" r:id="rId12"/>
    <p:sldId id="269" r:id="rId13"/>
    <p:sldId id="282" r:id="rId14"/>
    <p:sldId id="271" r:id="rId15"/>
    <p:sldId id="272" r:id="rId16"/>
    <p:sldId id="281" r:id="rId17"/>
    <p:sldId id="273" r:id="rId18"/>
    <p:sldId id="278" r:id="rId19"/>
    <p:sldId id="274" r:id="rId20"/>
    <p:sldId id="283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9"/>
  </p:normalViewPr>
  <p:slideViewPr>
    <p:cSldViewPr snapToGrid="0" snapToObjects="1">
      <p:cViewPr varScale="1">
        <p:scale>
          <a:sx n="76" d="100"/>
          <a:sy n="76" d="100"/>
        </p:scale>
        <p:origin x="21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0CCE75-FCC3-FC45-BD08-F4115CD8FB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F8FB8-00BA-F04B-9A4C-9C9C846F9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9A1AB6-520E-C54A-BFF4-6A315C0D2149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355A-AF7E-3E43-8CBE-DC07400A2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ABF63-C7C8-EF46-830D-08A2E2A71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F117B4-5D66-F34A-B8D3-02640896D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BD88CC-0924-3F44-901D-72B7DBDD8E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2666-F38B-8641-86C0-7065D40578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51D087-4890-004D-AB65-62DD12166660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E60B42-4B24-A045-B7FC-385E56289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234150-DF5B-FE4F-B666-A097C0B7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E61A1-B5B5-D645-9169-CE86B486FF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782BE-1F98-A24F-9BD0-C61CD9CB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F39302-D5D8-0945-A5D1-020CC96F1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39302-D5D8-0945-A5D1-020CC96F1D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81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39302-D5D8-0945-A5D1-020CC96F1DD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2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39302-D5D8-0945-A5D1-020CC96F1DD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94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39302-D5D8-0945-A5D1-020CC96F1D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7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4807-14AE-FB4A-9657-E91B942A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E103-65CF-6C46-A183-61D64D77A06C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39FF-22CB-8143-83AB-F380603A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6720A-6DC0-FE40-813B-0E65A1E1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69AE-E3EF-3D45-9FA7-21E9ECFCE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947604"/>
      </p:ext>
    </p:extLst>
  </p:cSld>
  <p:clrMapOvr>
    <a:masterClrMapping/>
  </p:clrMapOvr>
  <p:transition advClick="0" advTm="20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F6C5-C364-CF4F-B79A-C5D474C8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26CC-FD14-4F40-B370-1EBB2EC4136B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1A88-2464-B044-8887-9208DE70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8DCD4-FCEB-8F41-B4DD-2DC16BA6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6A38-6135-8840-B5F0-173EF5406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13181"/>
      </p:ext>
    </p:extLst>
  </p:cSld>
  <p:clrMapOvr>
    <a:masterClrMapping/>
  </p:clrMapOvr>
  <p:transition advClick="0" advTm="20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3E67-E7F5-8145-8F56-702778C5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0EB1-8CF4-BA46-B5DC-F98477A0CF31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6E53-61CE-C54B-BE17-DF95FC8C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94CF6-DFD6-C240-BA78-393C2F89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DE97-AA4B-7D44-A89D-77C769BE4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057305"/>
      </p:ext>
    </p:extLst>
  </p:cSld>
  <p:clrMapOvr>
    <a:masterClrMapping/>
  </p:clrMapOvr>
  <p:transition advClick="0" advTm="20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423D-2DDE-4545-B3BE-09A8811B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A23E-CEC8-6641-8BD9-DA4CC48B259E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A5A3-7A92-F74B-81BD-B9872A6C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53EB-D03E-EF4D-B8EA-554185DD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7B18-3BC2-9241-AF16-2DA8C0406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25872"/>
      </p:ext>
    </p:extLst>
  </p:cSld>
  <p:clrMapOvr>
    <a:masterClrMapping/>
  </p:clrMapOvr>
  <p:transition advClick="0" advTm="20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C5A1-58F8-5D4E-B5DF-398AD564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9239-D93C-BC41-ACF2-2A3A678D8556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5FA0-7A1B-454A-A051-B2597A5A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5594-0E58-F249-849F-CBB979EF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94BE-35FB-2046-94F1-B10303652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694182"/>
      </p:ext>
    </p:extLst>
  </p:cSld>
  <p:clrMapOvr>
    <a:masterClrMapping/>
  </p:clrMapOvr>
  <p:transition advClick="0" advTm="20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FE9539-188D-AC44-AF27-FA505369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F4A5-C3CF-5B43-9BBB-A4E35584205E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D0AD7E-8A9D-D042-9BCD-B102E3ED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063ED0-F284-E240-BE8A-6FF9CA1E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6C5-6F94-344B-8090-32A652D82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892653"/>
      </p:ext>
    </p:extLst>
  </p:cSld>
  <p:clrMapOvr>
    <a:masterClrMapping/>
  </p:clrMapOvr>
  <p:transition advClick="0" advTm="20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F8E7A7-67FF-0843-BD48-9B4D4615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0C4F-1E16-9149-A7EA-ECC2234E1F6B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6AD4FF-1990-2341-9D43-E70393CD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3BDFE-9A78-9C41-A843-CC2F98E6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70F9-C9BA-6C49-BFB8-322A65BF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108981"/>
      </p:ext>
    </p:extLst>
  </p:cSld>
  <p:clrMapOvr>
    <a:masterClrMapping/>
  </p:clrMapOvr>
  <p:transition advClick="0" advTm="20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C2F10E-B31D-5247-8984-04931899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2650-B898-BB4C-8688-027C59359FAA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F166FE-2525-0D45-92AF-B72457BF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C1BA65-8019-3E44-8744-C3A77780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8195-4B81-6449-98CF-BC2E0843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120498"/>
      </p:ext>
    </p:extLst>
  </p:cSld>
  <p:clrMapOvr>
    <a:masterClrMapping/>
  </p:clrMapOvr>
  <p:transition advClick="0" advTm="20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E930F3-8B57-7741-AC62-C650D0D0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834A-1985-B64F-9B20-CF41B4EE8DBC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421428-3786-6449-A70B-90A31C38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DB8C70-ECF4-D94B-9372-429DEC78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B72F-5549-5640-99AE-3474C8FA5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98507"/>
      </p:ext>
    </p:extLst>
  </p:cSld>
  <p:clrMapOvr>
    <a:masterClrMapping/>
  </p:clrMapOvr>
  <p:transition advClick="0" advTm="20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8544F0-7CC2-E743-8D97-9EB7ADDA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CCA8-E5F0-7745-A055-6EC80447990D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5C9F4D-D125-B741-9A90-54BF6A0E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80F72-0044-7D4B-92CC-D3D8EB28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E7A8-3B94-3A49-8753-C3C3ECD14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99630"/>
      </p:ext>
    </p:extLst>
  </p:cSld>
  <p:clrMapOvr>
    <a:masterClrMapping/>
  </p:clrMapOvr>
  <p:transition advClick="0" advTm="20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D48FD-FD41-484A-893D-D5D73A73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9428-B62F-C54C-A0BC-46337D4EFA98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A84E25-979B-5B49-B3CC-2928DB34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C5D7F4-4636-DB4C-A633-D102E25F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63C8-5CA1-B04D-A40E-C2BD05CFB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24209"/>
      </p:ext>
    </p:extLst>
  </p:cSld>
  <p:clrMapOvr>
    <a:masterClrMapping/>
  </p:clrMapOvr>
  <p:transition advClick="0" advTm="20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8BF097-CD26-114D-9200-CEA8A7FC66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BDE6B6-0DF5-F94C-8BAF-F171A52FD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BBD41-20E7-8046-899A-E9750953D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D3B6D2-4DB9-6546-BD17-30CE8CD66A0D}" type="datetime1">
              <a:rPr lang="en-US" altLang="en-US"/>
              <a:pPr>
                <a:defRPr/>
              </a:pPr>
              <a:t>10/9/19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12117-8BC6-D74A-B018-F78A86AD1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9B09-E3BE-2E40-899E-EA9D3131D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816202-4A4A-0042-ABE3-8A683198B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advClick="0" advTm="20000">
    <p:pull dir="ld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s://github.com/bortok/zeek-ecs-fluent-b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tiff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github.com/bortok/zeek-ecs-fluent-b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 err="1"/>
              <a:t>Zeek</a:t>
            </a:r>
            <a:r>
              <a:rPr lang="en-US" altLang="en-US" sz="3600" dirty="0"/>
              <a:t> on a large amount of low power sensors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BD645C-196B-2C4D-BF54-B99A36D6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911" y="3304380"/>
            <a:ext cx="4414524" cy="1117601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16480A3-F4AC-ED43-8D5B-3AB860BA8E86}"/>
              </a:ext>
            </a:extLst>
          </p:cNvPr>
          <p:cNvSpPr/>
          <p:nvPr/>
        </p:nvSpPr>
        <p:spPr>
          <a:xfrm>
            <a:off x="5230091" y="3604148"/>
            <a:ext cx="1731818" cy="518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532DF16D-C668-3645-B121-2B2EBFB8E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491" y="4290920"/>
            <a:ext cx="1401018" cy="1401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1227D-6BAE-D147-B4F5-5FE1734CF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653" y="5096719"/>
            <a:ext cx="3176561" cy="102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24D6B-1F6A-A347-87D3-00622FBCDD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08" b="13580"/>
          <a:stretch/>
        </p:blipFill>
        <p:spPr>
          <a:xfrm>
            <a:off x="1367653" y="2886470"/>
            <a:ext cx="3269786" cy="195342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Just right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468" y="2133600"/>
            <a:ext cx="6874932" cy="3992563"/>
          </a:xfrm>
        </p:spPr>
        <p:txBody>
          <a:bodyPr/>
          <a:lstStyle/>
          <a:p>
            <a:pPr eaLnBrk="1" hangingPunct="1"/>
            <a:r>
              <a:rPr lang="en-US" altLang="en-US" dirty="0"/>
              <a:t>Lightweight</a:t>
            </a:r>
          </a:p>
          <a:p>
            <a:pPr eaLnBrk="1" hangingPunct="1"/>
            <a:r>
              <a:rPr lang="en-US" altLang="en-US" dirty="0"/>
              <a:t>Easy to manage</a:t>
            </a:r>
          </a:p>
          <a:p>
            <a:pPr eaLnBrk="1" hangingPunct="1"/>
            <a:r>
              <a:rPr lang="en-US" altLang="en-US" dirty="0"/>
              <a:t>Very customizable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Limited enrichment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2E36E-72C5-3E47-8FF4-21FCCA78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76550"/>
            <a:ext cx="3810000" cy="1104900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C68EF7E0-1F6B-8140-A53A-8C0B3FC8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0" y="2560637"/>
            <a:ext cx="914400" cy="914400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FF53DCE0-0CE1-0145-AAB8-5E9C1D2B3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9906000" y="4343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5383"/>
      </p:ext>
    </p:extLst>
  </p:cSld>
  <p:clrMapOvr>
    <a:masterClrMapping/>
  </p:clrMapOvr>
  <p:transition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Welcome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32F2B-2D72-6A4B-8FC7-4E0C683B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648180"/>
            <a:ext cx="10972800" cy="5263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https://github.com/bortok/zeek-ecs-fluent-bit</a:t>
            </a:r>
            <a:endParaRPr lang="en-US" dirty="0"/>
          </a:p>
        </p:txBody>
      </p:sp>
      <p:pic>
        <p:nvPicPr>
          <p:cNvPr id="14" name="Content Placeholder 3" descr="Add">
            <a:extLst>
              <a:ext uri="{FF2B5EF4-FFF2-40B4-BE49-F238E27FC236}">
                <a16:creationId xmlns:a16="http://schemas.microsoft.com/office/drawing/2014/main" id="{C01CFA58-C9C2-C749-ACE2-A6CBC2F8C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606277" y="154362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BDCCAC-0C5C-6242-9BCC-999F5CB1E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316" y="1448378"/>
            <a:ext cx="3810000" cy="1104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CA58A2-C0F5-2A49-B6EB-2FFAD9B7D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124" y="1486107"/>
            <a:ext cx="3176561" cy="1029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F2A4B1-5C80-8245-AEEE-69353AAAB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100" y="3168071"/>
            <a:ext cx="7289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67779"/>
      </p:ext>
    </p:extLst>
  </p:cSld>
  <p:clrMapOvr>
    <a:masterClrMapping/>
  </p:clrMapOvr>
  <p:transition advClick="0" advTm="1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Input – Tail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DE97B-1063-BA48-AE71-19FDD7781D97}"/>
              </a:ext>
            </a:extLst>
          </p:cNvPr>
          <p:cNvSpPr txBox="1"/>
          <p:nvPr/>
        </p:nvSpPr>
        <p:spPr>
          <a:xfrm>
            <a:off x="778933" y="1495472"/>
            <a:ext cx="10803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[INPUT]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Name    tail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Tag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bro.dhcp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Path    /var/log/bro/current/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dhcp.log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[FILTER]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Name    parser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Match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bro.dhcp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Parser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bro_dhcp_parser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6562"/>
      </p:ext>
    </p:extLst>
  </p:cSld>
  <p:clrMapOvr>
    <a:masterClrMapping/>
  </p:clrMapOvr>
  <p:transition advClick="0" advTm="1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Parser – Regex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DE97B-1063-BA48-AE71-19FDD7781D97}"/>
              </a:ext>
            </a:extLst>
          </p:cNvPr>
          <p:cNvSpPr txBox="1"/>
          <p:nvPr/>
        </p:nvSpPr>
        <p:spPr>
          <a:xfrm>
            <a:off x="778933" y="1495472"/>
            <a:ext cx="108034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[PARSER]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Name     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bro_dhcp_parser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Format        regex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Regex  ^(?&lt;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&gt;[^\t]+)\t(?&lt;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uids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&gt;[^\t]+)\t(?&lt;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client_addr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&gt;[^\t]+) …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Time_Key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Time_Format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s.%L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Time_Keep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Off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Time_Offset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-0700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93062"/>
      </p:ext>
    </p:extLst>
  </p:cSld>
  <p:clrMapOvr>
    <a:masterClrMapping/>
  </p:clrMapOvr>
  <p:transition advClick="0" advTm="1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Elastic Common Schema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32F2B-2D72-6A4B-8FC7-4E0C683B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2756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conn.log</a:t>
            </a:r>
            <a:endParaRPr lang="en-US" b="1" dirty="0"/>
          </a:p>
          <a:p>
            <a:pPr marL="0" indent="0" algn="ctr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orig_h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orig_p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resp_h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resp_p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C3FA48-E129-B449-883A-73B293DD4D80}"/>
              </a:ext>
            </a:extLst>
          </p:cNvPr>
          <p:cNvSpPr txBox="1">
            <a:spLocks/>
          </p:cNvSpPr>
          <p:nvPr/>
        </p:nvSpPr>
        <p:spPr bwMode="auto">
          <a:xfrm>
            <a:off x="7061200" y="1600201"/>
            <a:ext cx="4521200" cy="42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source.ip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source.port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destination.ip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destination.port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82190"/>
      </p:ext>
    </p:extLst>
  </p:cSld>
  <p:clrMapOvr>
    <a:masterClrMapping/>
  </p:clrMapOvr>
  <p:transition advClick="0" advTm="1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Nested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32F2B-2D72-6A4B-8FC7-4E0C683B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600200"/>
            <a:ext cx="5232400" cy="42756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conn.log</a:t>
            </a:r>
            <a:endParaRPr lang="en-US" b="1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orig_h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"192.168.1.1",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orig_p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1024,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resp_h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"1.1.1.1",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resp_h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80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C3FA48-E129-B449-883A-73B293DD4D80}"/>
              </a:ext>
            </a:extLst>
          </p:cNvPr>
          <p:cNvSpPr txBox="1">
            <a:spLocks/>
          </p:cNvSpPr>
          <p:nvPr/>
        </p:nvSpPr>
        <p:spPr bwMode="auto">
          <a:xfrm>
            <a:off x="6096000" y="1600200"/>
            <a:ext cx="6095999" cy="49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ECS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"client":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"192.168.1.1",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"port": 1024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},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"server":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"1.1.1.1",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"port": 80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44994"/>
      </p:ext>
    </p:extLst>
  </p:cSld>
  <p:clrMapOvr>
    <a:masterClrMapping/>
  </p:clrMapOvr>
  <p:transition advClick="0" advTm="1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Filter – Rename &amp; Nest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DE97B-1063-BA48-AE71-19FDD7781D97}"/>
              </a:ext>
            </a:extLst>
          </p:cNvPr>
          <p:cNvSpPr txBox="1"/>
          <p:nvPr/>
        </p:nvSpPr>
        <p:spPr>
          <a:xfrm>
            <a:off x="778933" y="1495472"/>
            <a:ext cx="108034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[FILTER]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Name modify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Match bro.*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Rename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orig_h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source_ip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Rename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orig_p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source_port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[FILTER]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Name nest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Match bro.*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Operation nest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Wildcard source_*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Nest_under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source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Remove_prefix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source_</a:t>
            </a:r>
          </a:p>
        </p:txBody>
      </p:sp>
    </p:spTree>
    <p:extLst>
      <p:ext uri="{BB962C8B-B14F-4D97-AF65-F5344CB8AC3E}">
        <p14:creationId xmlns:p14="http://schemas.microsoft.com/office/powerpoint/2010/main" val="2649325542"/>
      </p:ext>
    </p:extLst>
  </p:cSld>
  <p:clrMapOvr>
    <a:masterClrMapping/>
  </p:clrMapOvr>
  <p:transition advClick="0" advTm="1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Zeek</a:t>
            </a:r>
            <a:r>
              <a:rPr lang="en-US" altLang="en-US" dirty="0"/>
              <a:t>: Vectors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32F2B-2D72-6A4B-8FC7-4E0C683B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0"/>
            <a:ext cx="7704667" cy="42756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dns.log</a:t>
            </a:r>
            <a:endParaRPr lang="en-US" b="1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"answers": "1.1.1.1,2.2.2.2",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"TTLs": 5.000000,5.000000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5718815"/>
      </p:ext>
    </p:extLst>
  </p:cSld>
  <p:clrMapOvr>
    <a:masterClrMapping/>
  </p:clrMapOvr>
  <p:transition advClick="0" advTm="1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Beats </a:t>
            </a:r>
            <a:r>
              <a:rPr lang="en-US" altLang="en-US" dirty="0" err="1"/>
              <a:t>Zeek</a:t>
            </a:r>
            <a:r>
              <a:rPr lang="en-US" altLang="en-US" dirty="0"/>
              <a:t> Example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C3FA48-E129-B449-883A-73B293DD4D80}"/>
              </a:ext>
            </a:extLst>
          </p:cNvPr>
          <p:cNvSpPr txBox="1">
            <a:spLocks/>
          </p:cNvSpPr>
          <p:nvPr/>
        </p:nvSpPr>
        <p:spPr bwMode="auto">
          <a:xfrm>
            <a:off x="3454400" y="1600200"/>
            <a:ext cx="7975599" cy="49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				</a:t>
            </a:r>
            <a:r>
              <a:rPr lang="en-US" b="1" dirty="0" err="1"/>
              <a:t>zeek.dns</a:t>
            </a:r>
            <a:endParaRPr lang="en-US" b="1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zeek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{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dns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"answers": ["1.1.1.1","2.2.2.2"],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"TTLs": [5,5]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57982"/>
      </p:ext>
    </p:extLst>
  </p:cSld>
  <p:clrMapOvr>
    <a:masterClrMapping/>
  </p:clrMapOvr>
  <p:transition advClick="0" advTm="1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ECS: Arrays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C3FA48-E129-B449-883A-73B293DD4D80}"/>
              </a:ext>
            </a:extLst>
          </p:cNvPr>
          <p:cNvSpPr txBox="1">
            <a:spLocks/>
          </p:cNvSpPr>
          <p:nvPr/>
        </p:nvSpPr>
        <p:spPr bwMode="auto">
          <a:xfrm>
            <a:off x="3454401" y="1600200"/>
            <a:ext cx="4792132" cy="49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ECS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dns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{"answers”: [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"name": "1.1.1.1",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5.000000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},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"name": "2.2.2.2",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	"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ttl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": 5.000000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]}}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24717"/>
      </p:ext>
    </p:extLst>
  </p:cSld>
  <p:clrMapOvr>
    <a:masterClrMapping/>
  </p:clrMapOvr>
  <p:transition advClick="0"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Initial Approach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/>
              <a:t>Upload *.log to S3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F89B796-624D-E243-9281-6D0511E8021F}"/>
              </a:ext>
            </a:extLst>
          </p:cNvPr>
          <p:cNvSpPr/>
          <p:nvPr/>
        </p:nvSpPr>
        <p:spPr>
          <a:xfrm>
            <a:off x="5230091" y="3604148"/>
            <a:ext cx="1731818" cy="518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C75AEC-C157-2D48-9655-9F80DF29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170" y="3019208"/>
            <a:ext cx="1687945" cy="1687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DA876-8EEB-6A40-81D2-AEC87141D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952" y="3429000"/>
            <a:ext cx="3176561" cy="1029441"/>
          </a:xfrm>
          <a:prstGeom prst="rect">
            <a:avLst/>
          </a:prstGeom>
        </p:spPr>
      </p:pic>
      <p:pic>
        <p:nvPicPr>
          <p:cNvPr id="10" name="Graphic 9" descr="Refresh">
            <a:extLst>
              <a:ext uri="{FF2B5EF4-FFF2-40B4-BE49-F238E27FC236}">
                <a16:creationId xmlns:a16="http://schemas.microsoft.com/office/drawing/2014/main" id="{2692F3CD-F1E2-2141-858A-6BF384F4D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7966" y="4290920"/>
            <a:ext cx="1196068" cy="11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4769"/>
      </p:ext>
    </p:extLst>
  </p:cSld>
  <p:clrMapOvr>
    <a:masterClrMapping/>
  </p:clrMapOvr>
  <p:transition advClick="0" advTm="1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zeek</a:t>
            </a:r>
            <a:r>
              <a:rPr lang="en-US" altLang="en-US" dirty="0"/>
              <a:t>-</a:t>
            </a:r>
            <a:r>
              <a:rPr lang="en-US" altLang="en-US" dirty="0" err="1"/>
              <a:t>ecs</a:t>
            </a:r>
            <a:r>
              <a:rPr lang="en-US" altLang="en-US" dirty="0"/>
              <a:t>-fluent-bit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32F2B-2D72-6A4B-8FC7-4E0C683B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5174"/>
            <a:ext cx="10972800" cy="5263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https://github.com/bortok/zeek-ecs-fluent-bit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F80CC-2A42-D74F-BEA6-6A8B5C05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3463348"/>
            <a:ext cx="7289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63502"/>
      </p:ext>
    </p:extLst>
  </p:cSld>
  <p:clrMapOvr>
    <a:masterClrMapping/>
  </p:clrMapOvr>
  <p:transition advClick="0"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67EE69-9FD2-4C4C-B0D9-EDB4373C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7218" y="3019208"/>
            <a:ext cx="1687945" cy="1687945"/>
          </a:xfrm>
          <a:prstGeom prst="rect">
            <a:avLst/>
          </a:prstGeom>
        </p:spPr>
      </p:pic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Then what?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/>
              <a:t>Batch processing with Logstash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C0A16CC-CABF-7746-8E5F-08CF86E03F2A}"/>
              </a:ext>
            </a:extLst>
          </p:cNvPr>
          <p:cNvSpPr/>
          <p:nvPr/>
        </p:nvSpPr>
        <p:spPr>
          <a:xfrm>
            <a:off x="5192033" y="3216244"/>
            <a:ext cx="1731818" cy="518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E96694-AC0F-5446-83C8-3C120885A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6129" y="4300320"/>
            <a:ext cx="1161431" cy="13401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31A5D55-FD56-1144-ACD4-794453B79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6838" y="3019208"/>
            <a:ext cx="1687944" cy="18754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CFB5D0-1900-CE4A-B099-881B51175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4049" y="4135214"/>
            <a:ext cx="687021" cy="6870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343C4A-3681-5D45-9DE8-7EF2AABD67F6}"/>
              </a:ext>
            </a:extLst>
          </p:cNvPr>
          <p:cNvSpPr/>
          <p:nvPr/>
        </p:nvSpPr>
        <p:spPr>
          <a:xfrm>
            <a:off x="5168993" y="4130644"/>
            <a:ext cx="1731818" cy="1687945"/>
          </a:xfrm>
          <a:prstGeom prst="rect">
            <a:avLst/>
          </a:prstGeom>
          <a:noFill/>
          <a:ln w="12700">
            <a:solidFill>
              <a:srgbClr val="D8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ln w="0"/>
              <a:solidFill>
                <a:srgbClr val="D86613"/>
              </a:solidFill>
            </a:endParaRPr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CF20BB95-5DD4-0C4D-8C00-ED6DB7950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63370" y="23018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89544"/>
      </p:ext>
    </p:extLst>
  </p:cSld>
  <p:clrMapOvr>
    <a:masterClrMapping/>
  </p:clrMapOvr>
  <p:transition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Tradeoffs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5891"/>
            <a:ext cx="10972800" cy="378027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/>
              <a:t>Delay in data arrival</a:t>
            </a:r>
          </a:p>
          <a:p>
            <a:pPr marL="0" indent="0" algn="ctr" eaLnBrk="1" hangingPunct="1">
              <a:buNone/>
            </a:pPr>
            <a:endParaRPr lang="en-US" altLang="en-US" sz="3600" dirty="0"/>
          </a:p>
          <a:p>
            <a:pPr marL="0" indent="0" algn="ctr" eaLnBrk="1" hangingPunct="1">
              <a:buNone/>
            </a:pPr>
            <a:r>
              <a:rPr lang="en-US" altLang="en-US" sz="3600" dirty="0"/>
              <a:t>vs</a:t>
            </a:r>
          </a:p>
          <a:p>
            <a:pPr marL="0" indent="0" algn="ctr" eaLnBrk="1" hangingPunct="1">
              <a:buNone/>
            </a:pPr>
            <a:br>
              <a:rPr lang="en-US" altLang="en-US" sz="3600" dirty="0"/>
            </a:br>
            <a:r>
              <a:rPr lang="en-US" altLang="en-US" sz="3600" dirty="0"/>
              <a:t>Aggregate compute time for Logstash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Graphic 2" descr="Hourglass">
            <a:extLst>
              <a:ext uri="{FF2B5EF4-FFF2-40B4-BE49-F238E27FC236}">
                <a16:creationId xmlns:a16="http://schemas.microsoft.com/office/drawing/2014/main" id="{8285E945-E4CC-CC45-9CAD-0605B3EE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5733" y="2234234"/>
            <a:ext cx="914400" cy="914400"/>
          </a:xfrm>
          <a:prstGeom prst="rect">
            <a:avLst/>
          </a:prstGeom>
        </p:spPr>
      </p:pic>
      <p:pic>
        <p:nvPicPr>
          <p:cNvPr id="8" name="Graphic 7" descr="Upward trend">
            <a:extLst>
              <a:ext uri="{FF2B5EF4-FFF2-40B4-BE49-F238E27FC236}">
                <a16:creationId xmlns:a16="http://schemas.microsoft.com/office/drawing/2014/main" id="{40973014-0C87-BA4D-AAD6-2004D0F75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6265" y="47328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5231"/>
      </p:ext>
    </p:extLst>
  </p:cSld>
  <p:clrMapOvr>
    <a:masterClrMapping/>
  </p:clrMapOvr>
  <p:transition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for future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/>
              <a:t>Serverless data pipeline from S3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Graphic 3" descr="Syncing cloud">
            <a:extLst>
              <a:ext uri="{FF2B5EF4-FFF2-40B4-BE49-F238E27FC236}">
                <a16:creationId xmlns:a16="http://schemas.microsoft.com/office/drawing/2014/main" id="{2672CCD8-8117-874C-B149-53A3598F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2200" y="2235200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5809"/>
      </p:ext>
    </p:extLst>
  </p:cSld>
  <p:clrMapOvr>
    <a:masterClrMapping/>
  </p:clrMapOvr>
  <p:transition advClick="0"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Current Approach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/>
              <a:t>Lightweight streaming from sensors</a:t>
            </a:r>
          </a:p>
          <a:p>
            <a:pPr marL="0" indent="0" algn="ctr" eaLnBrk="1" hangingPunct="1">
              <a:buNone/>
            </a:pPr>
            <a:r>
              <a:rPr lang="en-US" altLang="en-US" sz="3600" dirty="0"/>
              <a:t>with transformation</a:t>
            </a:r>
          </a:p>
          <a:p>
            <a:pPr marL="0" indent="0" algn="ctr" eaLnBrk="1" hangingPunct="1">
              <a:buNone/>
            </a:pPr>
            <a:endParaRPr lang="en-US" altLang="en-US" sz="3600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A8C9C9-BFEE-9848-9D82-281EB16EFEA2}"/>
              </a:ext>
            </a:extLst>
          </p:cNvPr>
          <p:cNvGrpSpPr/>
          <p:nvPr/>
        </p:nvGrpSpPr>
        <p:grpSpPr>
          <a:xfrm>
            <a:off x="4664829" y="3429000"/>
            <a:ext cx="2768294" cy="1887755"/>
            <a:chOff x="4664829" y="2654457"/>
            <a:chExt cx="2768294" cy="1887755"/>
          </a:xfrm>
        </p:grpSpPr>
        <p:pic>
          <p:nvPicPr>
            <p:cNvPr id="3" name="Graphic 2" descr="Stream">
              <a:extLst>
                <a:ext uri="{FF2B5EF4-FFF2-40B4-BE49-F238E27FC236}">
                  <a16:creationId xmlns:a16="http://schemas.microsoft.com/office/drawing/2014/main" id="{3B9A848E-CFF6-F44C-8B35-9CB1FD83F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4829" y="2654457"/>
              <a:ext cx="1887755" cy="1887755"/>
            </a:xfrm>
            <a:prstGeom prst="rect">
              <a:avLst/>
            </a:prstGeom>
          </p:spPr>
        </p:pic>
        <p:pic>
          <p:nvPicPr>
            <p:cNvPr id="9" name="Graphic 8" descr="Gears">
              <a:extLst>
                <a:ext uri="{FF2B5EF4-FFF2-40B4-BE49-F238E27FC236}">
                  <a16:creationId xmlns:a16="http://schemas.microsoft.com/office/drawing/2014/main" id="{C0C027D9-D06D-FC45-8281-998A166B9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4722" y="3022788"/>
              <a:ext cx="1168401" cy="1168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526936"/>
      </p:ext>
    </p:extLst>
  </p:cSld>
  <p:clrMapOvr>
    <a:masterClrMapping/>
  </p:clrMapOvr>
  <p:transition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Sometimes an Option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6" y="2072842"/>
            <a:ext cx="7433733" cy="4053321"/>
          </a:xfrm>
        </p:spPr>
        <p:txBody>
          <a:bodyPr/>
          <a:lstStyle/>
          <a:p>
            <a:pPr eaLnBrk="1" hangingPunct="1"/>
            <a:r>
              <a:rPr lang="en-US" altLang="en-US" dirty="0"/>
              <a:t>Lightweight</a:t>
            </a:r>
          </a:p>
          <a:p>
            <a:pPr eaLnBrk="1" hangingPunct="1"/>
            <a:r>
              <a:rPr lang="en-US" altLang="en-US" dirty="0" err="1"/>
              <a:t>Zeek</a:t>
            </a:r>
            <a:r>
              <a:rPr lang="en-US" altLang="en-US" dirty="0"/>
              <a:t> module</a:t>
            </a:r>
          </a:p>
          <a:p>
            <a:pPr eaLnBrk="1" hangingPunct="1"/>
            <a:r>
              <a:rPr lang="en-US" altLang="en-US" dirty="0"/>
              <a:t>Easy to manage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No customization</a:t>
            </a:r>
          </a:p>
          <a:p>
            <a:pPr eaLnBrk="1" hangingPunct="1"/>
            <a:r>
              <a:rPr lang="en-US" altLang="en-US" dirty="0"/>
              <a:t>No enrichment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EE0F6B67-C408-CE49-A422-3BA589B3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2560637"/>
            <a:ext cx="914400" cy="914400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6299407E-7FE7-1A45-B537-14AA9BCD1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906000" y="4800600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AB937E3-FE18-A84B-87C7-D366E534F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2857500"/>
            <a:ext cx="2628898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16744"/>
      </p:ext>
    </p:extLst>
  </p:cSld>
  <p:clrMapOvr>
    <a:masterClrMapping/>
  </p:clrMapOvr>
  <p:transition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Zeek</a:t>
            </a:r>
            <a:r>
              <a:rPr lang="en-US" altLang="en-US" dirty="0"/>
              <a:t> Logs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0" y="2072842"/>
            <a:ext cx="6604000" cy="40533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/>
              <a:t>conn.log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dns.log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files.log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ssl.log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http.log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notice.log</a:t>
            </a: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B937E3-FE18-A84B-87C7-D366E534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2857500"/>
            <a:ext cx="2628898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53541"/>
      </p:ext>
    </p:extLst>
  </p:cSld>
  <p:clrMapOvr>
    <a:masterClrMapping/>
  </p:clrMapOvr>
  <p:transition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7214B30-7547-2B4B-8C65-6F80685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9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Not an Option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E4D8BCD-143C-B744-ACC6-C56636CE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6" y="1913467"/>
            <a:ext cx="7179733" cy="4212696"/>
          </a:xfrm>
        </p:spPr>
        <p:txBody>
          <a:bodyPr/>
          <a:lstStyle/>
          <a:p>
            <a:pPr eaLnBrk="1" hangingPunct="1"/>
            <a:r>
              <a:rPr lang="en-US" altLang="en-US" dirty="0"/>
              <a:t>Super heavyweight</a:t>
            </a:r>
          </a:p>
          <a:p>
            <a:pPr eaLnBrk="1" hangingPunct="1"/>
            <a:r>
              <a:rPr lang="en-US" altLang="en-US" dirty="0"/>
              <a:t>Too many templates</a:t>
            </a:r>
          </a:p>
          <a:p>
            <a:pPr eaLnBrk="1" hangingPunct="1"/>
            <a:r>
              <a:rPr lang="en-US" altLang="en-US" dirty="0"/>
              <a:t>Complex to manage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Very customizable</a:t>
            </a:r>
          </a:p>
          <a:p>
            <a:pPr eaLnBrk="1" hangingPunct="1"/>
            <a:r>
              <a:rPr lang="en-US" altLang="en-US" dirty="0"/>
              <a:t>Massive enrichment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9475498-5E2C-414E-B305-6CC152003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CBC86-FA5F-5D47-8846-B24C8DB854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EF3E4F-49D3-FE45-A27A-9FB13D12F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2857500"/>
            <a:ext cx="3371847" cy="1142999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0D83B1A8-749C-3642-9D1A-BBC2D5A99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9855200" y="2238903"/>
            <a:ext cx="914400" cy="914400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02A240F6-8D06-A246-81FE-0C1C604FE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5200" y="44788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1032"/>
      </p:ext>
    </p:extLst>
  </p:cSld>
  <p:clrMapOvr>
    <a:masterClrMapping/>
  </p:clrMapOvr>
  <p:transition advClick="0" advTm="15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372</Words>
  <Application>Microsoft Macintosh PowerPoint</Application>
  <PresentationFormat>Widescreen</PresentationFormat>
  <Paragraphs>160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Calibri</vt:lpstr>
      <vt:lpstr>Avenir Next</vt:lpstr>
      <vt:lpstr>Avenir Next Demi Bold</vt:lpstr>
      <vt:lpstr>Office Theme</vt:lpstr>
      <vt:lpstr>Challenge</vt:lpstr>
      <vt:lpstr>Initial Approach</vt:lpstr>
      <vt:lpstr>Then what?</vt:lpstr>
      <vt:lpstr>Tradeoffs</vt:lpstr>
      <vt:lpstr>Alternative for future</vt:lpstr>
      <vt:lpstr>Current Approach</vt:lpstr>
      <vt:lpstr>Sometimes an Option</vt:lpstr>
      <vt:lpstr>Zeek Logs</vt:lpstr>
      <vt:lpstr>Not an Option</vt:lpstr>
      <vt:lpstr>Just right</vt:lpstr>
      <vt:lpstr>Welcome</vt:lpstr>
      <vt:lpstr>Input – Tail</vt:lpstr>
      <vt:lpstr>Parser – Regex</vt:lpstr>
      <vt:lpstr>Elastic Common Schema</vt:lpstr>
      <vt:lpstr>Nested</vt:lpstr>
      <vt:lpstr>Filter – Rename &amp; Nest</vt:lpstr>
      <vt:lpstr>Zeek: Vectors</vt:lpstr>
      <vt:lpstr>Beats Zeek Example</vt:lpstr>
      <vt:lpstr>ECS: Arrays</vt:lpstr>
      <vt:lpstr>zeek-ecs-fluent-bit</vt:lpstr>
    </vt:vector>
  </TitlesOfParts>
  <Company>Salford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Kreps</dc:creator>
  <cp:lastModifiedBy>Alex Bortok</cp:lastModifiedBy>
  <cp:revision>84</cp:revision>
  <dcterms:created xsi:type="dcterms:W3CDTF">2011-01-26T15:22:05Z</dcterms:created>
  <dcterms:modified xsi:type="dcterms:W3CDTF">2019-10-10T18:02:20Z</dcterms:modified>
</cp:coreProperties>
</file>