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8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 - research driven development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2 - 1995, 3 1996, 1.0 1999, 1.1 2006, 1.2 2008, 1.3 2018</a:t>
            </a:r>
          </a:p>
          <a:p>
            <a:r>
              <a:t>Censys: in Sep- tember 2015, more than 45% of servers still supported SSL 3. The number has decreased since then—as of the beginning of May 2018, less than 25% of servers support SSL 3.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CBC attacks: BEAST (2011), Lucky 13 (2013), and POODLE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CBC always &gt; 100%</a:t>
            </a:r>
          </a:p>
          <a:p>
            <a:r>
              <a:t>Sweet32 - DES/3DES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3" name="Shape 5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NOTARY!</a:t>
            </a:r>
          </a:p>
          <a:p>
            <a:r>
              <a:t>Thank current providers! Ask for new providers!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state. How did we get there?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different SSL analyzers (one in binpac, one in C++)</a:t>
            </a:r>
          </a:p>
          <a:p>
            <a:r>
              <a:t>Rather bare-bones, lots of problems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2012</a:t>
            </a:r>
          </a:p>
          <a:p>
            <a:r>
              <a:t>Complete rewrite by Seth and Robin.</a:t>
            </a:r>
          </a:p>
          <a:p>
            <a:r>
              <a:t>Got rid of a lot of “odd” events, cleaner, seems to make more sense.</a:t>
            </a:r>
          </a:p>
          <a:p>
            <a:r>
              <a:t>Fix a lot of bugs (including eternal looping), memory leaks, segmentation faults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2016/17</a:t>
            </a:r>
          </a:p>
          <a:p>
            <a:r>
              <a:t>Working OCSP support</a:t>
            </a:r>
          </a:p>
          <a:p>
            <a:r>
              <a:t>Signed Certificate Timestamp support (for Certificate Transparency)</a:t>
            </a:r>
          </a:p>
          <a:p>
            <a:r>
              <a:t>More TLS 1.3 support.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 that drove this - Notary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Certificates: 16,506,629 (non-exp 6,141,599, valid 2,373,690)</a:t>
            </a:r>
          </a:p>
          <a:p>
            <a:r>
              <a:t>Conns: 257,877,898,245,  443: 238,921,562,882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More than 5 million unique certificates (1.9 million not expired, 1.1 million valid)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Reason why Bro will support OCSP - code currently research quality</a:t>
            </a:r>
          </a:p>
          <a:p>
            <a:r>
              <a:t>Reason for research - current state of revocation checking, CRLsets, “OCSP considered broken”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Longitud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Coming of Age: A Longitudinal Study of TLS Deployment P. Kotzias, A. Razaghpanah, J. Amann, K. Paterson, N. Vallina-Rodriguez, J. Caballero, IMC 2018"/>
          <p:cNvSpPr txBox="1"/>
          <p:nvPr/>
        </p:nvSpPr>
        <p:spPr>
          <a:xfrm>
            <a:off x="10494537" y="12870364"/>
            <a:ext cx="138842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 i="1">
                <a:latin typeface="Helvetica"/>
                <a:ea typeface="Helvetica"/>
                <a:cs typeface="Helvetica"/>
                <a:sym typeface="Helvetica"/>
              </a:defRPr>
            </a:pPr>
            <a:r>
              <a:t>Coming of Age: A Longitudinal Study of TLS Deployment</a:t>
            </a:r>
            <a:br/>
            <a:r>
              <a:rPr i="0">
                <a:latin typeface="+mn-lt"/>
                <a:ea typeface="+mn-ea"/>
                <a:cs typeface="+mn-cs"/>
                <a:sym typeface="Helvetica Light"/>
              </a:rPr>
              <a:t>P. Kotzias, A. Razaghpanah, J. Amann, K. Paterson, N. Vallina-Rodriguez, J. Caballero, IMC 2018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1689100" y="-125452"/>
            <a:ext cx="21005800" cy="2286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39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defRPr sz="5000"/>
            </a:lvl1pPr>
            <a:lvl2pPr marL="1061861" indent="-617361" defTabSz="821531">
              <a:defRPr sz="5000"/>
            </a:lvl2pPr>
            <a:lvl3pPr marL="1506361" indent="-617361" defTabSz="821531">
              <a:defRPr sz="5000"/>
            </a:lvl3pPr>
            <a:lvl4pPr marL="1950861" indent="-617361" defTabSz="821531">
              <a:defRPr sz="5000"/>
            </a:lvl4pPr>
            <a:lvl5pPr marL="2395361" indent="-617361" defTabSz="821531"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689100" y="9345"/>
            <a:ext cx="21005800" cy="2286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090287"/>
            <a:ext cx="21005800" cy="103557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1689100" y="-59667"/>
            <a:ext cx="21005800" cy="2286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Exploring Tor's Activity Through Long-term Passive TLS Traffic Measurement…"/>
          <p:cNvSpPr txBox="1"/>
          <p:nvPr/>
        </p:nvSpPr>
        <p:spPr>
          <a:xfrm>
            <a:off x="13347889" y="12782394"/>
            <a:ext cx="1099534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i="1">
                <a:latin typeface="Helvetica"/>
                <a:ea typeface="Helvetica"/>
                <a:cs typeface="Helvetica"/>
                <a:sym typeface="Helvetica"/>
              </a:defRPr>
            </a:pPr>
            <a:r>
              <a:t>Exploring Tor's Activity Through Long-term Passive TLS Traffic Measurement</a:t>
            </a:r>
          </a:p>
          <a:p>
            <a:pPr algn="l">
              <a:defRPr sz="2500"/>
            </a:pPr>
            <a:r>
              <a:t>J. Amann, R. Sommer, PAM 2016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Sp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Measuring the Latency and Pervasiveness of TLS Certificate Revocation…"/>
          <p:cNvSpPr txBox="1"/>
          <p:nvPr/>
        </p:nvSpPr>
        <p:spPr>
          <a:xfrm>
            <a:off x="13939025" y="12856736"/>
            <a:ext cx="1042574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Measuring the Latency and Pervasiveness of TLS Certificate Revocation</a:t>
            </a:r>
          </a:p>
          <a:p>
            <a:pPr algn="l">
              <a:defRPr sz="2500"/>
            </a:pPr>
            <a:r>
              <a:t>L. Zhu, J. Amann, J. Heidemann, PAM 2016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E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TLS in the wild: An Internet-wide Analysis of TLS-based Protocols for Electronic Communication…"/>
          <p:cNvSpPr txBox="1"/>
          <p:nvPr/>
        </p:nvSpPr>
        <p:spPr>
          <a:xfrm>
            <a:off x="10668000" y="12819564"/>
            <a:ext cx="137128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 i="1">
                <a:latin typeface="Helvetica"/>
                <a:ea typeface="Helvetica"/>
                <a:cs typeface="Helvetica"/>
                <a:sym typeface="Helvetica"/>
              </a:defRPr>
            </a:pPr>
            <a:r>
              <a:t>TLS in the wild: An Internet-wide Analysis of TLS-based Protocols for Electronic Communication</a:t>
            </a:r>
          </a:p>
          <a:p>
            <a:pPr algn="l">
              <a:defRPr sz="2500"/>
            </a:pPr>
            <a:r>
              <a:t>R. Holz, J. Amann, O. Mehani, M. Wachs, M. A. Kaafar, NDSS 2016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DigiNo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Mission Accomplished? HTTPS Security after DigiNotar J. Amann, O. Gasser, Q. Scheitle, L. Brent, G. Carle, R. Holz, IMC 2017"/>
          <p:cNvSpPr txBox="1"/>
          <p:nvPr/>
        </p:nvSpPr>
        <p:spPr>
          <a:xfrm>
            <a:off x="14050537" y="12870364"/>
            <a:ext cx="1017301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Mission Accomplished? HTTPS Security after DigiNotar</a:t>
            </a:r>
            <a:br/>
            <a:r>
              <a:rPr i="0">
                <a:latin typeface="+mn-lt"/>
                <a:ea typeface="+mn-ea"/>
                <a:cs typeface="+mn-cs"/>
                <a:sym typeface="Helvetica Light"/>
              </a:rPr>
              <a:t>J. Amann, O. Gasser, Q. Scheitle, L. Brent, G. Carle, R. Holz, IMC 2017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-162622"/>
            <a:ext cx="2100580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current.pdf" descr="current.pdf"/>
          <p:cNvPicPr>
            <a:picLocks noChangeAspect="1"/>
          </p:cNvPicPr>
          <p:nvPr/>
        </p:nvPicPr>
        <p:blipFill>
          <a:blip r:embed="rId2">
            <a:alphaModFix amt="22959"/>
            <a:extLst/>
          </a:blip>
          <a:stretch>
            <a:fillRect/>
          </a:stretch>
        </p:blipFill>
        <p:spPr>
          <a:xfrm>
            <a:off x="4908356" y="-3449274"/>
            <a:ext cx="14567288" cy="2061454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Using Bro for SSL Research"/>
          <p:cNvSpPr txBox="1">
            <a:spLocks noGrp="1"/>
          </p:cNvSpPr>
          <p:nvPr>
            <p:ph type="ctrTitle"/>
          </p:nvPr>
        </p:nvSpPr>
        <p:spPr>
          <a:xfrm>
            <a:off x="1778000" y="1109236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t>Using Bro for SSL Research</a:t>
            </a:r>
          </a:p>
        </p:txBody>
      </p:sp>
      <p:pic>
        <p:nvPicPr>
          <p:cNvPr id="192" name="ICSI_color.gif" descr="ICSI_colo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775" y="11835780"/>
            <a:ext cx="1434577" cy="158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Johanna Amann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t>Johanna Amann</a:t>
            </a:r>
          </a:p>
          <a:p>
            <a:pPr>
              <a:lnSpc>
                <a:spcPct val="120000"/>
              </a:lnSpc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t>International Computer Science Institute</a:t>
            </a:r>
          </a:p>
        </p:txBody>
      </p:sp>
      <p:sp>
        <p:nvSpPr>
          <p:cNvPr id="194" name="johanna@icir.org…"/>
          <p:cNvSpPr txBox="1"/>
          <p:nvPr/>
        </p:nvSpPr>
        <p:spPr>
          <a:xfrm>
            <a:off x="4833937" y="11546085"/>
            <a:ext cx="14716126" cy="15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johanna@icir.org</a:t>
            </a:r>
          </a:p>
          <a:p>
            <a:pPr>
              <a:defRPr sz="3600"/>
            </a:pPr>
            <a:r>
              <a:t>http://www.icir.org/johanna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oming of 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Coming of Age</a:t>
            </a:r>
          </a:p>
        </p:txBody>
      </p:sp>
      <p:sp>
        <p:nvSpPr>
          <p:cNvPr id="464" name="Longitudinal Study of TLS Deployment"/>
          <p:cNvSpPr/>
          <p:nvPr/>
        </p:nvSpPr>
        <p:spPr>
          <a:xfrm>
            <a:off x="2389920" y="5790196"/>
            <a:ext cx="19604160" cy="2135608"/>
          </a:xfrm>
          <a:prstGeom prst="rect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/>
              </a:gs>
            </a:gsLst>
            <a:lin ang="3697258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50000"/>
              </a:lnSpc>
              <a:spcBef>
                <a:spcPts val="1100"/>
              </a:spcBef>
              <a:defRPr sz="6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Longitudinal Study of TLS Deployment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Major SSL attacks in the last yea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/>
            </a:lvl1pPr>
          </a:lstStyle>
          <a:p>
            <a:r>
              <a:t>Major SSL attacks in the last years</a:t>
            </a:r>
          </a:p>
        </p:txBody>
      </p:sp>
      <p:pic>
        <p:nvPicPr>
          <p:cNvPr id="4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3981450"/>
            <a:ext cx="24079200" cy="575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SL Versions (negotiat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SSL Versions (negotiated)</a:t>
            </a:r>
          </a:p>
        </p:txBody>
      </p:sp>
      <p:pic>
        <p:nvPicPr>
          <p:cNvPr id="472" name="versions_negotiated.pdf" descr="versions_negotiate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9745" y="2429345"/>
            <a:ext cx="19569043" cy="11107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C4, CBC or AEAD (negotiat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RC4, CBC or AEAD (negotiated)</a:t>
            </a:r>
          </a:p>
        </p:txBody>
      </p:sp>
      <p:pic>
        <p:nvPicPr>
          <p:cNvPr id="477" name="rc4_cbc_aead_usage.pdf" descr="rc4_cbc_aead_us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3400" y="2611976"/>
            <a:ext cx="18237200" cy="10473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AEAD connection ty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AEAD connection types</a:t>
            </a:r>
          </a:p>
        </p:txBody>
      </p:sp>
      <p:pic>
        <p:nvPicPr>
          <p:cNvPr id="482" name="aead_split_usage.pdf" descr="aead_split_us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6095" y="2401040"/>
            <a:ext cx="18971810" cy="10895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RC4, (3)DES, AEAD (advertis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RC4, (3)DES, AEAD (advertised)</a:t>
            </a:r>
          </a:p>
        </p:txBody>
      </p:sp>
      <p:pic>
        <p:nvPicPr>
          <p:cNvPr id="485" name="rc4_des_aead_advertised_conns.pdf" descr="rc4_des_aead_advertised_conn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185" y="2105037"/>
            <a:ext cx="19827631" cy="12201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onns. advertising RC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Conns. advertising RC4</a:t>
            </a:r>
          </a:p>
        </p:txBody>
      </p:sp>
      <p:pic>
        <p:nvPicPr>
          <p:cNvPr id="490" name="rc4_advertised_conns.pdf" descr="rc4_advertised_conn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8730" y="2641600"/>
            <a:ext cx="18346540" cy="1041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LS Fingerprints AEAD/RC4/(3)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10304"/>
            </a:lvl1pPr>
          </a:lstStyle>
          <a:p>
            <a:r>
              <a:t>TLS Fingerprints AEAD/RC4/(3)DES</a:t>
            </a:r>
          </a:p>
        </p:txBody>
      </p:sp>
      <p:pic>
        <p:nvPicPr>
          <p:cNvPr id="493" name="rc4_des_aead_advertised_fprints.pdf" descr="rc4_des_aead_advertised_fprin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1211" y="2184932"/>
            <a:ext cx="19741578" cy="12148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Export/Anon/NULL advertis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Export/Anon/NULL advertised</a:t>
            </a:r>
          </a:p>
        </p:txBody>
      </p:sp>
      <p:pic>
        <p:nvPicPr>
          <p:cNvPr id="496" name="export_null_anon_advertised_conns.pdf" descr="export_null_anon_advertised_conn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7468" y="2317336"/>
            <a:ext cx="19489064" cy="11062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7384-5AB7-4C4F-A010-07EBCA47E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98415-8832-854E-9190-E8F03AD9E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0E871-5748-8147-9603-95563D43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36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"/>
          <p:cNvGrpSpPr/>
          <p:nvPr/>
        </p:nvGrpSpPr>
        <p:grpSpPr>
          <a:xfrm>
            <a:off x="19173764" y="2479704"/>
            <a:ext cx="3257643" cy="3695332"/>
            <a:chOff x="0" y="0"/>
            <a:chExt cx="3257641" cy="3695331"/>
          </a:xfrm>
        </p:grpSpPr>
        <p:sp>
          <p:nvSpPr>
            <p:cNvPr id="196" name="Line"/>
            <p:cNvSpPr/>
            <p:nvPr/>
          </p:nvSpPr>
          <p:spPr>
            <a:xfrm flipH="1">
              <a:off x="1628820" y="1745632"/>
              <a:ext cx="1" cy="19497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" name="Certificate Transparency, Long-term SSL Study"/>
            <p:cNvSpPr/>
            <p:nvPr/>
          </p:nvSpPr>
          <p:spPr>
            <a:xfrm>
              <a:off x="0" y="0"/>
              <a:ext cx="3257642" cy="2333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Certificate</a:t>
              </a:r>
              <a:br/>
              <a:r>
                <a:t>Transparency,</a:t>
              </a:r>
              <a:br/>
              <a:r>
                <a:t>Long-term SSL Study</a:t>
              </a:r>
            </a:p>
          </p:txBody>
        </p:sp>
      </p:grpSp>
      <p:sp>
        <p:nvSpPr>
          <p:cNvPr id="199" name="Bro 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 History</a:t>
            </a:r>
          </a:p>
        </p:txBody>
      </p:sp>
      <p:sp>
        <p:nvSpPr>
          <p:cNvPr id="200" name="Line"/>
          <p:cNvSpPr/>
          <p:nvPr/>
        </p:nvSpPr>
        <p:spPr>
          <a:xfrm flipH="1">
            <a:off x="18018802" y="6708772"/>
            <a:ext cx="4051999" cy="1"/>
          </a:xfrm>
          <a:prstGeom prst="line">
            <a:avLst/>
          </a:prstGeom>
          <a:ln w="63500">
            <a:solidFill>
              <a:srgbClr val="C2444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 flipH="1" flipV="1">
            <a:off x="1768070" y="6699687"/>
            <a:ext cx="16845843" cy="49"/>
          </a:xfrm>
          <a:prstGeom prst="line">
            <a:avLst/>
          </a:prstGeom>
          <a:ln w="63500">
            <a:solidFill>
              <a:srgbClr val="C24444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2" name="1997"/>
          <p:cNvSpPr/>
          <p:nvPr/>
        </p:nvSpPr>
        <p:spPr>
          <a:xfrm>
            <a:off x="2940264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1997</a:t>
            </a:r>
          </a:p>
        </p:txBody>
      </p:sp>
      <p:sp>
        <p:nvSpPr>
          <p:cNvPr id="203" name="1998"/>
          <p:cNvSpPr/>
          <p:nvPr/>
        </p:nvSpPr>
        <p:spPr>
          <a:xfrm>
            <a:off x="3801710" y="6132127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1998</a:t>
            </a:r>
          </a:p>
        </p:txBody>
      </p:sp>
      <p:sp>
        <p:nvSpPr>
          <p:cNvPr id="204" name="1999"/>
          <p:cNvSpPr/>
          <p:nvPr/>
        </p:nvSpPr>
        <p:spPr>
          <a:xfrm>
            <a:off x="4663158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1999</a:t>
            </a:r>
          </a:p>
        </p:txBody>
      </p:sp>
      <p:sp>
        <p:nvSpPr>
          <p:cNvPr id="205" name="2000"/>
          <p:cNvSpPr/>
          <p:nvPr/>
        </p:nvSpPr>
        <p:spPr>
          <a:xfrm>
            <a:off x="5524604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2000</a:t>
            </a:r>
          </a:p>
        </p:txBody>
      </p:sp>
      <p:sp>
        <p:nvSpPr>
          <p:cNvPr id="206" name="2001"/>
          <p:cNvSpPr/>
          <p:nvPr/>
        </p:nvSpPr>
        <p:spPr>
          <a:xfrm>
            <a:off x="6386050" y="6132127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2001</a:t>
            </a:r>
          </a:p>
        </p:txBody>
      </p:sp>
      <p:sp>
        <p:nvSpPr>
          <p:cNvPr id="207" name="2002"/>
          <p:cNvSpPr/>
          <p:nvPr/>
        </p:nvSpPr>
        <p:spPr>
          <a:xfrm>
            <a:off x="7247496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2002</a:t>
            </a:r>
          </a:p>
        </p:txBody>
      </p:sp>
      <p:sp>
        <p:nvSpPr>
          <p:cNvPr id="208" name="2003"/>
          <p:cNvSpPr/>
          <p:nvPr/>
        </p:nvSpPr>
        <p:spPr>
          <a:xfrm>
            <a:off x="8108943" y="6132127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2003</a:t>
            </a:r>
          </a:p>
        </p:txBody>
      </p:sp>
      <p:sp>
        <p:nvSpPr>
          <p:cNvPr id="209" name="2004"/>
          <p:cNvSpPr/>
          <p:nvPr/>
        </p:nvSpPr>
        <p:spPr>
          <a:xfrm>
            <a:off x="8970390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2004</a:t>
            </a:r>
          </a:p>
        </p:txBody>
      </p:sp>
      <p:sp>
        <p:nvSpPr>
          <p:cNvPr id="210" name="2005"/>
          <p:cNvSpPr/>
          <p:nvPr/>
        </p:nvSpPr>
        <p:spPr>
          <a:xfrm>
            <a:off x="9831836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2005</a:t>
            </a:r>
          </a:p>
        </p:txBody>
      </p:sp>
      <p:sp>
        <p:nvSpPr>
          <p:cNvPr id="211" name="2006"/>
          <p:cNvSpPr/>
          <p:nvPr/>
        </p:nvSpPr>
        <p:spPr>
          <a:xfrm>
            <a:off x="10693282" y="6132127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2006</a:t>
            </a:r>
          </a:p>
        </p:txBody>
      </p:sp>
      <p:sp>
        <p:nvSpPr>
          <p:cNvPr id="212" name="2007"/>
          <p:cNvSpPr/>
          <p:nvPr/>
        </p:nvSpPr>
        <p:spPr>
          <a:xfrm>
            <a:off x="11554728" y="6132127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2007</a:t>
            </a:r>
          </a:p>
        </p:txBody>
      </p:sp>
      <p:sp>
        <p:nvSpPr>
          <p:cNvPr id="213" name="2008"/>
          <p:cNvSpPr/>
          <p:nvPr/>
        </p:nvSpPr>
        <p:spPr>
          <a:xfrm>
            <a:off x="12416175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2008</a:t>
            </a:r>
          </a:p>
        </p:txBody>
      </p:sp>
      <p:sp>
        <p:nvSpPr>
          <p:cNvPr id="214" name="2009"/>
          <p:cNvSpPr/>
          <p:nvPr/>
        </p:nvSpPr>
        <p:spPr>
          <a:xfrm>
            <a:off x="13277623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2009</a:t>
            </a:r>
          </a:p>
        </p:txBody>
      </p:sp>
      <p:sp>
        <p:nvSpPr>
          <p:cNvPr id="215" name="2011"/>
          <p:cNvSpPr/>
          <p:nvPr/>
        </p:nvSpPr>
        <p:spPr>
          <a:xfrm>
            <a:off x="15011314" y="6132127"/>
            <a:ext cx="785036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2011</a:t>
            </a:r>
          </a:p>
        </p:txBody>
      </p:sp>
      <p:sp>
        <p:nvSpPr>
          <p:cNvPr id="216" name="1995"/>
          <p:cNvSpPr/>
          <p:nvPr/>
        </p:nvSpPr>
        <p:spPr>
          <a:xfrm>
            <a:off x="1643627" y="6132127"/>
            <a:ext cx="738188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1995</a:t>
            </a:r>
          </a:p>
        </p:txBody>
      </p:sp>
      <p:sp>
        <p:nvSpPr>
          <p:cNvPr id="217" name="2010"/>
          <p:cNvSpPr/>
          <p:nvPr/>
        </p:nvSpPr>
        <p:spPr>
          <a:xfrm>
            <a:off x="14139068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2010</a:t>
            </a:r>
          </a:p>
        </p:txBody>
      </p:sp>
      <p:sp>
        <p:nvSpPr>
          <p:cNvPr id="218" name="1996"/>
          <p:cNvSpPr/>
          <p:nvPr/>
        </p:nvSpPr>
        <p:spPr>
          <a:xfrm>
            <a:off x="2244456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1996</a:t>
            </a:r>
          </a:p>
        </p:txBody>
      </p:sp>
      <p:grpSp>
        <p:nvGrpSpPr>
          <p:cNvPr id="236" name="Group"/>
          <p:cNvGrpSpPr/>
          <p:nvPr/>
        </p:nvGrpSpPr>
        <p:grpSpPr>
          <a:xfrm>
            <a:off x="1767909" y="6673130"/>
            <a:ext cx="13643775" cy="78296"/>
            <a:chOff x="139369" y="25078"/>
            <a:chExt cx="13643774" cy="78294"/>
          </a:xfrm>
        </p:grpSpPr>
        <p:sp>
          <p:nvSpPr>
            <p:cNvPr id="219" name="Line"/>
            <p:cNvSpPr/>
            <p:nvPr/>
          </p:nvSpPr>
          <p:spPr>
            <a:xfrm>
              <a:off x="13783144" y="25873"/>
              <a:ext cx="1" cy="272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>
              <a:off x="1721560" y="25851"/>
              <a:ext cx="1" cy="27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Line"/>
            <p:cNvSpPr/>
            <p:nvPr/>
          </p:nvSpPr>
          <p:spPr>
            <a:xfrm flipV="1">
              <a:off x="2584625" y="28596"/>
              <a:ext cx="1" cy="3464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" name="Line"/>
            <p:cNvSpPr/>
            <p:nvPr/>
          </p:nvSpPr>
          <p:spPr>
            <a:xfrm>
              <a:off x="3446166" y="25873"/>
              <a:ext cx="1" cy="272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" name="Line"/>
            <p:cNvSpPr/>
            <p:nvPr/>
          </p:nvSpPr>
          <p:spPr>
            <a:xfrm>
              <a:off x="5169249" y="25873"/>
              <a:ext cx="1" cy="272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" name="Line"/>
            <p:cNvSpPr/>
            <p:nvPr/>
          </p:nvSpPr>
          <p:spPr>
            <a:xfrm flipH="1" flipV="1">
              <a:off x="6893406" y="28576"/>
              <a:ext cx="2811" cy="7476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Line"/>
            <p:cNvSpPr/>
            <p:nvPr/>
          </p:nvSpPr>
          <p:spPr>
            <a:xfrm flipV="1">
              <a:off x="8615417" y="28596"/>
              <a:ext cx="1" cy="3464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" name="Line"/>
            <p:cNvSpPr/>
            <p:nvPr/>
          </p:nvSpPr>
          <p:spPr>
            <a:xfrm flipV="1">
              <a:off x="10338499" y="28596"/>
              <a:ext cx="1" cy="7477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" name="Line"/>
            <p:cNvSpPr/>
            <p:nvPr/>
          </p:nvSpPr>
          <p:spPr>
            <a:xfrm>
              <a:off x="12061583" y="25873"/>
              <a:ext cx="1" cy="272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" name="Line"/>
            <p:cNvSpPr/>
            <p:nvPr/>
          </p:nvSpPr>
          <p:spPr>
            <a:xfrm flipV="1">
              <a:off x="4307707" y="28596"/>
              <a:ext cx="1" cy="7477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" name="Line"/>
            <p:cNvSpPr/>
            <p:nvPr/>
          </p:nvSpPr>
          <p:spPr>
            <a:xfrm flipV="1">
              <a:off x="6048022" y="28596"/>
              <a:ext cx="1" cy="3464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" name="Line"/>
            <p:cNvSpPr/>
            <p:nvPr/>
          </p:nvSpPr>
          <p:spPr>
            <a:xfrm>
              <a:off x="7788337" y="26521"/>
              <a:ext cx="1" cy="207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" name="Line"/>
            <p:cNvSpPr/>
            <p:nvPr/>
          </p:nvSpPr>
          <p:spPr>
            <a:xfrm>
              <a:off x="9442497" y="25078"/>
              <a:ext cx="1" cy="351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" name="Line"/>
            <p:cNvSpPr/>
            <p:nvPr/>
          </p:nvSpPr>
          <p:spPr>
            <a:xfrm flipV="1">
              <a:off x="11200042" y="28596"/>
              <a:ext cx="1" cy="3423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" name="Line"/>
            <p:cNvSpPr/>
            <p:nvPr/>
          </p:nvSpPr>
          <p:spPr>
            <a:xfrm>
              <a:off x="139369" y="25873"/>
              <a:ext cx="1" cy="272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" name="Line"/>
            <p:cNvSpPr/>
            <p:nvPr/>
          </p:nvSpPr>
          <p:spPr>
            <a:xfrm flipV="1">
              <a:off x="12923126" y="28596"/>
              <a:ext cx="1" cy="1833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" name="Line"/>
            <p:cNvSpPr/>
            <p:nvPr/>
          </p:nvSpPr>
          <p:spPr>
            <a:xfrm flipV="1">
              <a:off x="930465" y="28596"/>
              <a:ext cx="1" cy="3464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37" name="2012"/>
          <p:cNvSpPr/>
          <p:nvPr/>
        </p:nvSpPr>
        <p:spPr>
          <a:xfrm>
            <a:off x="15815143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2012</a:t>
            </a:r>
          </a:p>
        </p:txBody>
      </p:sp>
      <p:sp>
        <p:nvSpPr>
          <p:cNvPr id="238" name="Line"/>
          <p:cNvSpPr/>
          <p:nvPr/>
        </p:nvSpPr>
        <p:spPr>
          <a:xfrm flipV="1">
            <a:off x="16221444" y="6676728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42" name="Group"/>
          <p:cNvGrpSpPr/>
          <p:nvPr/>
        </p:nvGrpSpPr>
        <p:grpSpPr>
          <a:xfrm>
            <a:off x="1673290" y="6786578"/>
            <a:ext cx="864062" cy="2790907"/>
            <a:chOff x="730562" y="0"/>
            <a:chExt cx="864060" cy="2790905"/>
          </a:xfrm>
        </p:grpSpPr>
        <p:pic>
          <p:nvPicPr>
            <p:cNvPr id="239" name="lbl-new.png" descr="lbl-new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0665" y="2396472"/>
              <a:ext cx="643855" cy="394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Line"/>
            <p:cNvSpPr/>
            <p:nvPr/>
          </p:nvSpPr>
          <p:spPr>
            <a:xfrm flipV="1">
              <a:off x="861446" y="0"/>
              <a:ext cx="1" cy="112071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" name="Vern writes 1st line of code"/>
            <p:cNvSpPr/>
            <p:nvPr/>
          </p:nvSpPr>
          <p:spPr>
            <a:xfrm>
              <a:off x="730562" y="1109046"/>
              <a:ext cx="864062" cy="112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Vern writes 1st line of code</a:t>
              </a:r>
            </a:p>
          </p:txBody>
        </p:sp>
      </p:grpSp>
      <p:sp>
        <p:nvSpPr>
          <p:cNvPr id="243" name="2013"/>
          <p:cNvSpPr/>
          <p:nvPr/>
        </p:nvSpPr>
        <p:spPr>
          <a:xfrm>
            <a:off x="16618470" y="6132127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2013</a:t>
            </a:r>
          </a:p>
        </p:txBody>
      </p:sp>
      <p:sp>
        <p:nvSpPr>
          <p:cNvPr id="244" name="2014"/>
          <p:cNvSpPr/>
          <p:nvPr/>
        </p:nvSpPr>
        <p:spPr>
          <a:xfrm>
            <a:off x="17419217" y="6135222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2014</a:t>
            </a:r>
          </a:p>
        </p:txBody>
      </p:sp>
      <p:sp>
        <p:nvSpPr>
          <p:cNvPr id="245" name="Line"/>
          <p:cNvSpPr/>
          <p:nvPr/>
        </p:nvSpPr>
        <p:spPr>
          <a:xfrm>
            <a:off x="17091630" y="5538305"/>
            <a:ext cx="1" cy="633252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73" name="Group"/>
          <p:cNvGrpSpPr/>
          <p:nvPr/>
        </p:nvGrpSpPr>
        <p:grpSpPr>
          <a:xfrm>
            <a:off x="3334965" y="1824894"/>
            <a:ext cx="15486845" cy="4346664"/>
            <a:chOff x="0" y="0"/>
            <a:chExt cx="15486844" cy="4346662"/>
          </a:xfrm>
        </p:grpSpPr>
        <p:grpSp>
          <p:nvGrpSpPr>
            <p:cNvPr id="265" name="Group"/>
            <p:cNvGrpSpPr/>
            <p:nvPr/>
          </p:nvGrpSpPr>
          <p:grpSpPr>
            <a:xfrm>
              <a:off x="0" y="-1"/>
              <a:ext cx="11353866" cy="4307593"/>
              <a:chOff x="0" y="0"/>
              <a:chExt cx="11353865" cy="4307591"/>
            </a:xfrm>
          </p:grpSpPr>
          <p:sp>
            <p:nvSpPr>
              <p:cNvPr id="246" name="Line"/>
              <p:cNvSpPr/>
              <p:nvPr/>
            </p:nvSpPr>
            <p:spPr>
              <a:xfrm>
                <a:off x="7743124" y="3828561"/>
                <a:ext cx="1" cy="47867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47" name="Line"/>
              <p:cNvSpPr/>
              <p:nvPr/>
            </p:nvSpPr>
            <p:spPr>
              <a:xfrm>
                <a:off x="9466017" y="3828561"/>
                <a:ext cx="1" cy="47867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grpSp>
            <p:nvGrpSpPr>
              <p:cNvPr id="264" name="Group"/>
              <p:cNvGrpSpPr/>
              <p:nvPr/>
            </p:nvGrpSpPr>
            <p:grpSpPr>
              <a:xfrm>
                <a:off x="0" y="0"/>
                <a:ext cx="11353866" cy="4307592"/>
                <a:chOff x="0" y="0"/>
                <a:chExt cx="11353865" cy="4307591"/>
              </a:xfrm>
            </p:grpSpPr>
            <p:sp>
              <p:nvSpPr>
                <p:cNvPr id="248" name="USENIX Paper"/>
                <p:cNvSpPr/>
                <p:nvPr/>
              </p:nvSpPr>
              <p:spPr>
                <a:xfrm>
                  <a:off x="0" y="3138725"/>
                  <a:ext cx="1740123" cy="4965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>
                  <a:lvl1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USENIX Paper</a:t>
                  </a:r>
                </a:p>
              </p:txBody>
            </p:sp>
            <p:sp>
              <p:nvSpPr>
                <p:cNvPr id="249" name="Line"/>
                <p:cNvSpPr/>
                <p:nvPr/>
              </p:nvSpPr>
              <p:spPr>
                <a:xfrm flipH="1">
                  <a:off x="878675" y="3686437"/>
                  <a:ext cx="1" cy="603926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0" name="Backdoors Stepping Stones"/>
                <p:cNvSpPr/>
                <p:nvPr/>
              </p:nvSpPr>
              <p:spPr>
                <a:xfrm>
                  <a:off x="1774579" y="2929057"/>
                  <a:ext cx="1740123" cy="7062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>
                  <a:lvl1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Backdoors Stepping Stones </a:t>
                  </a:r>
                </a:p>
              </p:txBody>
            </p:sp>
            <p:sp>
              <p:nvSpPr>
                <p:cNvPr id="251" name="Line"/>
                <p:cNvSpPr/>
                <p:nvPr/>
              </p:nvSpPr>
              <p:spPr>
                <a:xfrm flipH="1">
                  <a:off x="2618797" y="3704551"/>
                  <a:ext cx="8617" cy="60304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2" name="Anonymizer Active Mapping…"/>
                <p:cNvSpPr/>
                <p:nvPr/>
              </p:nvSpPr>
              <p:spPr>
                <a:xfrm>
                  <a:off x="3997111" y="2377771"/>
                  <a:ext cx="2291449" cy="12574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/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Anonymizer</a:t>
                  </a:r>
                  <a:br/>
                  <a:r>
                    <a:t>Active Mapping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Context Signat.</a:t>
                  </a:r>
                </a:p>
              </p:txBody>
            </p:sp>
            <p:sp>
              <p:nvSpPr>
                <p:cNvPr id="253" name="Line"/>
                <p:cNvSpPr/>
                <p:nvPr/>
              </p:nvSpPr>
              <p:spPr>
                <a:xfrm>
                  <a:off x="5160491" y="3685490"/>
                  <a:ext cx="1" cy="62197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4" name="TRW State Mgmt.…"/>
                <p:cNvSpPr/>
                <p:nvPr/>
              </p:nvSpPr>
              <p:spPr>
                <a:xfrm>
                  <a:off x="4979161" y="896083"/>
                  <a:ext cx="1998556" cy="1508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/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TRW</a:t>
                  </a:r>
                  <a:br/>
                  <a:r>
                    <a:t>State Mgmt.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Independ. State</a:t>
                  </a:r>
                </a:p>
              </p:txBody>
            </p:sp>
            <p:sp>
              <p:nvSpPr>
                <p:cNvPr id="255" name="Line"/>
                <p:cNvSpPr/>
                <p:nvPr/>
              </p:nvSpPr>
              <p:spPr>
                <a:xfrm>
                  <a:off x="6004271" y="2447256"/>
                  <a:ext cx="1" cy="1860296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6" name="Host Context…"/>
                <p:cNvSpPr/>
                <p:nvPr/>
              </p:nvSpPr>
              <p:spPr>
                <a:xfrm>
                  <a:off x="5857836" y="0"/>
                  <a:ext cx="1998556" cy="12573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/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Host Context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Time Machine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Enterprise Traffic</a:t>
                  </a:r>
                </a:p>
              </p:txBody>
            </p:sp>
            <p:sp>
              <p:nvSpPr>
                <p:cNvPr id="257" name="Line"/>
                <p:cNvSpPr/>
                <p:nvPr/>
              </p:nvSpPr>
              <p:spPr>
                <a:xfrm flipH="1">
                  <a:off x="6881678" y="1373521"/>
                  <a:ext cx="1281" cy="293371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8" name="BinPAC…"/>
                <p:cNvSpPr/>
                <p:nvPr/>
              </p:nvSpPr>
              <p:spPr>
                <a:xfrm>
                  <a:off x="6770969" y="2394821"/>
                  <a:ext cx="1998556" cy="12573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/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BinPAC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DPD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2nd Path</a:t>
                  </a:r>
                </a:p>
              </p:txBody>
            </p:sp>
            <p:sp>
              <p:nvSpPr>
                <p:cNvPr id="259" name="Bro Cluster Shunt"/>
                <p:cNvSpPr/>
                <p:nvPr/>
              </p:nvSpPr>
              <p:spPr>
                <a:xfrm>
                  <a:off x="7856392" y="1136937"/>
                  <a:ext cx="1567834" cy="12577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/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Bro Cluster</a:t>
                  </a:r>
                  <a:br/>
                  <a:r>
                    <a:t>Shunt</a:t>
                  </a:r>
                </a:p>
              </p:txBody>
            </p:sp>
            <p:sp>
              <p:nvSpPr>
                <p:cNvPr id="260" name="Line"/>
                <p:cNvSpPr/>
                <p:nvPr/>
              </p:nvSpPr>
              <p:spPr>
                <a:xfrm>
                  <a:off x="8621800" y="2446507"/>
                  <a:ext cx="1" cy="1860727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61" name="Autotuning"/>
                <p:cNvSpPr/>
                <p:nvPr/>
              </p:nvSpPr>
              <p:spPr>
                <a:xfrm>
                  <a:off x="8786754" y="2394649"/>
                  <a:ext cx="1378315" cy="12577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>
                  <a:lvl1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Autotuning</a:t>
                  </a:r>
                </a:p>
              </p:txBody>
            </p:sp>
            <p:sp>
              <p:nvSpPr>
                <p:cNvPr id="262" name="Parallel Prototype"/>
                <p:cNvSpPr/>
                <p:nvPr/>
              </p:nvSpPr>
              <p:spPr>
                <a:xfrm>
                  <a:off x="9355309" y="2532308"/>
                  <a:ext cx="1998557" cy="4307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b">
                  <a:noAutofit/>
                </a:bodyPr>
                <a:lstStyle>
                  <a:lvl1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Parallel Prototype</a:t>
                  </a:r>
                </a:p>
              </p:txBody>
            </p:sp>
            <p:sp>
              <p:nvSpPr>
                <p:cNvPr id="263" name="Line"/>
                <p:cNvSpPr/>
                <p:nvPr/>
              </p:nvSpPr>
              <p:spPr>
                <a:xfrm>
                  <a:off x="10344692" y="3010091"/>
                  <a:ext cx="1" cy="129714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266" name="Academic Publications"/>
            <p:cNvSpPr/>
            <p:nvPr/>
          </p:nvSpPr>
          <p:spPr>
            <a:xfrm>
              <a:off x="10183238" y="422108"/>
              <a:ext cx="2530633" cy="1137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Academic Publications</a:t>
              </a:r>
            </a:p>
          </p:txBody>
        </p:sp>
        <p:grpSp>
          <p:nvGrpSpPr>
            <p:cNvPr id="269" name="Group"/>
            <p:cNvGrpSpPr/>
            <p:nvPr/>
          </p:nvGrpSpPr>
          <p:grpSpPr>
            <a:xfrm>
              <a:off x="11939649" y="2567110"/>
              <a:ext cx="1998557" cy="1779553"/>
              <a:chOff x="0" y="0"/>
              <a:chExt cx="1998555" cy="1779551"/>
            </a:xfrm>
          </p:grpSpPr>
          <p:sp>
            <p:nvSpPr>
              <p:cNvPr id="267" name="Line"/>
              <p:cNvSpPr/>
              <p:nvPr/>
            </p:nvSpPr>
            <p:spPr>
              <a:xfrm flipH="1">
                <a:off x="982049" y="482410"/>
                <a:ext cx="1" cy="129714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68" name="Input Framework"/>
              <p:cNvSpPr/>
              <p:nvPr/>
            </p:nvSpPr>
            <p:spPr>
              <a:xfrm>
                <a:off x="0" y="0"/>
                <a:ext cx="1998556" cy="430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b">
                <a:noAutofit/>
              </a:bodyPr>
              <a:lstStyle>
                <a:lvl1pPr defTabSz="584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Input Framework</a:t>
                </a:r>
              </a:p>
            </p:txBody>
          </p:sp>
        </p:grpSp>
        <p:sp>
          <p:nvSpPr>
            <p:cNvPr id="270" name="SSL Trust…"/>
            <p:cNvSpPr/>
            <p:nvPr/>
          </p:nvSpPr>
          <p:spPr>
            <a:xfrm>
              <a:off x="12825951" y="2812822"/>
              <a:ext cx="1845214" cy="8959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SSL Trust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SSL Errors</a:t>
              </a:r>
            </a:p>
          </p:txBody>
        </p:sp>
        <p:sp>
          <p:nvSpPr>
            <p:cNvPr id="271" name="Line"/>
            <p:cNvSpPr/>
            <p:nvPr/>
          </p:nvSpPr>
          <p:spPr>
            <a:xfrm>
              <a:off x="14487565" y="2174887"/>
              <a:ext cx="1" cy="217177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" name="Summary Stats…"/>
            <p:cNvSpPr/>
            <p:nvPr/>
          </p:nvSpPr>
          <p:spPr>
            <a:xfrm>
              <a:off x="13488288" y="809710"/>
              <a:ext cx="1998557" cy="141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Summary Stats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HILTI 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DPI Concurrency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PLC Modeling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Android Root Certs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Heart bleed</a:t>
              </a:r>
            </a:p>
          </p:txBody>
        </p:sp>
      </p:grpSp>
      <p:sp>
        <p:nvSpPr>
          <p:cNvPr id="274" name="Line"/>
          <p:cNvSpPr/>
          <p:nvPr/>
        </p:nvSpPr>
        <p:spPr>
          <a:xfrm flipV="1">
            <a:off x="17822532" y="6678773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Line"/>
          <p:cNvSpPr/>
          <p:nvPr/>
        </p:nvSpPr>
        <p:spPr>
          <a:xfrm flipV="1">
            <a:off x="17091631" y="6674019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23" name="Group"/>
          <p:cNvGrpSpPr/>
          <p:nvPr/>
        </p:nvGrpSpPr>
        <p:grpSpPr>
          <a:xfrm>
            <a:off x="1688015" y="6833157"/>
            <a:ext cx="17005952" cy="6099043"/>
            <a:chOff x="0" y="0"/>
            <a:chExt cx="17005951" cy="6099041"/>
          </a:xfrm>
        </p:grpSpPr>
        <p:grpSp>
          <p:nvGrpSpPr>
            <p:cNvPr id="320" name="Group"/>
            <p:cNvGrpSpPr/>
            <p:nvPr/>
          </p:nvGrpSpPr>
          <p:grpSpPr>
            <a:xfrm>
              <a:off x="-1" y="0"/>
              <a:ext cx="17005952" cy="6099042"/>
              <a:chOff x="0" y="190046"/>
              <a:chExt cx="17005950" cy="6099041"/>
            </a:xfrm>
          </p:grpSpPr>
          <p:sp>
            <p:nvSpPr>
              <p:cNvPr id="276" name="Bro Center"/>
              <p:cNvSpPr/>
              <p:nvPr/>
            </p:nvSpPr>
            <p:spPr>
              <a:xfrm>
                <a:off x="14549852" y="3419695"/>
                <a:ext cx="1567834" cy="689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defRPr sz="13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Bro Center</a:t>
                </a:r>
              </a:p>
            </p:txBody>
          </p:sp>
          <p:pic>
            <p:nvPicPr>
              <p:cNvPr id="277" name="droppedImage.pdf" descr="dropped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974735" y="3772888"/>
                <a:ext cx="895905" cy="8959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76200" dir="2580000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278" name="v2.3…"/>
              <p:cNvSpPr/>
              <p:nvPr/>
            </p:nvSpPr>
            <p:spPr>
              <a:xfrm>
                <a:off x="15369782" y="2059009"/>
                <a:ext cx="1636169" cy="110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v2.3</a:t>
                </a:r>
              </a:p>
              <a:p>
                <a:pPr defTabSz="584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Performance</a:t>
                </a:r>
              </a:p>
              <a:p>
                <a:pPr defTabSz="584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SNMP, </a:t>
                </a:r>
              </a:p>
              <a:p>
                <a:pPr defTabSz="584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Radius, SSL++</a:t>
                </a:r>
              </a:p>
            </p:txBody>
          </p:sp>
          <p:grpSp>
            <p:nvGrpSpPr>
              <p:cNvPr id="319" name="Group"/>
              <p:cNvGrpSpPr/>
              <p:nvPr/>
            </p:nvGrpSpPr>
            <p:grpSpPr>
              <a:xfrm>
                <a:off x="0" y="190046"/>
                <a:ext cx="16156414" cy="6099042"/>
                <a:chOff x="0" y="51686"/>
                <a:chExt cx="16156413" cy="6099041"/>
              </a:xfrm>
            </p:grpSpPr>
            <p:grpSp>
              <p:nvGrpSpPr>
                <p:cNvPr id="316" name="Group"/>
                <p:cNvGrpSpPr/>
                <p:nvPr/>
              </p:nvGrpSpPr>
              <p:grpSpPr>
                <a:xfrm>
                  <a:off x="0" y="51686"/>
                  <a:ext cx="15353451" cy="6099043"/>
                  <a:chOff x="0" y="0"/>
                  <a:chExt cx="15353450" cy="6099041"/>
                </a:xfrm>
              </p:grpSpPr>
              <p:sp>
                <p:nvSpPr>
                  <p:cNvPr id="279" name="Bro SDCI"/>
                  <p:cNvSpPr/>
                  <p:nvPr/>
                </p:nvSpPr>
                <p:spPr>
                  <a:xfrm>
                    <a:off x="12111938" y="2041628"/>
                    <a:ext cx="1567834" cy="68915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584200">
                      <a:defRPr sz="1300" b="1">
                        <a:latin typeface="Helvetica"/>
                        <a:ea typeface="Helvetica"/>
                        <a:cs typeface="Helvetica"/>
                        <a:sym typeface="Helvetica"/>
                      </a:defRPr>
                    </a:lvl1pPr>
                  </a:lstStyle>
                  <a:p>
                    <a:r>
                      <a:t>Bro SDCI</a:t>
                    </a:r>
                  </a:p>
                </p:txBody>
              </p:sp>
              <p:sp>
                <p:nvSpPr>
                  <p:cNvPr id="280" name="v2.0…"/>
                  <p:cNvSpPr/>
                  <p:nvPr/>
                </p:nvSpPr>
                <p:spPr>
                  <a:xfrm>
                    <a:off x="12844167" y="914349"/>
                    <a:ext cx="1721279" cy="101850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v2.0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User Experience</a:t>
                    </a:r>
                  </a:p>
                </p:txBody>
              </p:sp>
              <p:sp>
                <p:nvSpPr>
                  <p:cNvPr id="281" name="v0.2…"/>
                  <p:cNvSpPr/>
                  <p:nvPr/>
                </p:nvSpPr>
                <p:spPr>
                  <a:xfrm>
                    <a:off x="771768" y="1171567"/>
                    <a:ext cx="1740123" cy="12404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v0.2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1st CHANGES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entry</a:t>
                    </a:r>
                  </a:p>
                </p:txBody>
              </p:sp>
              <p:sp>
                <p:nvSpPr>
                  <p:cNvPr id="282" name="v0.6…"/>
                  <p:cNvSpPr/>
                  <p:nvPr/>
                </p:nvSpPr>
                <p:spPr>
                  <a:xfrm>
                    <a:off x="2360363" y="1180181"/>
                    <a:ext cx="2101930" cy="151614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v0.6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RegExps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Login analysis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283" name="v0.8aX/0.9aX SSL/SMB…"/>
                  <p:cNvSpPr/>
                  <p:nvPr/>
                </p:nvSpPr>
                <p:spPr>
                  <a:xfrm>
                    <a:off x="6581451" y="1188796"/>
                    <a:ext cx="2308678" cy="12060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v0.8aX/0.9aX</a:t>
                    </a:r>
                    <a:br/>
                    <a:r>
                      <a:t>SSL/SMB</a:t>
                    </a:r>
                  </a:p>
                  <a:p>
                    <a:pPr defTabSz="584200">
                      <a:defRPr sz="11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STABLE releases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BroLite</a:t>
                    </a:r>
                  </a:p>
                </p:txBody>
              </p:sp>
              <p:sp>
                <p:nvSpPr>
                  <p:cNvPr id="284" name="v1.1/v1.2…"/>
                  <p:cNvSpPr/>
                  <p:nvPr/>
                </p:nvSpPr>
                <p:spPr>
                  <a:xfrm>
                    <a:off x="8562778" y="1171567"/>
                    <a:ext cx="1740123" cy="20674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v1.1/v1.2</a:t>
                    </a:r>
                  </a:p>
                  <a:p>
                    <a:pPr defTabSz="584200">
                      <a:defRPr sz="1200" i="1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when </a:t>
                    </a:r>
                    <a:r>
                      <a:rPr i="0"/>
                      <a:t>Stmt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Resource tuning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Broccoli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DPD</a:t>
                    </a:r>
                  </a:p>
                </p:txBody>
              </p:sp>
              <p:sp>
                <p:nvSpPr>
                  <p:cNvPr id="285" name="v1.5…"/>
                  <p:cNvSpPr/>
                  <p:nvPr/>
                </p:nvSpPr>
                <p:spPr>
                  <a:xfrm>
                    <a:off x="11129889" y="1171567"/>
                    <a:ext cx="1740123" cy="9648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v1.5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BroControl</a:t>
                    </a:r>
                  </a:p>
                </p:txBody>
              </p:sp>
              <p:sp>
                <p:nvSpPr>
                  <p:cNvPr id="286" name="v0.7a90…"/>
                  <p:cNvSpPr/>
                  <p:nvPr/>
                </p:nvSpPr>
                <p:spPr>
                  <a:xfrm>
                    <a:off x="4066027" y="1171567"/>
                    <a:ext cx="2101931" cy="9648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v0.7a90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Profiling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State Mgmt</a:t>
                    </a:r>
                  </a:p>
                </p:txBody>
              </p:sp>
              <p:sp>
                <p:nvSpPr>
                  <p:cNvPr id="287" name="v1.4…"/>
                  <p:cNvSpPr/>
                  <p:nvPr/>
                </p:nvSpPr>
                <p:spPr>
                  <a:xfrm>
                    <a:off x="10216756" y="2704942"/>
                    <a:ext cx="2480967" cy="179180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v1.4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DHCP/BitTorrent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HTTP entities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NetFlow</a:t>
                    </a:r>
                  </a:p>
                  <a:p>
                    <a:pPr defTabSz="584200">
                      <a:defRPr sz="1200" i="1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rPr i="0"/>
                      <a:t>Bro Lite</a:t>
                    </a:r>
                    <a:r>
                      <a:t> </a:t>
                    </a:r>
                    <a:r>
                      <a:rPr i="0"/>
                      <a:t>Deprecated</a:t>
                    </a:r>
                  </a:p>
                </p:txBody>
              </p:sp>
              <p:sp>
                <p:nvSpPr>
                  <p:cNvPr id="288" name="v1.0…"/>
                  <p:cNvSpPr/>
                  <p:nvPr/>
                </p:nvSpPr>
                <p:spPr>
                  <a:xfrm>
                    <a:off x="7408440" y="2704942"/>
                    <a:ext cx="2308677" cy="20674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v1.0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BinPAC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IRC/RPC analyzers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64-bit support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Sane version numbers</a:t>
                    </a:r>
                  </a:p>
                </p:txBody>
              </p:sp>
              <p:sp>
                <p:nvSpPr>
                  <p:cNvPr id="289" name="v0.4 HTTP analysis…"/>
                  <p:cNvSpPr/>
                  <p:nvPr/>
                </p:nvSpPr>
                <p:spPr>
                  <a:xfrm>
                    <a:off x="1653977" y="2713556"/>
                    <a:ext cx="1740123" cy="17918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v0.4</a:t>
                    </a:r>
                    <a:br/>
                    <a:r>
                      <a:t>HTTP analysis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Scan detector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IP fragments</a:t>
                    </a:r>
                    <a:br/>
                    <a:r>
                      <a:t>Linux support</a:t>
                    </a:r>
                  </a:p>
                </p:txBody>
              </p:sp>
              <p:sp>
                <p:nvSpPr>
                  <p:cNvPr id="290" name="v0.7a175/0.8aX…"/>
                  <p:cNvSpPr/>
                  <p:nvPr/>
                </p:nvSpPr>
                <p:spPr>
                  <a:xfrm>
                    <a:off x="4961932" y="2704942"/>
                    <a:ext cx="2101930" cy="20674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v0.7a175/0.8aX 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Signatures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SMTP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IPv6 support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User manual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grpSp>
                <p:nvGrpSpPr>
                  <p:cNvPr id="294" name="Group"/>
                  <p:cNvGrpSpPr/>
                  <p:nvPr/>
                </p:nvGrpSpPr>
                <p:grpSpPr>
                  <a:xfrm>
                    <a:off x="3221810" y="4582895"/>
                    <a:ext cx="8321574" cy="1516147"/>
                    <a:chOff x="0" y="0"/>
                    <a:chExt cx="8321573" cy="1516145"/>
                  </a:xfrm>
                </p:grpSpPr>
                <p:sp>
                  <p:nvSpPr>
                    <p:cNvPr id="291" name="v0.7a48…"/>
                    <p:cNvSpPr/>
                    <p:nvPr/>
                  </p:nvSpPr>
                  <p:spPr>
                    <a:xfrm>
                      <a:off x="0" y="8614"/>
                      <a:ext cx="2101930" cy="96482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584200">
                        <a:defRPr sz="13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v0.7a48</a:t>
                      </a:r>
                    </a:p>
                    <a:p>
                      <a:pPr defTabSz="584200">
                        <a:defRPr sz="13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Consistent CHANGES</a:t>
                      </a:r>
                    </a:p>
                  </p:txBody>
                </p:sp>
                <p:sp>
                  <p:nvSpPr>
                    <p:cNvPr id="292" name="v1.3…"/>
                    <p:cNvSpPr/>
                    <p:nvPr/>
                  </p:nvSpPr>
                  <p:spPr>
                    <a:xfrm>
                      <a:off x="5788920" y="0"/>
                      <a:ext cx="2532654" cy="12404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v1.3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Ctor expressions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GeoIP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Conn Compressor</a:t>
                      </a:r>
                    </a:p>
                  </p:txBody>
                </p:sp>
                <p:sp>
                  <p:nvSpPr>
                    <p:cNvPr id="293" name="0.8a37…"/>
                    <p:cNvSpPr/>
                    <p:nvPr/>
                  </p:nvSpPr>
                  <p:spPr>
                    <a:xfrm>
                      <a:off x="2687713" y="0"/>
                      <a:ext cx="2101930" cy="1516146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0.8a37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Communication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Persistence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Namespaces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Log Rotation</a:t>
                      </a:r>
                    </a:p>
                  </p:txBody>
                </p:sp>
              </p:grpSp>
              <p:pic>
                <p:nvPicPr>
                  <p:cNvPr id="295" name="droppedImage.pdf" descr="droppedImage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12431933" y="2480966"/>
                    <a:ext cx="895905" cy="89590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127000" dist="76200" dir="2580000" rotWithShape="0">
                      <a:srgbClr val="000000">
                        <a:alpha val="50000"/>
                      </a:srgbClr>
                    </a:outerShdw>
                  </a:effectLst>
                </p:spPr>
              </p:pic>
              <p:sp>
                <p:nvSpPr>
                  <p:cNvPr id="296" name="Line"/>
                  <p:cNvSpPr/>
                  <p:nvPr/>
                </p:nvSpPr>
                <p:spPr>
                  <a:xfrm flipV="1">
                    <a:off x="13731458" y="0"/>
                    <a:ext cx="1" cy="112071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297" name="Line"/>
                  <p:cNvSpPr/>
                  <p:nvPr/>
                </p:nvSpPr>
                <p:spPr>
                  <a:xfrm flipV="1">
                    <a:off x="1671206" y="0"/>
                    <a:ext cx="1" cy="112071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298" name="Line"/>
                  <p:cNvSpPr/>
                  <p:nvPr/>
                </p:nvSpPr>
                <p:spPr>
                  <a:xfrm flipV="1">
                    <a:off x="2532652" y="-1"/>
                    <a:ext cx="1" cy="2740502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299" name="Line"/>
                  <p:cNvSpPr/>
                  <p:nvPr/>
                </p:nvSpPr>
                <p:spPr>
                  <a:xfrm flipV="1">
                    <a:off x="3394099" y="0"/>
                    <a:ext cx="1" cy="112071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0" name="Line"/>
                  <p:cNvSpPr/>
                  <p:nvPr/>
                </p:nvSpPr>
                <p:spPr>
                  <a:xfrm flipV="1">
                    <a:off x="5116992" y="0"/>
                    <a:ext cx="1" cy="112071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1" name="Line"/>
                  <p:cNvSpPr/>
                  <p:nvPr/>
                </p:nvSpPr>
                <p:spPr>
                  <a:xfrm flipH="1" flipV="1">
                    <a:off x="6839885" y="0"/>
                    <a:ext cx="3885" cy="447919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2" name="Line"/>
                  <p:cNvSpPr/>
                  <p:nvPr/>
                </p:nvSpPr>
                <p:spPr>
                  <a:xfrm flipV="1">
                    <a:off x="8562778" y="-1"/>
                    <a:ext cx="1" cy="2740498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3" name="Line"/>
                  <p:cNvSpPr/>
                  <p:nvPr/>
                </p:nvSpPr>
                <p:spPr>
                  <a:xfrm flipV="1">
                    <a:off x="10285671" y="-1"/>
                    <a:ext cx="1" cy="448019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4" name="Line"/>
                  <p:cNvSpPr/>
                  <p:nvPr/>
                </p:nvSpPr>
                <p:spPr>
                  <a:xfrm flipV="1">
                    <a:off x="12008564" y="0"/>
                    <a:ext cx="1" cy="112071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5" name="Line"/>
                  <p:cNvSpPr/>
                  <p:nvPr/>
                </p:nvSpPr>
                <p:spPr>
                  <a:xfrm flipV="1">
                    <a:off x="4255546" y="-1"/>
                    <a:ext cx="1" cy="4480526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6" name="Line"/>
                  <p:cNvSpPr/>
                  <p:nvPr/>
                </p:nvSpPr>
                <p:spPr>
                  <a:xfrm flipV="1">
                    <a:off x="5995667" y="-1"/>
                    <a:ext cx="1" cy="2740498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7" name="Line"/>
                  <p:cNvSpPr/>
                  <p:nvPr/>
                </p:nvSpPr>
                <p:spPr>
                  <a:xfrm flipV="1">
                    <a:off x="7735790" y="0"/>
                    <a:ext cx="1" cy="1148829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8" name="Line"/>
                  <p:cNvSpPr/>
                  <p:nvPr/>
                </p:nvSpPr>
                <p:spPr>
                  <a:xfrm flipV="1">
                    <a:off x="9389767" y="0"/>
                    <a:ext cx="1" cy="1086278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09" name="Line"/>
                  <p:cNvSpPr/>
                  <p:nvPr/>
                </p:nvSpPr>
                <p:spPr>
                  <a:xfrm flipV="1">
                    <a:off x="11147118" y="0"/>
                    <a:ext cx="1" cy="2722839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310" name="Line"/>
                  <p:cNvSpPr/>
                  <p:nvPr/>
                </p:nvSpPr>
                <p:spPr>
                  <a:xfrm flipV="1">
                    <a:off x="12870010" y="-1"/>
                    <a:ext cx="1" cy="2033786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grpSp>
                <p:nvGrpSpPr>
                  <p:cNvPr id="313" name="Group"/>
                  <p:cNvGrpSpPr/>
                  <p:nvPr/>
                </p:nvGrpSpPr>
                <p:grpSpPr>
                  <a:xfrm>
                    <a:off x="0" y="0"/>
                    <a:ext cx="1740123" cy="3885124"/>
                    <a:chOff x="0" y="0"/>
                    <a:chExt cx="1740122" cy="3885123"/>
                  </a:xfrm>
                </p:grpSpPr>
                <p:sp>
                  <p:nvSpPr>
                    <p:cNvPr id="311" name="LBNL starts using Bro…"/>
                    <p:cNvSpPr/>
                    <p:nvPr/>
                  </p:nvSpPr>
                  <p:spPr>
                    <a:xfrm>
                      <a:off x="0" y="2920303"/>
                      <a:ext cx="1740123" cy="96482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LBNL starts using Bro</a:t>
                      </a:r>
                    </a:p>
                    <a:p>
                      <a:pPr defTabSz="584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operationally</a:t>
                      </a:r>
                    </a:p>
                  </p:txBody>
                </p:sp>
                <p:sp>
                  <p:nvSpPr>
                    <p:cNvPr id="312" name="Line"/>
                    <p:cNvSpPr/>
                    <p:nvPr/>
                  </p:nvSpPr>
                  <p:spPr>
                    <a:xfrm flipV="1">
                      <a:off x="878675" y="0"/>
                      <a:ext cx="1" cy="3049549"/>
                    </a:xfrm>
                    <a:prstGeom prst="line">
                      <a:avLst/>
                    </a:prstGeom>
                    <a:noFill/>
                    <a:ln w="19050" cap="flat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14" name="v2.1…"/>
                  <p:cNvSpPr/>
                  <p:nvPr/>
                </p:nvSpPr>
                <p:spPr>
                  <a:xfrm>
                    <a:off x="13779182" y="1791808"/>
                    <a:ext cx="1574269" cy="9648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v2.1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IPv6</a:t>
                    </a:r>
                  </a:p>
                  <a:p>
                    <a:pPr defTabSz="584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Input Framew.</a:t>
                    </a:r>
                  </a:p>
                </p:txBody>
              </p:sp>
              <p:sp>
                <p:nvSpPr>
                  <p:cNvPr id="315" name="Line"/>
                  <p:cNvSpPr/>
                  <p:nvPr/>
                </p:nvSpPr>
                <p:spPr>
                  <a:xfrm flipV="1">
                    <a:off x="14541216" y="-1"/>
                    <a:ext cx="1" cy="1783835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000000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</p:grpSp>
            <p:sp>
              <p:nvSpPr>
                <p:cNvPr id="317" name="v2.2…"/>
                <p:cNvSpPr/>
                <p:nvPr/>
              </p:nvSpPr>
              <p:spPr>
                <a:xfrm>
                  <a:off x="14520245" y="844217"/>
                  <a:ext cx="1636169" cy="9648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v2.2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File Analysis</a:t>
                  </a:r>
                </a:p>
                <a:p>
                  <a:pPr defTabSz="584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Summary Stats</a:t>
                  </a:r>
                </a:p>
              </p:txBody>
            </p:sp>
            <p:sp>
              <p:nvSpPr>
                <p:cNvPr id="318" name="Line"/>
                <p:cNvSpPr/>
                <p:nvPr/>
              </p:nvSpPr>
              <p:spPr>
                <a:xfrm flipV="1">
                  <a:off x="15404328" y="1772915"/>
                  <a:ext cx="1" cy="154548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321" name="Line"/>
            <p:cNvSpPr/>
            <p:nvPr/>
          </p:nvSpPr>
          <p:spPr>
            <a:xfrm>
              <a:off x="15403613" y="0"/>
              <a:ext cx="1" cy="786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" name="Line"/>
            <p:cNvSpPr/>
            <p:nvPr/>
          </p:nvSpPr>
          <p:spPr>
            <a:xfrm>
              <a:off x="16134515" y="0"/>
              <a:ext cx="1" cy="182718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24" name="Line"/>
          <p:cNvSpPr/>
          <p:nvPr/>
        </p:nvSpPr>
        <p:spPr>
          <a:xfrm flipV="1">
            <a:off x="18556113" y="6676728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5" name="Line"/>
          <p:cNvSpPr/>
          <p:nvPr/>
        </p:nvSpPr>
        <p:spPr>
          <a:xfrm flipV="1">
            <a:off x="19287018" y="6676728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6" name="2015"/>
          <p:cNvSpPr/>
          <p:nvPr/>
        </p:nvSpPr>
        <p:spPr>
          <a:xfrm>
            <a:off x="18152800" y="6132127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2015</a:t>
            </a:r>
          </a:p>
        </p:txBody>
      </p:sp>
      <p:sp>
        <p:nvSpPr>
          <p:cNvPr id="327" name="2016"/>
          <p:cNvSpPr/>
          <p:nvPr/>
        </p:nvSpPr>
        <p:spPr>
          <a:xfrm>
            <a:off x="18883701" y="6114898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2016</a:t>
            </a:r>
          </a:p>
        </p:txBody>
      </p:sp>
      <p:grpSp>
        <p:nvGrpSpPr>
          <p:cNvPr id="330" name="Group"/>
          <p:cNvGrpSpPr/>
          <p:nvPr/>
        </p:nvGrpSpPr>
        <p:grpSpPr>
          <a:xfrm>
            <a:off x="17788585" y="6636453"/>
            <a:ext cx="1535058" cy="1886511"/>
            <a:chOff x="0" y="0"/>
            <a:chExt cx="1535057" cy="1886510"/>
          </a:xfrm>
        </p:grpSpPr>
        <p:sp>
          <p:nvSpPr>
            <p:cNvPr id="328" name="Line"/>
            <p:cNvSpPr/>
            <p:nvPr/>
          </p:nvSpPr>
          <p:spPr>
            <a:xfrm flipH="1">
              <a:off x="767528" y="0"/>
              <a:ext cx="1" cy="63325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v2.4…"/>
            <p:cNvSpPr/>
            <p:nvPr/>
          </p:nvSpPr>
          <p:spPr>
            <a:xfrm>
              <a:off x="0" y="495112"/>
              <a:ext cx="1535058" cy="1391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v2.4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Broker, Plugins, DTLS/KRB</a:t>
              </a:r>
            </a:p>
          </p:txBody>
        </p:sp>
      </p:grpSp>
      <p:grpSp>
        <p:nvGrpSpPr>
          <p:cNvPr id="333" name="Group"/>
          <p:cNvGrpSpPr/>
          <p:nvPr/>
        </p:nvGrpSpPr>
        <p:grpSpPr>
          <a:xfrm>
            <a:off x="17556836" y="3937326"/>
            <a:ext cx="1998557" cy="2237710"/>
            <a:chOff x="0" y="0"/>
            <a:chExt cx="1998555" cy="2237709"/>
          </a:xfrm>
        </p:grpSpPr>
        <p:sp>
          <p:nvSpPr>
            <p:cNvPr id="331" name="Line"/>
            <p:cNvSpPr/>
            <p:nvPr/>
          </p:nvSpPr>
          <p:spPr>
            <a:xfrm flipH="1">
              <a:off x="999277" y="985696"/>
              <a:ext cx="1" cy="125201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" name="NetControl…"/>
            <p:cNvSpPr/>
            <p:nvPr/>
          </p:nvSpPr>
          <p:spPr>
            <a:xfrm>
              <a:off x="0" y="0"/>
              <a:ext cx="1998556" cy="141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NetControl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VAST</a:t>
              </a:r>
            </a:p>
          </p:txBody>
        </p:sp>
      </p:grpSp>
      <p:pic>
        <p:nvPicPr>
          <p:cNvPr id="334" name="bro-logo.png" descr="bro-logo.png"/>
          <p:cNvPicPr>
            <a:picLocks noChangeAspect="1"/>
          </p:cNvPicPr>
          <p:nvPr/>
        </p:nvPicPr>
        <p:blipFill>
          <a:blip r:embed="rId5">
            <a:extLst/>
          </a:blip>
          <a:srcRect l="20071" t="39068" r="20071" b="27240"/>
          <a:stretch>
            <a:fillRect/>
          </a:stretch>
        </p:blipFill>
        <p:spPr>
          <a:xfrm>
            <a:off x="530081" y="315215"/>
            <a:ext cx="2363562" cy="133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bro-web-eye-only-text.png" descr="bro-web-eye-only-tex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87063" y="516828"/>
            <a:ext cx="3120870" cy="13302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Group"/>
          <p:cNvGrpSpPr/>
          <p:nvPr/>
        </p:nvGrpSpPr>
        <p:grpSpPr>
          <a:xfrm>
            <a:off x="17658196" y="2527574"/>
            <a:ext cx="3257643" cy="3647462"/>
            <a:chOff x="0" y="0"/>
            <a:chExt cx="3257641" cy="3647460"/>
          </a:xfrm>
        </p:grpSpPr>
        <p:sp>
          <p:nvSpPr>
            <p:cNvPr id="336" name="Line"/>
            <p:cNvSpPr/>
            <p:nvPr/>
          </p:nvSpPr>
          <p:spPr>
            <a:xfrm flipH="1">
              <a:off x="1628820" y="1723018"/>
              <a:ext cx="1" cy="19244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" name="Tor SSL…"/>
            <p:cNvSpPr/>
            <p:nvPr/>
          </p:nvSpPr>
          <p:spPr>
            <a:xfrm>
              <a:off x="0" y="0"/>
              <a:ext cx="3257642" cy="2303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Tor SSL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OCSP Speed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Certificate Ecosystem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TLS Electronic Comm.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Spicy</a:t>
              </a:r>
            </a:p>
          </p:txBody>
        </p:sp>
      </p:grpSp>
      <p:grpSp>
        <p:nvGrpSpPr>
          <p:cNvPr id="341" name="Group"/>
          <p:cNvGrpSpPr/>
          <p:nvPr/>
        </p:nvGrpSpPr>
        <p:grpSpPr>
          <a:xfrm>
            <a:off x="18168725" y="6807704"/>
            <a:ext cx="2236586" cy="2748654"/>
            <a:chOff x="0" y="0"/>
            <a:chExt cx="2236584" cy="2748653"/>
          </a:xfrm>
        </p:grpSpPr>
        <p:sp>
          <p:nvSpPr>
            <p:cNvPr id="339" name="Line"/>
            <p:cNvSpPr/>
            <p:nvPr/>
          </p:nvSpPr>
          <p:spPr>
            <a:xfrm flipH="1">
              <a:off x="1118291" y="0"/>
              <a:ext cx="1" cy="141785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v2.5,…"/>
            <p:cNvSpPr/>
            <p:nvPr/>
          </p:nvSpPr>
          <p:spPr>
            <a:xfrm>
              <a:off x="0" y="721381"/>
              <a:ext cx="2236585" cy="2027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v2.5,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SMB, NetControl, 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VNC, StartTLS</a:t>
              </a:r>
            </a:p>
          </p:txBody>
        </p:sp>
      </p:grpSp>
      <p:sp>
        <p:nvSpPr>
          <p:cNvPr id="342" name="Line"/>
          <p:cNvSpPr/>
          <p:nvPr/>
        </p:nvSpPr>
        <p:spPr>
          <a:xfrm flipV="1">
            <a:off x="20044801" y="6676728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3" name="2017"/>
          <p:cNvSpPr/>
          <p:nvPr/>
        </p:nvSpPr>
        <p:spPr>
          <a:xfrm>
            <a:off x="19641484" y="6114898"/>
            <a:ext cx="806632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2017</a:t>
            </a:r>
          </a:p>
        </p:txBody>
      </p:sp>
      <p:grpSp>
        <p:nvGrpSpPr>
          <p:cNvPr id="346" name="Group"/>
          <p:cNvGrpSpPr/>
          <p:nvPr/>
        </p:nvGrpSpPr>
        <p:grpSpPr>
          <a:xfrm>
            <a:off x="18415979" y="3798500"/>
            <a:ext cx="3257643" cy="2376536"/>
            <a:chOff x="0" y="0"/>
            <a:chExt cx="3257641" cy="2376534"/>
          </a:xfrm>
        </p:grpSpPr>
        <p:sp>
          <p:nvSpPr>
            <p:cNvPr id="344" name="Line"/>
            <p:cNvSpPr/>
            <p:nvPr/>
          </p:nvSpPr>
          <p:spPr>
            <a:xfrm flipH="1">
              <a:off x="1628820" y="1122647"/>
              <a:ext cx="1" cy="12538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" name="HTTPS Security"/>
            <p:cNvSpPr/>
            <p:nvPr/>
          </p:nvSpPr>
          <p:spPr>
            <a:xfrm>
              <a:off x="0" y="0"/>
              <a:ext cx="3257642" cy="1500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HTTPS Security</a:t>
              </a:r>
            </a:p>
          </p:txBody>
        </p:sp>
      </p:grpSp>
      <p:grpSp>
        <p:nvGrpSpPr>
          <p:cNvPr id="349" name="Group"/>
          <p:cNvGrpSpPr/>
          <p:nvPr/>
        </p:nvGrpSpPr>
        <p:grpSpPr>
          <a:xfrm>
            <a:off x="18926508" y="6807704"/>
            <a:ext cx="2236586" cy="1886511"/>
            <a:chOff x="0" y="0"/>
            <a:chExt cx="2236584" cy="1886510"/>
          </a:xfrm>
        </p:grpSpPr>
        <p:sp>
          <p:nvSpPr>
            <p:cNvPr id="347" name="Line"/>
            <p:cNvSpPr/>
            <p:nvPr/>
          </p:nvSpPr>
          <p:spPr>
            <a:xfrm flipH="1">
              <a:off x="1118291" y="-1"/>
              <a:ext cx="1" cy="97312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" name="OCSP, SCT,  ERSPAN"/>
            <p:cNvSpPr/>
            <p:nvPr/>
          </p:nvSpPr>
          <p:spPr>
            <a:xfrm>
              <a:off x="0" y="495112"/>
              <a:ext cx="2236585" cy="1391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OCSP, SCT, </a:t>
              </a:r>
              <a:br/>
              <a:r>
                <a:t>ERSPAN</a:t>
              </a:r>
            </a:p>
          </p:txBody>
        </p:sp>
      </p:grpSp>
      <p:sp>
        <p:nvSpPr>
          <p:cNvPr id="350" name="2018"/>
          <p:cNvSpPr/>
          <p:nvPr/>
        </p:nvSpPr>
        <p:spPr>
          <a:xfrm>
            <a:off x="20399269" y="6109308"/>
            <a:ext cx="806631" cy="48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2018</a:t>
            </a:r>
          </a:p>
        </p:txBody>
      </p:sp>
      <p:sp>
        <p:nvSpPr>
          <p:cNvPr id="351" name="Line"/>
          <p:cNvSpPr/>
          <p:nvPr/>
        </p:nvSpPr>
        <p:spPr>
          <a:xfrm flipV="1">
            <a:off x="20802584" y="6683103"/>
            <a:ext cx="1" cy="7588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54" name="Group"/>
          <p:cNvGrpSpPr/>
          <p:nvPr/>
        </p:nvGrpSpPr>
        <p:grpSpPr>
          <a:xfrm>
            <a:off x="19684293" y="6731504"/>
            <a:ext cx="2236586" cy="3427679"/>
            <a:chOff x="0" y="0"/>
            <a:chExt cx="2236584" cy="3427678"/>
          </a:xfrm>
        </p:grpSpPr>
        <p:sp>
          <p:nvSpPr>
            <p:cNvPr id="352" name="Line"/>
            <p:cNvSpPr/>
            <p:nvPr/>
          </p:nvSpPr>
          <p:spPr>
            <a:xfrm flipH="1">
              <a:off x="1118291" y="-1"/>
              <a:ext cx="1" cy="176811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" name="v2.6 Broker default, Config Framew., NFS updates…"/>
            <p:cNvSpPr/>
            <p:nvPr/>
          </p:nvSpPr>
          <p:spPr>
            <a:xfrm>
              <a:off x="0" y="899590"/>
              <a:ext cx="2236585" cy="2528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v2.6</a:t>
              </a:r>
              <a:br/>
              <a:r>
                <a:t>Broker default, Config Framew., NFS updates</a:t>
              </a:r>
            </a:p>
            <a:p>
              <a:pPr defTabSz="584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OpenSSL 1.1</a:t>
              </a:r>
            </a:p>
          </p:txBody>
        </p:sp>
      </p:grpSp>
      <p:pic>
        <p:nvPicPr>
          <p:cNvPr id="355" name="Oval" descr="Oval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32260" y="2236602"/>
            <a:ext cx="6261492" cy="41815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dark.pdf" descr="dar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4471" y="-3001931"/>
            <a:ext cx="13935058" cy="19719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S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SSL</a:t>
            </a: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8025" y="2095660"/>
            <a:ext cx="9307950" cy="10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Bro SSL - v1.5.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 SSL - v1.5.3</a:t>
            </a: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4363389"/>
            <a:ext cx="14173200" cy="4989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Bro SSL - v2.0, v2.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 SSL - v2.0, v2.2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8705" y="4267200"/>
            <a:ext cx="7486590" cy="6261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Bro SSL Events - v2.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 SSL Events - v2.6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2382067"/>
            <a:ext cx="22847300" cy="627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727" y="8915350"/>
            <a:ext cx="15133688" cy="6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1530" y="8915350"/>
            <a:ext cx="22760940" cy="344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ICSI Not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ICSI Notary</a:t>
            </a:r>
          </a:p>
        </p:txBody>
      </p:sp>
      <p:pic>
        <p:nvPicPr>
          <p:cNvPr id="442" name="notitles.png" descr="notitles.png"/>
          <p:cNvPicPr>
            <a:picLocks noChangeAspect="1"/>
          </p:cNvPicPr>
          <p:nvPr/>
        </p:nvPicPr>
        <p:blipFill>
          <a:blip r:embed="rId3">
            <a:alphaModFix amt="48000"/>
            <a:extLst/>
          </a:blip>
          <a:stretch>
            <a:fillRect/>
          </a:stretch>
        </p:blipFill>
        <p:spPr>
          <a:xfrm>
            <a:off x="5993566" y="1650166"/>
            <a:ext cx="12396868" cy="1239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tap.pdf" descr="tap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6367" y="2801730"/>
            <a:ext cx="19731266" cy="10093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Notary - Conn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Notary - Connections</a:t>
            </a:r>
          </a:p>
        </p:txBody>
      </p:sp>
      <p:pic>
        <p:nvPicPr>
          <p:cNvPr id="448" name="connections-sites.png" descr="connections-sit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197" y="1977352"/>
            <a:ext cx="25162491" cy="1174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Notary - Certifica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Notary - Certificates</a:t>
            </a:r>
          </a:p>
        </p:txBody>
      </p:sp>
      <p:pic>
        <p:nvPicPr>
          <p:cNvPr id="453" name="certificates.pdf" descr="certificate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6419" y="2335809"/>
            <a:ext cx="22051162" cy="11025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Macintosh PowerPoint</Application>
  <PresentationFormat>Custom</PresentationFormat>
  <Paragraphs>181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Gill Sans</vt:lpstr>
      <vt:lpstr>Helvetica</vt:lpstr>
      <vt:lpstr>Helvetica Light</vt:lpstr>
      <vt:lpstr>Helvetica Neue</vt:lpstr>
      <vt:lpstr>White</vt:lpstr>
      <vt:lpstr>Using Bro for SSL Research</vt:lpstr>
      <vt:lpstr>Bro History</vt:lpstr>
      <vt:lpstr>SSL</vt:lpstr>
      <vt:lpstr>Bro SSL - v1.5.3</vt:lpstr>
      <vt:lpstr>Bro SSL - v2.0, v2.2</vt:lpstr>
      <vt:lpstr>Bro SSL Events - v2.6</vt:lpstr>
      <vt:lpstr>ICSI Notary</vt:lpstr>
      <vt:lpstr>Notary - Connections</vt:lpstr>
      <vt:lpstr>Notary - Certificates</vt:lpstr>
      <vt:lpstr>Coming of Age</vt:lpstr>
      <vt:lpstr>Major SSL attacks in the last years</vt:lpstr>
      <vt:lpstr>SSL Versions (negotiated)</vt:lpstr>
      <vt:lpstr>RC4, CBC or AEAD (negotiated)</vt:lpstr>
      <vt:lpstr>AEAD connection types</vt:lpstr>
      <vt:lpstr>RC4, (3)DES, AEAD (advertised)</vt:lpstr>
      <vt:lpstr>Conns. advertising RC4</vt:lpstr>
      <vt:lpstr>TLS Fingerprints AEAD/RC4/(3)DES</vt:lpstr>
      <vt:lpstr>Export/Anon/NULL advertised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Bro for SSL Research</dc:title>
  <cp:lastModifiedBy>Keith E Lehigh</cp:lastModifiedBy>
  <cp:revision>1</cp:revision>
  <dcterms:modified xsi:type="dcterms:W3CDTF">2018-10-11T17:16:51Z</dcterms:modified>
</cp:coreProperties>
</file>