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56" r:id="rId5"/>
    <p:sldId id="279" r:id="rId6"/>
    <p:sldId id="258" r:id="rId7"/>
    <p:sldId id="259" r:id="rId8"/>
    <p:sldId id="285" r:id="rId9"/>
    <p:sldId id="260" r:id="rId10"/>
    <p:sldId id="262" r:id="rId11"/>
    <p:sldId id="263" r:id="rId12"/>
    <p:sldId id="261" r:id="rId13"/>
    <p:sldId id="264" r:id="rId14"/>
    <p:sldId id="265" r:id="rId15"/>
    <p:sldId id="266" r:id="rId16"/>
    <p:sldId id="286" r:id="rId17"/>
    <p:sldId id="267" r:id="rId18"/>
    <p:sldId id="280" r:id="rId19"/>
    <p:sldId id="288" r:id="rId20"/>
    <p:sldId id="269" r:id="rId21"/>
    <p:sldId id="296" r:id="rId22"/>
    <p:sldId id="281" r:id="rId23"/>
    <p:sldId id="273" r:id="rId24"/>
    <p:sldId id="282" r:id="rId25"/>
    <p:sldId id="272" r:id="rId26"/>
    <p:sldId id="289" r:id="rId27"/>
    <p:sldId id="274" r:id="rId28"/>
    <p:sldId id="284" r:id="rId29"/>
    <p:sldId id="290" r:id="rId30"/>
    <p:sldId id="276" r:id="rId31"/>
    <p:sldId id="277" r:id="rId32"/>
    <p:sldId id="291" r:id="rId33"/>
    <p:sldId id="275" r:id="rId34"/>
    <p:sldId id="297" r:id="rId35"/>
    <p:sldId id="298" r:id="rId36"/>
    <p:sldId id="293" r:id="rId37"/>
    <p:sldId id="278" r:id="rId38"/>
    <p:sldId id="292" r:id="rId39"/>
    <p:sldId id="299" r:id="rId40"/>
    <p:sldId id="283" r:id="rId41"/>
  </p:sldIdLst>
  <p:sldSz cx="12192000" cy="6858000"/>
  <p:notesSz cx="7102475" cy="9388475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Shtil" initials="DS" lastIdx="1" clrIdx="0">
    <p:extLst/>
  </p:cmAuthor>
  <p:cmAuthor id="2" name="Diana Shtil" initials="DS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6B"/>
    <a:srgbClr val="00FCCC"/>
    <a:srgbClr val="DDF5FF"/>
    <a:srgbClr val="FF85FF"/>
    <a:srgbClr val="EF3A4C"/>
    <a:srgbClr val="7D868C"/>
    <a:srgbClr val="FB3449"/>
    <a:srgbClr val="FDB714"/>
    <a:srgbClr val="13A3AD"/>
    <a:srgbClr val="001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2" autoAdjust="0"/>
    <p:restoredTop sz="94265" autoAdjust="0"/>
  </p:normalViewPr>
  <p:slideViewPr>
    <p:cSldViewPr snapToGrid="0" showGuides="1">
      <p:cViewPr varScale="1">
        <p:scale>
          <a:sx n="90" d="100"/>
          <a:sy n="90" d="100"/>
        </p:scale>
        <p:origin x="856" y="184"/>
      </p:cViewPr>
      <p:guideLst/>
    </p:cSldViewPr>
  </p:slideViewPr>
  <p:outlineViewPr>
    <p:cViewPr>
      <p:scale>
        <a:sx n="33" d="100"/>
        <a:sy n="33" d="100"/>
      </p:scale>
      <p:origin x="0" y="-12415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3664" y="8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9" cy="471054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sz="800" dirty="0">
              <a:solidFill>
                <a:srgbClr val="9AA3AC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2"/>
            <a:ext cx="3077739" cy="471054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3E60773A-BE0B-4106-9DE7-FA7126C79AD6}" type="datetimeFigureOut">
              <a:rPr lang="en-US" sz="800" smtClean="0">
                <a:solidFill>
                  <a:srgbClr val="9AA3AC"/>
                </a:solidFill>
                <a:latin typeface="Arial" panose="020B0604020202020204" pitchFamily="34" charset="0"/>
              </a:rPr>
              <a:t>10/10/18</a:t>
            </a:fld>
            <a:endParaRPr lang="en-US" sz="800" dirty="0">
              <a:solidFill>
                <a:srgbClr val="9AA3AC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9AA3AC"/>
                </a:solidFill>
                <a:latin typeface="Arial" panose="020B0604020202020204" pitchFamily="34" charset="0"/>
                <a:ea typeface="ＭＳ Ｐゴシック" pitchFamily="34" charset="-128"/>
              </a:rPr>
              <a:t>©2018 Gigamon. All rights reserved.</a:t>
            </a:r>
            <a:endParaRPr lang="en-US" sz="800" dirty="0">
              <a:solidFill>
                <a:srgbClr val="9AA3AC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423"/>
            <a:ext cx="3077739" cy="47105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944CEB3E-4AAE-4AE8-89D6-334B0099711D}" type="slidenum">
              <a:rPr lang="en-US" sz="800" smtClean="0">
                <a:solidFill>
                  <a:srgbClr val="9AA3AC"/>
                </a:solidFill>
                <a:latin typeface="Arial" panose="020B0604020202020204" pitchFamily="34" charset="0"/>
              </a:rPr>
              <a:t>‹#›</a:t>
            </a:fld>
            <a:endParaRPr lang="en-US" sz="800" dirty="0">
              <a:solidFill>
                <a:srgbClr val="9AA3A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5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9" cy="471054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800">
                <a:solidFill>
                  <a:srgbClr val="9AA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2"/>
            <a:ext cx="3077739" cy="471054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800">
                <a:solidFill>
                  <a:srgbClr val="9AA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284BA-ABB3-48E3-A8B9-6FB8F4D1845E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5338" y="576263"/>
            <a:ext cx="5511800" cy="3100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2756" y="3781159"/>
            <a:ext cx="6636964" cy="5031588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800">
                <a:solidFill>
                  <a:srgbClr val="9AA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ea typeface="ＭＳ Ｐゴシック" pitchFamily="34" charset="-128"/>
              </a:rPr>
              <a:t>©2018 Gigamon. All rights reserved.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3"/>
            <a:ext cx="3077739" cy="47105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800">
                <a:solidFill>
                  <a:srgbClr val="9AA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13C8D8-AD8E-4FFD-95E6-8F6E9A5B1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2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timeframe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3C8D8-AD8E-4FFD-95E6-8F6E9A5B1B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0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new event in 2.6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3C8D8-AD8E-4FFD-95E6-8F6E9A5B1B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3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4B1CC-C9FE-4196-B7B6-DCFA3C728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 userDrawn="1">
            <p:ph type="body" sz="quarter" idx="13" hasCustomPrompt="1"/>
          </p:nvPr>
        </p:nvSpPr>
        <p:spPr bwMode="black">
          <a:xfrm>
            <a:off x="633421" y="5153740"/>
            <a:ext cx="6934474" cy="1220158"/>
          </a:xfrm>
        </p:spPr>
        <p:txBody>
          <a:bodyPr vert="horz" lIns="0" tIns="0" rIns="0" bIns="0" numCol="2" rtlCol="0" anchor="t" anchorCtr="0">
            <a:normAutofit/>
          </a:bodyPr>
          <a:lstStyle>
            <a:lvl1pPr>
              <a:defRPr lang="en-US" sz="1600" b="0" dirty="0"/>
            </a:lvl1pPr>
          </a:lstStyle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Speaker Name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Speaker Role / Job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black">
          <a:xfrm>
            <a:off x="641041" y="3812393"/>
            <a:ext cx="6927252" cy="1026105"/>
          </a:xfrm>
        </p:spPr>
        <p:txBody>
          <a:bodyPr vert="horz" wrap="square" lIns="0" tIns="0" rIns="0" bIns="0" rtlCol="0" anchor="t">
            <a:normAutofit/>
          </a:bodyPr>
          <a:lstStyle>
            <a:lvl1pPr>
              <a:defRPr lang="en-US" sz="2800" dirty="0"/>
            </a:lvl1pPr>
          </a:lstStyle>
          <a:p>
            <a:pPr marR="0" lv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black">
          <a:xfrm>
            <a:off x="641042" y="2049235"/>
            <a:ext cx="6927252" cy="14817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200" spc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211" name="Group 4">
            <a:extLst>
              <a:ext uri="{FF2B5EF4-FFF2-40B4-BE49-F238E27FC236}">
                <a16:creationId xmlns:a16="http://schemas.microsoft.com/office/drawing/2014/main" id="{A7532270-8F9D-4851-B3DA-1D89C788F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2773" y="775607"/>
            <a:ext cx="1374522" cy="897855"/>
            <a:chOff x="1831" y="848"/>
            <a:chExt cx="4014" cy="2622"/>
          </a:xfrm>
          <a:solidFill>
            <a:schemeClr val="accent1"/>
          </a:solidFill>
        </p:grpSpPr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29AB873D-1AE9-4B5D-A98F-3B8FB26C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Freeform 6">
              <a:extLst>
                <a:ext uri="{FF2B5EF4-FFF2-40B4-BE49-F238E27FC236}">
                  <a16:creationId xmlns:a16="http://schemas.microsoft.com/office/drawing/2014/main" id="{7B35EC0D-642F-460F-860E-7A99A6B36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Freeform 7">
              <a:extLst>
                <a:ext uri="{FF2B5EF4-FFF2-40B4-BE49-F238E27FC236}">
                  <a16:creationId xmlns:a16="http://schemas.microsoft.com/office/drawing/2014/main" id="{150E432D-6545-456A-B5B3-20FF91DF0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CF4ACF4D-7F3B-47BC-AE4C-D6E4C428A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Freeform 9">
              <a:extLst>
                <a:ext uri="{FF2B5EF4-FFF2-40B4-BE49-F238E27FC236}">
                  <a16:creationId xmlns:a16="http://schemas.microsoft.com/office/drawing/2014/main" id="{F060EB05-59FA-422F-A380-E83D64454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Freeform 10">
              <a:extLst>
                <a:ext uri="{FF2B5EF4-FFF2-40B4-BE49-F238E27FC236}">
                  <a16:creationId xmlns:a16="http://schemas.microsoft.com/office/drawing/2014/main" id="{E47E799F-2367-49F4-A9D5-77F65917D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Freeform 11">
              <a:extLst>
                <a:ext uri="{FF2B5EF4-FFF2-40B4-BE49-F238E27FC236}">
                  <a16:creationId xmlns:a16="http://schemas.microsoft.com/office/drawing/2014/main" id="{ED2117C0-D70B-4F31-BA36-95748AE0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Freeform 12">
              <a:extLst>
                <a:ext uri="{FF2B5EF4-FFF2-40B4-BE49-F238E27FC236}">
                  <a16:creationId xmlns:a16="http://schemas.microsoft.com/office/drawing/2014/main" id="{6DBA4B01-EECE-4A39-8DCF-BCC15A8F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Freeform 13">
              <a:extLst>
                <a:ext uri="{FF2B5EF4-FFF2-40B4-BE49-F238E27FC236}">
                  <a16:creationId xmlns:a16="http://schemas.microsoft.com/office/drawing/2014/main" id="{11139F7D-68CC-4AC1-86F1-462A1ACBB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Freeform 14">
              <a:extLst>
                <a:ext uri="{FF2B5EF4-FFF2-40B4-BE49-F238E27FC236}">
                  <a16:creationId xmlns:a16="http://schemas.microsoft.com/office/drawing/2014/main" id="{3928886E-EBB3-472F-BBD5-D8807E5F8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744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7"/>
          </p:nvPr>
        </p:nvSpPr>
        <p:spPr>
          <a:xfrm>
            <a:off x="647701" y="1714499"/>
            <a:ext cx="5295899" cy="415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6248398" y="1714499"/>
            <a:ext cx="5305431" cy="415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381B02-4A2C-43E2-A47B-E64A10CF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66D216D-FBE0-4253-BCF0-38550D40E281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7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ide-by-Side Content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95955" y="1721230"/>
            <a:ext cx="5086436" cy="59681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100000"/>
              </a:lnSpc>
              <a:defRPr lang="en-US" sz="2400" b="0" i="0" cap="none" dirty="0">
                <a:solidFill>
                  <a:schemeClr val="accent1"/>
                </a:solidFill>
                <a:cs typeface="Arial"/>
              </a:defRPr>
            </a:lvl1pPr>
          </a:lstStyle>
          <a:p>
            <a:pPr lvl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445559" y="1721230"/>
            <a:ext cx="5086436" cy="59681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100000"/>
              </a:lnSpc>
              <a:defRPr lang="en-US" sz="2400" b="0" i="0" cap="none">
                <a:solidFill>
                  <a:schemeClr val="accent1"/>
                </a:solidFill>
                <a:cs typeface="Arial"/>
              </a:defRPr>
            </a:lvl1pPr>
          </a:lstStyle>
          <a:p>
            <a:pPr lvl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119A1B4-570D-44D5-A76A-78872C0FE1D8}"/>
              </a:ext>
            </a:extLst>
          </p:cNvPr>
          <p:cNvSpPr/>
          <p:nvPr userDrawn="1"/>
        </p:nvSpPr>
        <p:spPr>
          <a:xfrm rot="5400000">
            <a:off x="697501" y="1967807"/>
            <a:ext cx="140710" cy="12130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175" y="1710471"/>
            <a:ext cx="0" cy="4103264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119A1B4-570D-44D5-A76A-78872C0FE1D8}"/>
              </a:ext>
            </a:extLst>
          </p:cNvPr>
          <p:cNvSpPr/>
          <p:nvPr userDrawn="1"/>
        </p:nvSpPr>
        <p:spPr>
          <a:xfrm rot="5400000">
            <a:off x="6245524" y="1967807"/>
            <a:ext cx="140710" cy="12130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 flipV="1">
            <a:off x="6186198" y="1710471"/>
            <a:ext cx="0" cy="4096176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 userDrawn="1">
            <p:ph sz="quarter" idx="21"/>
          </p:nvPr>
        </p:nvSpPr>
        <p:spPr>
          <a:xfrm>
            <a:off x="895955" y="2415212"/>
            <a:ext cx="5086436" cy="34593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 userDrawn="1">
            <p:ph sz="quarter" idx="22"/>
          </p:nvPr>
        </p:nvSpPr>
        <p:spPr>
          <a:xfrm>
            <a:off x="6445559" y="2415212"/>
            <a:ext cx="5086436" cy="34593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CD7D5-3E1B-4021-B41B-258ACC1D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10">
            <a:extLst>
              <a:ext uri="{FF2B5EF4-FFF2-40B4-BE49-F238E27FC236}">
                <a16:creationId xmlns:a16="http://schemas.microsoft.com/office/drawing/2014/main" id="{0CC6BA6F-9CD8-425B-82C6-3CCCB080C5DB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7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ide-by-Side Content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1880583"/>
            <a:ext cx="5305424" cy="59681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100000"/>
              </a:lnSpc>
              <a:defRPr lang="en-US" sz="2400" b="0" i="0" cap="none" dirty="0">
                <a:solidFill>
                  <a:schemeClr val="accent1"/>
                </a:solidFill>
                <a:cs typeface="Arial"/>
              </a:defRPr>
            </a:lvl1pPr>
          </a:lstStyle>
          <a:p>
            <a:pPr lvl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248398" y="1878099"/>
            <a:ext cx="5283597" cy="59681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100000"/>
              </a:lnSpc>
              <a:defRPr lang="en-US" sz="2400" b="0" i="0" cap="none">
                <a:solidFill>
                  <a:schemeClr val="accent1"/>
                </a:solidFill>
                <a:cs typeface="Arial"/>
              </a:defRPr>
            </a:lvl1pPr>
          </a:lstStyle>
          <a:p>
            <a:pPr lvl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119A1B4-570D-44D5-A76A-78872C0FE1D8}"/>
              </a:ext>
            </a:extLst>
          </p:cNvPr>
          <p:cNvSpPr/>
          <p:nvPr userDrawn="1"/>
        </p:nvSpPr>
        <p:spPr>
          <a:xfrm rot="10800000">
            <a:off x="649532" y="1782426"/>
            <a:ext cx="140710" cy="12130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175" y="1719715"/>
            <a:ext cx="5086436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 userDrawn="1">
            <p:ph sz="quarter" idx="21" hasCustomPrompt="1"/>
          </p:nvPr>
        </p:nvSpPr>
        <p:spPr>
          <a:xfrm>
            <a:off x="660002" y="2667867"/>
            <a:ext cx="5283597" cy="32044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 userDrawn="1">
            <p:ph sz="quarter" idx="22" hasCustomPrompt="1"/>
          </p:nvPr>
        </p:nvSpPr>
        <p:spPr>
          <a:xfrm>
            <a:off x="6248398" y="2665383"/>
            <a:ext cx="5283597" cy="32044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119A1B4-570D-44D5-A76A-78872C0FE1D8}"/>
              </a:ext>
            </a:extLst>
          </p:cNvPr>
          <p:cNvSpPr/>
          <p:nvPr userDrawn="1"/>
        </p:nvSpPr>
        <p:spPr>
          <a:xfrm rot="10800000">
            <a:off x="6259755" y="1782426"/>
            <a:ext cx="140710" cy="12130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248398" y="1719715"/>
            <a:ext cx="5295902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5BD20BC-B5E3-402F-BB65-BFC716AE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10">
            <a:extLst>
              <a:ext uri="{FF2B5EF4-FFF2-40B4-BE49-F238E27FC236}">
                <a16:creationId xmlns:a16="http://schemas.microsoft.com/office/drawing/2014/main" id="{698CC4CB-0D27-42C5-B917-30E42FFC28E4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5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ide-by-Side Content (Option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 userDrawn="1">
            <p:ph sz="quarter" idx="21" hasCustomPrompt="1"/>
          </p:nvPr>
        </p:nvSpPr>
        <p:spPr>
          <a:xfrm>
            <a:off x="660002" y="2667867"/>
            <a:ext cx="5283597" cy="3204411"/>
          </a:xfrm>
        </p:spPr>
        <p:txBody>
          <a:bodyPr lIns="182880" tIns="0" rIns="0" bIns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 userDrawn="1">
            <p:ph sz="quarter" idx="22" hasCustomPrompt="1"/>
          </p:nvPr>
        </p:nvSpPr>
        <p:spPr>
          <a:xfrm>
            <a:off x="6248398" y="2665383"/>
            <a:ext cx="5283597" cy="3204411"/>
          </a:xfrm>
        </p:spPr>
        <p:txBody>
          <a:bodyPr lIns="182880" tIns="0" rIns="0" bIns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BD20BC-B5E3-402F-BB65-BFC716AE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10">
            <a:extLst>
              <a:ext uri="{FF2B5EF4-FFF2-40B4-BE49-F238E27FC236}">
                <a16:creationId xmlns:a16="http://schemas.microsoft.com/office/drawing/2014/main" id="{698CC4CB-0D27-42C5-B917-30E42FFC28E4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9C2494-1AD0-F34A-BD3E-604A9B2210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1714499"/>
            <a:ext cx="5305424" cy="791567"/>
          </a:xfrm>
          <a:custGeom>
            <a:avLst/>
            <a:gdLst>
              <a:gd name="connsiteX0" fmla="*/ 221304 w 5305424"/>
              <a:gd name="connsiteY0" fmla="*/ 646492 h 791567"/>
              <a:gd name="connsiteX1" fmla="*/ 389588 w 5305424"/>
              <a:gd name="connsiteY1" fmla="*/ 646492 h 791567"/>
              <a:gd name="connsiteX2" fmla="*/ 305446 w 5305424"/>
              <a:gd name="connsiteY2" fmla="*/ 791567 h 791567"/>
              <a:gd name="connsiteX3" fmla="*/ 0 w 5305424"/>
              <a:gd name="connsiteY3" fmla="*/ 0 h 791567"/>
              <a:gd name="connsiteX4" fmla="*/ 5305424 w 5305424"/>
              <a:gd name="connsiteY4" fmla="*/ 0 h 791567"/>
              <a:gd name="connsiteX5" fmla="*/ 5305424 w 5305424"/>
              <a:gd name="connsiteY5" fmla="*/ 596815 h 791567"/>
              <a:gd name="connsiteX6" fmla="*/ 0 w 5305424"/>
              <a:gd name="connsiteY6" fmla="*/ 596815 h 79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5424" h="791567">
                <a:moveTo>
                  <a:pt x="221304" y="646492"/>
                </a:moveTo>
                <a:lnTo>
                  <a:pt x="389588" y="646492"/>
                </a:lnTo>
                <a:lnTo>
                  <a:pt x="305446" y="791567"/>
                </a:lnTo>
                <a:close/>
                <a:moveTo>
                  <a:pt x="0" y="0"/>
                </a:moveTo>
                <a:lnTo>
                  <a:pt x="5305424" y="0"/>
                </a:lnTo>
                <a:lnTo>
                  <a:pt x="5305424" y="596815"/>
                </a:lnTo>
                <a:lnTo>
                  <a:pt x="0" y="5968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80" tIns="91440" rIns="91440" bIns="274320" rtlCol="0" anchor="ctr">
            <a:noAutofit/>
          </a:bodyPr>
          <a:lstStyle>
            <a:lvl1pPr>
              <a:lnSpc>
                <a:spcPct val="100000"/>
              </a:lnSpc>
              <a:defRPr lang="en-US" sz="1800" b="0" i="0" cap="none" dirty="0">
                <a:solidFill>
                  <a:schemeClr val="tx1"/>
                </a:solidFill>
                <a:cs typeface="Arial"/>
              </a:defRPr>
            </a:lvl1pPr>
          </a:lstStyle>
          <a:p>
            <a:pPr lvl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59544F-B8FA-F246-ADB5-32A0BA13AF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8398" y="1714499"/>
            <a:ext cx="5283597" cy="791567"/>
          </a:xfrm>
          <a:custGeom>
            <a:avLst/>
            <a:gdLst>
              <a:gd name="connsiteX0" fmla="*/ 225772 w 5283597"/>
              <a:gd name="connsiteY0" fmla="*/ 646492 h 791567"/>
              <a:gd name="connsiteX1" fmla="*/ 394056 w 5283597"/>
              <a:gd name="connsiteY1" fmla="*/ 646492 h 791567"/>
              <a:gd name="connsiteX2" fmla="*/ 309914 w 5283597"/>
              <a:gd name="connsiteY2" fmla="*/ 791567 h 791567"/>
              <a:gd name="connsiteX3" fmla="*/ 0 w 5283597"/>
              <a:gd name="connsiteY3" fmla="*/ 0 h 791567"/>
              <a:gd name="connsiteX4" fmla="*/ 5283597 w 5283597"/>
              <a:gd name="connsiteY4" fmla="*/ 0 h 791567"/>
              <a:gd name="connsiteX5" fmla="*/ 5283597 w 5283597"/>
              <a:gd name="connsiteY5" fmla="*/ 596815 h 791567"/>
              <a:gd name="connsiteX6" fmla="*/ 0 w 5283597"/>
              <a:gd name="connsiteY6" fmla="*/ 596815 h 79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3597" h="791567">
                <a:moveTo>
                  <a:pt x="225772" y="646492"/>
                </a:moveTo>
                <a:lnTo>
                  <a:pt x="394056" y="646492"/>
                </a:lnTo>
                <a:lnTo>
                  <a:pt x="309914" y="791567"/>
                </a:lnTo>
                <a:close/>
                <a:moveTo>
                  <a:pt x="0" y="0"/>
                </a:moveTo>
                <a:lnTo>
                  <a:pt x="5283597" y="0"/>
                </a:lnTo>
                <a:lnTo>
                  <a:pt x="5283597" y="596815"/>
                </a:lnTo>
                <a:lnTo>
                  <a:pt x="0" y="5968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80" tIns="91440" rIns="91440" bIns="274320" rtlCol="0" anchor="ctr">
            <a:noAutofit/>
          </a:bodyPr>
          <a:lstStyle>
            <a:lvl1pPr>
              <a:lnSpc>
                <a:spcPct val="100000"/>
              </a:lnSpc>
              <a:defRPr lang="en-US" sz="1800" b="0" i="0" cap="none">
                <a:solidFill>
                  <a:schemeClr val="tx1"/>
                </a:solidFill>
                <a:cs typeface="Arial"/>
              </a:defRPr>
            </a:lvl1pPr>
          </a:lstStyle>
          <a:p>
            <a:pPr lvl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8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-by-Side Content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8174" y="1880583"/>
            <a:ext cx="3276101" cy="5968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 cap="none">
                <a:solidFill>
                  <a:schemeClr val="accent1"/>
                </a:solidFill>
                <a:latin typeface="+mn-lt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473891" y="1880583"/>
            <a:ext cx="3276101" cy="5968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 cap="none">
                <a:solidFill>
                  <a:schemeClr val="accent1"/>
                </a:solidFill>
                <a:latin typeface="+mn-lt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309608" y="1880583"/>
            <a:ext cx="3276101" cy="5968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 cap="none">
                <a:solidFill>
                  <a:schemeClr val="accent1"/>
                </a:solidFill>
                <a:latin typeface="+mn-lt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660003" y="2667868"/>
            <a:ext cx="3276101" cy="32044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4484805" y="2667868"/>
            <a:ext cx="3276101" cy="32044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32" hasCustomPrompt="1"/>
          </p:nvPr>
        </p:nvSpPr>
        <p:spPr>
          <a:xfrm>
            <a:off x="8309608" y="2667868"/>
            <a:ext cx="3276101" cy="32044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D3A7CF-F330-4836-9D35-47ED22C7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10">
            <a:extLst>
              <a:ext uri="{FF2B5EF4-FFF2-40B4-BE49-F238E27FC236}">
                <a16:creationId xmlns:a16="http://schemas.microsoft.com/office/drawing/2014/main" id="{768C8DA9-73B6-4F2B-9890-ABAE39B1A167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119A1B4-570D-44D5-A76A-78872C0FE1D8}"/>
              </a:ext>
            </a:extLst>
          </p:cNvPr>
          <p:cNvSpPr/>
          <p:nvPr userDrawn="1"/>
        </p:nvSpPr>
        <p:spPr>
          <a:xfrm rot="10800000">
            <a:off x="649532" y="1782426"/>
            <a:ext cx="140710" cy="12130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175" y="1719715"/>
            <a:ext cx="3276100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119A1B4-570D-44D5-A76A-78872C0FE1D8}"/>
              </a:ext>
            </a:extLst>
          </p:cNvPr>
          <p:cNvSpPr/>
          <p:nvPr userDrawn="1"/>
        </p:nvSpPr>
        <p:spPr>
          <a:xfrm rot="10800000">
            <a:off x="4473891" y="1782426"/>
            <a:ext cx="140710" cy="12130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62534" y="1719715"/>
            <a:ext cx="3276100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119A1B4-570D-44D5-A76A-78872C0FE1D8}"/>
              </a:ext>
            </a:extLst>
          </p:cNvPr>
          <p:cNvSpPr/>
          <p:nvPr userDrawn="1"/>
        </p:nvSpPr>
        <p:spPr>
          <a:xfrm rot="10800000">
            <a:off x="8320966" y="1782426"/>
            <a:ext cx="140710" cy="12130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09609" y="1719715"/>
            <a:ext cx="3276100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-by-Side Content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660003" y="2667868"/>
            <a:ext cx="3276101" cy="32044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4484805" y="2667868"/>
            <a:ext cx="3276101" cy="32044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32" hasCustomPrompt="1"/>
          </p:nvPr>
        </p:nvSpPr>
        <p:spPr>
          <a:xfrm>
            <a:off x="8309608" y="2667868"/>
            <a:ext cx="3276101" cy="32044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D3A7CF-F330-4836-9D35-47ED22C7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10">
            <a:extLst>
              <a:ext uri="{FF2B5EF4-FFF2-40B4-BE49-F238E27FC236}">
                <a16:creationId xmlns:a16="http://schemas.microsoft.com/office/drawing/2014/main" id="{768C8DA9-73B6-4F2B-9890-ABAE39B1A167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C1FA7FF-26BC-784E-AF1E-75C3A93267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4" y="1714499"/>
            <a:ext cx="3297930" cy="791567"/>
          </a:xfrm>
          <a:custGeom>
            <a:avLst/>
            <a:gdLst>
              <a:gd name="connsiteX0" fmla="*/ 221305 w 3297930"/>
              <a:gd name="connsiteY0" fmla="*/ 646492 h 791567"/>
              <a:gd name="connsiteX1" fmla="*/ 389589 w 3297930"/>
              <a:gd name="connsiteY1" fmla="*/ 646492 h 791567"/>
              <a:gd name="connsiteX2" fmla="*/ 305447 w 3297930"/>
              <a:gd name="connsiteY2" fmla="*/ 791567 h 791567"/>
              <a:gd name="connsiteX3" fmla="*/ 0 w 3297930"/>
              <a:gd name="connsiteY3" fmla="*/ 0 h 791567"/>
              <a:gd name="connsiteX4" fmla="*/ 3297930 w 3297930"/>
              <a:gd name="connsiteY4" fmla="*/ 0 h 791567"/>
              <a:gd name="connsiteX5" fmla="*/ 3297930 w 3297930"/>
              <a:gd name="connsiteY5" fmla="*/ 596815 h 791567"/>
              <a:gd name="connsiteX6" fmla="*/ 0 w 3297930"/>
              <a:gd name="connsiteY6" fmla="*/ 596815 h 79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7930" h="791567">
                <a:moveTo>
                  <a:pt x="221305" y="646492"/>
                </a:moveTo>
                <a:lnTo>
                  <a:pt x="389589" y="646492"/>
                </a:lnTo>
                <a:lnTo>
                  <a:pt x="305447" y="791567"/>
                </a:lnTo>
                <a:close/>
                <a:moveTo>
                  <a:pt x="0" y="0"/>
                </a:moveTo>
                <a:lnTo>
                  <a:pt x="3297930" y="0"/>
                </a:lnTo>
                <a:lnTo>
                  <a:pt x="3297930" y="596815"/>
                </a:lnTo>
                <a:lnTo>
                  <a:pt x="0" y="5968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80" tIns="91440" rIns="91440" bIns="274320" rtlCol="0" anchor="ctr">
            <a:noAutofit/>
          </a:bodyPr>
          <a:lstStyle>
            <a:lvl1pPr>
              <a:defRPr lang="en-US" sz="1800" b="0" i="0" cap="none" spc="-50" baseline="0" dirty="0">
                <a:solidFill>
                  <a:schemeClr val="tx1"/>
                </a:solidFill>
                <a:cs typeface="Arial"/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12A37B8-A4F8-EA44-B719-832CE24225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3891" y="1714498"/>
            <a:ext cx="3276101" cy="791566"/>
          </a:xfrm>
          <a:custGeom>
            <a:avLst/>
            <a:gdLst>
              <a:gd name="connsiteX0" fmla="*/ 219104 w 3276101"/>
              <a:gd name="connsiteY0" fmla="*/ 646491 h 791566"/>
              <a:gd name="connsiteX1" fmla="*/ 387388 w 3276101"/>
              <a:gd name="connsiteY1" fmla="*/ 646491 h 791566"/>
              <a:gd name="connsiteX2" fmla="*/ 303246 w 3276101"/>
              <a:gd name="connsiteY2" fmla="*/ 791566 h 791566"/>
              <a:gd name="connsiteX3" fmla="*/ 0 w 3276101"/>
              <a:gd name="connsiteY3" fmla="*/ 0 h 791566"/>
              <a:gd name="connsiteX4" fmla="*/ 3276101 w 3276101"/>
              <a:gd name="connsiteY4" fmla="*/ 0 h 791566"/>
              <a:gd name="connsiteX5" fmla="*/ 3276101 w 3276101"/>
              <a:gd name="connsiteY5" fmla="*/ 596815 h 791566"/>
              <a:gd name="connsiteX6" fmla="*/ 0 w 3276101"/>
              <a:gd name="connsiteY6" fmla="*/ 596815 h 79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101" h="791566">
                <a:moveTo>
                  <a:pt x="219104" y="646491"/>
                </a:moveTo>
                <a:lnTo>
                  <a:pt x="387388" y="646491"/>
                </a:lnTo>
                <a:lnTo>
                  <a:pt x="303246" y="791566"/>
                </a:lnTo>
                <a:close/>
                <a:moveTo>
                  <a:pt x="0" y="0"/>
                </a:moveTo>
                <a:lnTo>
                  <a:pt x="3276101" y="0"/>
                </a:lnTo>
                <a:lnTo>
                  <a:pt x="3276101" y="596815"/>
                </a:lnTo>
                <a:lnTo>
                  <a:pt x="0" y="5968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80" tIns="91440" rIns="91440" bIns="274320" rtlCol="0" anchor="ctr">
            <a:noAutofit/>
          </a:bodyPr>
          <a:lstStyle>
            <a:lvl1pPr>
              <a:defRPr lang="en-US" sz="1800" b="0" i="0" cap="none" spc="-50" baseline="0" dirty="0">
                <a:solidFill>
                  <a:schemeClr val="tx1"/>
                </a:solidFill>
                <a:cs typeface="Arial"/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E251090-EC64-5642-AA57-7A63DCC1C4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9608" y="1714499"/>
            <a:ext cx="3276101" cy="791567"/>
          </a:xfrm>
          <a:custGeom>
            <a:avLst/>
            <a:gdLst>
              <a:gd name="connsiteX0" fmla="*/ 216902 w 3276101"/>
              <a:gd name="connsiteY0" fmla="*/ 646492 h 791567"/>
              <a:gd name="connsiteX1" fmla="*/ 385186 w 3276101"/>
              <a:gd name="connsiteY1" fmla="*/ 646492 h 791567"/>
              <a:gd name="connsiteX2" fmla="*/ 301044 w 3276101"/>
              <a:gd name="connsiteY2" fmla="*/ 791567 h 791567"/>
              <a:gd name="connsiteX3" fmla="*/ 0 w 3276101"/>
              <a:gd name="connsiteY3" fmla="*/ 0 h 791567"/>
              <a:gd name="connsiteX4" fmla="*/ 3276101 w 3276101"/>
              <a:gd name="connsiteY4" fmla="*/ 0 h 791567"/>
              <a:gd name="connsiteX5" fmla="*/ 3276101 w 3276101"/>
              <a:gd name="connsiteY5" fmla="*/ 596815 h 791567"/>
              <a:gd name="connsiteX6" fmla="*/ 0 w 3276101"/>
              <a:gd name="connsiteY6" fmla="*/ 596815 h 79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101" h="791567">
                <a:moveTo>
                  <a:pt x="216902" y="646492"/>
                </a:moveTo>
                <a:lnTo>
                  <a:pt x="385186" y="646492"/>
                </a:lnTo>
                <a:lnTo>
                  <a:pt x="301044" y="791567"/>
                </a:lnTo>
                <a:close/>
                <a:moveTo>
                  <a:pt x="0" y="0"/>
                </a:moveTo>
                <a:lnTo>
                  <a:pt x="3276101" y="0"/>
                </a:lnTo>
                <a:lnTo>
                  <a:pt x="3276101" y="596815"/>
                </a:lnTo>
                <a:lnTo>
                  <a:pt x="0" y="596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80" tIns="91440" rIns="91440" bIns="274320" rtlCol="0" anchor="ctr">
            <a:noAutofit/>
          </a:bodyPr>
          <a:lstStyle>
            <a:lvl1pPr>
              <a:defRPr lang="en-US" sz="1800" b="0" i="0" cap="none" spc="-50" baseline="0" dirty="0">
                <a:solidFill>
                  <a:schemeClr val="tx1"/>
                </a:solidFill>
                <a:cs typeface="Arial"/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97545" y="1722517"/>
            <a:ext cx="2339944" cy="5968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 cap="none">
                <a:solidFill>
                  <a:schemeClr val="accent1"/>
                </a:solidFill>
                <a:latin typeface="+mn-lt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673543" y="1722517"/>
            <a:ext cx="2339944" cy="5968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 cap="none">
                <a:solidFill>
                  <a:schemeClr val="accent1"/>
                </a:solidFill>
                <a:latin typeface="+mn-lt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49541" y="1722517"/>
            <a:ext cx="2301579" cy="5968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 cap="none">
                <a:solidFill>
                  <a:schemeClr val="accent1"/>
                </a:solidFill>
                <a:latin typeface="+mn-lt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897545" y="2416500"/>
            <a:ext cx="2339944" cy="34667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3656207" y="2416500"/>
            <a:ext cx="2339944" cy="34667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32" hasCustomPrompt="1"/>
          </p:nvPr>
        </p:nvSpPr>
        <p:spPr>
          <a:xfrm>
            <a:off x="6453168" y="2416500"/>
            <a:ext cx="2339944" cy="34667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164559" y="1711759"/>
            <a:ext cx="190264" cy="4151376"/>
            <a:chOff x="8050384" y="1822615"/>
            <a:chExt cx="190264" cy="415137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2C959C9-500D-4A61-A88B-E5D8031A813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50384" y="1822615"/>
              <a:ext cx="0" cy="4151376"/>
            </a:xfrm>
            <a:prstGeom prst="line">
              <a:avLst/>
            </a:prstGeom>
            <a:ln w="254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119A1B4-570D-44D5-A76A-78872C0FE1D8}"/>
                </a:ext>
              </a:extLst>
            </p:cNvPr>
            <p:cNvSpPr/>
            <p:nvPr userDrawn="1"/>
          </p:nvSpPr>
          <p:spPr>
            <a:xfrm rot="5400000">
              <a:off x="8109642" y="2079951"/>
              <a:ext cx="140710" cy="121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3401367" y="1711759"/>
            <a:ext cx="190332" cy="4151376"/>
            <a:chOff x="4344246" y="1822615"/>
            <a:chExt cx="190332" cy="4151376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119A1B4-570D-44D5-A76A-78872C0FE1D8}"/>
                </a:ext>
              </a:extLst>
            </p:cNvPr>
            <p:cNvSpPr/>
            <p:nvPr userDrawn="1"/>
          </p:nvSpPr>
          <p:spPr>
            <a:xfrm rot="5400000">
              <a:off x="4403572" y="2079951"/>
              <a:ext cx="140710" cy="121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C959C9-500D-4A61-A88B-E5D8031A813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44246" y="1822615"/>
              <a:ext cx="0" cy="4151376"/>
            </a:xfrm>
            <a:prstGeom prst="line">
              <a:avLst/>
            </a:prstGeom>
            <a:ln w="254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 userDrawn="1"/>
        </p:nvGrpSpPr>
        <p:grpSpPr>
          <a:xfrm>
            <a:off x="638175" y="1711759"/>
            <a:ext cx="190332" cy="4151376"/>
            <a:chOff x="638175" y="1822615"/>
            <a:chExt cx="190332" cy="4151376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119A1B4-570D-44D5-A76A-78872C0FE1D8}"/>
                </a:ext>
              </a:extLst>
            </p:cNvPr>
            <p:cNvSpPr/>
            <p:nvPr userDrawn="1"/>
          </p:nvSpPr>
          <p:spPr>
            <a:xfrm rot="5400000">
              <a:off x="697501" y="2079951"/>
              <a:ext cx="140710" cy="121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2C959C9-500D-4A61-A88B-E5D8031A813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8175" y="1822615"/>
              <a:ext cx="0" cy="4151376"/>
            </a:xfrm>
            <a:prstGeom prst="line">
              <a:avLst/>
            </a:prstGeom>
            <a:ln w="254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9187175" y="1722517"/>
            <a:ext cx="2339944" cy="5968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 cap="none">
                <a:solidFill>
                  <a:schemeClr val="accent1"/>
                </a:solidFill>
                <a:latin typeface="+mn-lt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34" hasCustomPrompt="1"/>
          </p:nvPr>
        </p:nvSpPr>
        <p:spPr>
          <a:xfrm>
            <a:off x="9173530" y="2416500"/>
            <a:ext cx="2339944" cy="34667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927682" y="1711759"/>
            <a:ext cx="190264" cy="4154203"/>
            <a:chOff x="8050384" y="1822615"/>
            <a:chExt cx="190264" cy="415420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C959C9-500D-4A61-A88B-E5D8031A813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50384" y="1822615"/>
              <a:ext cx="0" cy="4154203"/>
            </a:xfrm>
            <a:prstGeom prst="line">
              <a:avLst/>
            </a:prstGeom>
            <a:ln w="254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119A1B4-570D-44D5-A76A-78872C0FE1D8}"/>
                </a:ext>
              </a:extLst>
            </p:cNvPr>
            <p:cNvSpPr/>
            <p:nvPr userDrawn="1"/>
          </p:nvSpPr>
          <p:spPr>
            <a:xfrm rot="5400000">
              <a:off x="8109642" y="2079951"/>
              <a:ext cx="140710" cy="121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4F51D1F-66DF-45D3-8CCB-966C1684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16467"/>
            <a:ext cx="10906130" cy="500201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Subtitle 10">
            <a:extLst>
              <a:ext uri="{FF2B5EF4-FFF2-40B4-BE49-F238E27FC236}">
                <a16:creationId xmlns:a16="http://schemas.microsoft.com/office/drawing/2014/main" id="{580D5CE8-1B2B-4604-A30F-C443E8ABC498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8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9BAF84-7D34-48E5-9D97-7354AE20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16467"/>
            <a:ext cx="10906130" cy="50020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D43F88-9C49-42E2-AE28-E68E1307351E}"/>
              </a:ext>
            </a:extLst>
          </p:cNvPr>
          <p:cNvSpPr/>
          <p:nvPr userDrawn="1"/>
        </p:nvSpPr>
        <p:spPr>
          <a:xfrm>
            <a:off x="8913812" y="2286000"/>
            <a:ext cx="1828802" cy="1828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CB9C38-2A4B-41F6-8147-E2D666E4051F}"/>
              </a:ext>
            </a:extLst>
          </p:cNvPr>
          <p:cNvSpPr/>
          <p:nvPr userDrawn="1"/>
        </p:nvSpPr>
        <p:spPr>
          <a:xfrm>
            <a:off x="5181599" y="2286000"/>
            <a:ext cx="1828802" cy="1828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B5A839-B7D6-45CC-8886-95CF1E1DC6B7}"/>
              </a:ext>
            </a:extLst>
          </p:cNvPr>
          <p:cNvSpPr/>
          <p:nvPr userDrawn="1"/>
        </p:nvSpPr>
        <p:spPr>
          <a:xfrm>
            <a:off x="1446212" y="2286000"/>
            <a:ext cx="1828802" cy="1828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755498B6-792C-4669-9771-57F3B0612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3186" y="4514894"/>
            <a:ext cx="2834854" cy="1190625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/>
              <a:t>Arial 21pt Callout</a:t>
            </a:r>
          </a:p>
          <a:p>
            <a:pPr lvl="1"/>
            <a:r>
              <a:rPr lang="en-US" dirty="0"/>
              <a:t>Sub-callouts are 16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9B225447-64CB-4B20-B288-C7F89F907D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8573" y="4514894"/>
            <a:ext cx="2834854" cy="1190625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/>
              <a:t>Arial 21pt Callout</a:t>
            </a:r>
          </a:p>
          <a:p>
            <a:pPr lvl="1"/>
            <a:r>
              <a:rPr lang="en-US" dirty="0"/>
              <a:t>Sub-callouts are 16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02C57DDE-D7B3-4D0F-96E9-52C79874B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786" y="4514894"/>
            <a:ext cx="2834854" cy="1190625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/>
              <a:t>Arial 21pt Callout</a:t>
            </a:r>
          </a:p>
          <a:p>
            <a:pPr lvl="1"/>
            <a:r>
              <a:rPr lang="en-US" dirty="0"/>
              <a:t>Sub-callouts are 16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</p:spTree>
    <p:extLst>
      <p:ext uri="{BB962C8B-B14F-4D97-AF65-F5344CB8AC3E}">
        <p14:creationId xmlns:p14="http://schemas.microsoft.com/office/powerpoint/2010/main" val="40225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9BAF84-7D34-48E5-9D97-7354AE20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16467"/>
            <a:ext cx="10906130" cy="50020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D43F88-9C49-42E2-AE28-E68E1307351E}"/>
              </a:ext>
            </a:extLst>
          </p:cNvPr>
          <p:cNvSpPr/>
          <p:nvPr userDrawn="1"/>
        </p:nvSpPr>
        <p:spPr>
          <a:xfrm>
            <a:off x="6571835" y="2286000"/>
            <a:ext cx="1830322" cy="183032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CB9C38-2A4B-41F6-8147-E2D666E4051F}"/>
              </a:ext>
            </a:extLst>
          </p:cNvPr>
          <p:cNvSpPr/>
          <p:nvPr userDrawn="1"/>
        </p:nvSpPr>
        <p:spPr>
          <a:xfrm>
            <a:off x="3769051" y="2286000"/>
            <a:ext cx="1830322" cy="183032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B5A839-B7D6-45CC-8886-95CF1E1DC6B7}"/>
              </a:ext>
            </a:extLst>
          </p:cNvPr>
          <p:cNvSpPr/>
          <p:nvPr userDrawn="1"/>
        </p:nvSpPr>
        <p:spPr>
          <a:xfrm>
            <a:off x="966267" y="2286000"/>
            <a:ext cx="1830322" cy="183032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755498B6-792C-4669-9771-57F3B0612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28" y="4514894"/>
            <a:ext cx="2514600" cy="1190625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/>
              <a:t>Arial 21pt Callout</a:t>
            </a:r>
          </a:p>
          <a:p>
            <a:pPr lvl="1"/>
            <a:r>
              <a:rPr lang="en-US" dirty="0"/>
              <a:t>Sub-callouts are 16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9B225447-64CB-4B20-B288-C7F89F907D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6912" y="4514894"/>
            <a:ext cx="2514600" cy="1190625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/>
              <a:t>Arial 21pt Callout</a:t>
            </a:r>
          </a:p>
          <a:p>
            <a:pPr lvl="1"/>
            <a:r>
              <a:rPr lang="en-US" dirty="0"/>
              <a:t>Sub-callouts are 16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02C57DDE-D7B3-4D0F-96E9-52C79874B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696" y="4514894"/>
            <a:ext cx="2514600" cy="1190625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/>
              <a:t>Arial 21pt Callout</a:t>
            </a:r>
          </a:p>
          <a:p>
            <a:pPr lvl="1"/>
            <a:r>
              <a:rPr lang="en-US" dirty="0"/>
              <a:t>Sub-callouts are 16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5B6776D-5B0A-46CB-AB52-F4E3C984FC0E}"/>
              </a:ext>
            </a:extLst>
          </p:cNvPr>
          <p:cNvSpPr/>
          <p:nvPr userDrawn="1"/>
        </p:nvSpPr>
        <p:spPr>
          <a:xfrm>
            <a:off x="9374618" y="2286000"/>
            <a:ext cx="1830322" cy="183032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 Placeholder 44">
            <a:extLst>
              <a:ext uri="{FF2B5EF4-FFF2-40B4-BE49-F238E27FC236}">
                <a16:creationId xmlns:a16="http://schemas.microsoft.com/office/drawing/2014/main" id="{5406F8CF-1D58-44A6-8764-FAFBE5123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2479" y="4514894"/>
            <a:ext cx="2514600" cy="1190625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/>
              <a:t>Arial 21pt Callout</a:t>
            </a:r>
          </a:p>
          <a:p>
            <a:pPr lvl="1"/>
            <a:r>
              <a:rPr lang="en-US" dirty="0"/>
              <a:t>Sub-callouts are 16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</p:spTree>
    <p:extLst>
      <p:ext uri="{BB962C8B-B14F-4D97-AF65-F5344CB8AC3E}">
        <p14:creationId xmlns:p14="http://schemas.microsoft.com/office/powerpoint/2010/main" val="22616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5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9BAF84-7D34-48E5-9D97-7354AE20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16467"/>
            <a:ext cx="10906130" cy="50020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D43F88-9C49-42E2-AE28-E68E1307351E}"/>
              </a:ext>
            </a:extLst>
          </p:cNvPr>
          <p:cNvSpPr/>
          <p:nvPr userDrawn="1"/>
        </p:nvSpPr>
        <p:spPr>
          <a:xfrm>
            <a:off x="5187887" y="2285110"/>
            <a:ext cx="1825756" cy="182575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CB9C38-2A4B-41F6-8147-E2D666E4051F}"/>
              </a:ext>
            </a:extLst>
          </p:cNvPr>
          <p:cNvSpPr/>
          <p:nvPr userDrawn="1"/>
        </p:nvSpPr>
        <p:spPr>
          <a:xfrm>
            <a:off x="2941415" y="2285110"/>
            <a:ext cx="1825756" cy="182575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B5A839-B7D6-45CC-8886-95CF1E1DC6B7}"/>
              </a:ext>
            </a:extLst>
          </p:cNvPr>
          <p:cNvSpPr/>
          <p:nvPr userDrawn="1"/>
        </p:nvSpPr>
        <p:spPr>
          <a:xfrm>
            <a:off x="694943" y="2285110"/>
            <a:ext cx="1825756" cy="182575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755498B6-792C-4669-9771-57F3B0612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4514894"/>
            <a:ext cx="1920240" cy="1190625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</a:lstStyle>
          <a:p>
            <a:pPr lvl="0"/>
            <a:r>
              <a:rPr lang="en-US" dirty="0"/>
              <a:t>Arial 18 </a:t>
            </a:r>
            <a:r>
              <a:rPr lang="en-US" dirty="0" err="1"/>
              <a:t>pt</a:t>
            </a:r>
            <a:r>
              <a:rPr lang="en-US" dirty="0"/>
              <a:t> Callout</a:t>
            </a:r>
          </a:p>
          <a:p>
            <a:pPr lvl="1"/>
            <a:r>
              <a:rPr lang="en-US" dirty="0"/>
              <a:t>Sub-callouts are 12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9B225447-64CB-4B20-B288-C7F89F907D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4173" y="4514894"/>
            <a:ext cx="1920240" cy="1190625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</a:lstStyle>
          <a:p>
            <a:pPr lvl="0"/>
            <a:r>
              <a:rPr lang="en-US" dirty="0"/>
              <a:t>Arial 18 </a:t>
            </a:r>
            <a:r>
              <a:rPr lang="en-US" dirty="0" err="1"/>
              <a:t>pt</a:t>
            </a:r>
            <a:r>
              <a:rPr lang="en-US" dirty="0"/>
              <a:t> Callout</a:t>
            </a:r>
          </a:p>
          <a:p>
            <a:pPr lvl="1"/>
            <a:r>
              <a:rPr lang="en-US" dirty="0"/>
              <a:t>Sub-callouts are 12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02C57DDE-D7B3-4D0F-96E9-52C79874B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0645" y="4514894"/>
            <a:ext cx="1920240" cy="1190625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</a:lstStyle>
          <a:p>
            <a:pPr lvl="0"/>
            <a:r>
              <a:rPr lang="en-US" dirty="0"/>
              <a:t>Arial 18 </a:t>
            </a:r>
            <a:r>
              <a:rPr lang="en-US" dirty="0" err="1"/>
              <a:t>pt</a:t>
            </a:r>
            <a:r>
              <a:rPr lang="en-US" dirty="0"/>
              <a:t> Callout</a:t>
            </a:r>
          </a:p>
          <a:p>
            <a:pPr lvl="1"/>
            <a:r>
              <a:rPr lang="en-US" dirty="0"/>
              <a:t>Sub-callouts are 12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5B6776D-5B0A-46CB-AB52-F4E3C984FC0E}"/>
              </a:ext>
            </a:extLst>
          </p:cNvPr>
          <p:cNvSpPr/>
          <p:nvPr userDrawn="1"/>
        </p:nvSpPr>
        <p:spPr>
          <a:xfrm>
            <a:off x="7434359" y="2285110"/>
            <a:ext cx="1825756" cy="182575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 Placeholder 44">
            <a:extLst>
              <a:ext uri="{FF2B5EF4-FFF2-40B4-BE49-F238E27FC236}">
                <a16:creationId xmlns:a16="http://schemas.microsoft.com/office/drawing/2014/main" id="{5406F8CF-1D58-44A6-8764-FAFBE5123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7117" y="4514894"/>
            <a:ext cx="1920240" cy="1190625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</a:lstStyle>
          <a:p>
            <a:pPr lvl="0"/>
            <a:r>
              <a:rPr lang="en-US" dirty="0"/>
              <a:t>Arial 18 </a:t>
            </a:r>
            <a:r>
              <a:rPr lang="en-US" dirty="0" err="1"/>
              <a:t>pt</a:t>
            </a:r>
            <a:r>
              <a:rPr lang="en-US" dirty="0"/>
              <a:t> Callout</a:t>
            </a:r>
          </a:p>
          <a:p>
            <a:pPr lvl="1"/>
            <a:r>
              <a:rPr lang="en-US" dirty="0"/>
              <a:t>Sub-callouts are 12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391ADF0-B4AB-4CAD-A108-C0CAB213EA72}"/>
              </a:ext>
            </a:extLst>
          </p:cNvPr>
          <p:cNvSpPr/>
          <p:nvPr userDrawn="1"/>
        </p:nvSpPr>
        <p:spPr>
          <a:xfrm>
            <a:off x="9680833" y="2285110"/>
            <a:ext cx="1825756" cy="182575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 Placeholder 44">
            <a:extLst>
              <a:ext uri="{FF2B5EF4-FFF2-40B4-BE49-F238E27FC236}">
                <a16:creationId xmlns:a16="http://schemas.microsoft.com/office/drawing/2014/main" id="{293DD3AE-97FB-4849-B6DE-77ED67A2A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3591" y="4514894"/>
            <a:ext cx="1920240" cy="1190625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</a:lstStyle>
          <a:p>
            <a:pPr lvl="0"/>
            <a:r>
              <a:rPr lang="en-US" dirty="0"/>
              <a:t>Arial 18 </a:t>
            </a:r>
            <a:r>
              <a:rPr lang="en-US" dirty="0" err="1"/>
              <a:t>pt</a:t>
            </a:r>
            <a:r>
              <a:rPr lang="en-US" dirty="0"/>
              <a:t> Callout</a:t>
            </a:r>
          </a:p>
          <a:p>
            <a:pPr lvl="1"/>
            <a:r>
              <a:rPr lang="en-US" dirty="0"/>
              <a:t>Sub-callouts are 12 </a:t>
            </a:r>
            <a:r>
              <a:rPr lang="en-US" dirty="0" err="1"/>
              <a:t>pt</a:t>
            </a:r>
            <a:r>
              <a:rPr lang="en-US" dirty="0"/>
              <a:t> Arial, two lines maximum</a:t>
            </a:r>
          </a:p>
        </p:txBody>
      </p:sp>
    </p:spTree>
    <p:extLst>
      <p:ext uri="{BB962C8B-B14F-4D97-AF65-F5344CB8AC3E}">
        <p14:creationId xmlns:p14="http://schemas.microsoft.com/office/powerpoint/2010/main" val="26362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5F907-C67C-4BB8-AA61-0A4DF1DA3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 userDrawn="1">
            <p:ph type="body" sz="quarter" idx="13" hasCustomPrompt="1"/>
          </p:nvPr>
        </p:nvSpPr>
        <p:spPr bwMode="black">
          <a:xfrm>
            <a:off x="633421" y="5153740"/>
            <a:ext cx="6934474" cy="1220158"/>
          </a:xfrm>
        </p:spPr>
        <p:txBody>
          <a:bodyPr vert="horz" lIns="0" tIns="0" rIns="0" bIns="0" numCol="2" rtlCol="0" anchor="t" anchorCtr="0">
            <a:normAutofit/>
          </a:bodyPr>
          <a:lstStyle>
            <a:lvl1pPr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Speaker Name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Speaker Role / Job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black">
          <a:xfrm>
            <a:off x="641041" y="3812393"/>
            <a:ext cx="6927252" cy="1026105"/>
          </a:xfrm>
        </p:spPr>
        <p:txBody>
          <a:bodyPr vert="horz" wrap="square" lIns="0" tIns="0" rIns="0" bIns="0" rtlCol="0" anchor="t">
            <a:normAutofit/>
          </a:bodyPr>
          <a:lstStyle>
            <a:lvl1pPr>
              <a:defRPr lang="en-US" sz="2800" dirty="0">
                <a:solidFill>
                  <a:schemeClr val="tx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black">
          <a:xfrm>
            <a:off x="641042" y="2049235"/>
            <a:ext cx="6927252" cy="14817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200" spc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211" name="Group 4">
            <a:extLst>
              <a:ext uri="{FF2B5EF4-FFF2-40B4-BE49-F238E27FC236}">
                <a16:creationId xmlns:a16="http://schemas.microsoft.com/office/drawing/2014/main" id="{A7532270-8F9D-4851-B3DA-1D89C788F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2773" y="775607"/>
            <a:ext cx="1374522" cy="897855"/>
            <a:chOff x="1831" y="848"/>
            <a:chExt cx="4014" cy="2622"/>
          </a:xfrm>
          <a:solidFill>
            <a:schemeClr val="tx1"/>
          </a:solidFill>
        </p:grpSpPr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29AB873D-1AE9-4B5D-A98F-3B8FB26C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Freeform 6">
              <a:extLst>
                <a:ext uri="{FF2B5EF4-FFF2-40B4-BE49-F238E27FC236}">
                  <a16:creationId xmlns:a16="http://schemas.microsoft.com/office/drawing/2014/main" id="{7B35EC0D-642F-460F-860E-7A99A6B36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Freeform 7">
              <a:extLst>
                <a:ext uri="{FF2B5EF4-FFF2-40B4-BE49-F238E27FC236}">
                  <a16:creationId xmlns:a16="http://schemas.microsoft.com/office/drawing/2014/main" id="{150E432D-6545-456A-B5B3-20FF91DF0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CF4ACF4D-7F3B-47BC-AE4C-D6E4C428A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Freeform 9">
              <a:extLst>
                <a:ext uri="{FF2B5EF4-FFF2-40B4-BE49-F238E27FC236}">
                  <a16:creationId xmlns:a16="http://schemas.microsoft.com/office/drawing/2014/main" id="{F060EB05-59FA-422F-A380-E83D64454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Freeform 10">
              <a:extLst>
                <a:ext uri="{FF2B5EF4-FFF2-40B4-BE49-F238E27FC236}">
                  <a16:creationId xmlns:a16="http://schemas.microsoft.com/office/drawing/2014/main" id="{E47E799F-2367-49F4-A9D5-77F65917D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Freeform 11">
              <a:extLst>
                <a:ext uri="{FF2B5EF4-FFF2-40B4-BE49-F238E27FC236}">
                  <a16:creationId xmlns:a16="http://schemas.microsoft.com/office/drawing/2014/main" id="{ED2117C0-D70B-4F31-BA36-95748AE0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Freeform 12">
              <a:extLst>
                <a:ext uri="{FF2B5EF4-FFF2-40B4-BE49-F238E27FC236}">
                  <a16:creationId xmlns:a16="http://schemas.microsoft.com/office/drawing/2014/main" id="{6DBA4B01-EECE-4A39-8DCF-BCC15A8F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Freeform 13">
              <a:extLst>
                <a:ext uri="{FF2B5EF4-FFF2-40B4-BE49-F238E27FC236}">
                  <a16:creationId xmlns:a16="http://schemas.microsoft.com/office/drawing/2014/main" id="{11139F7D-68CC-4AC1-86F1-462A1ACBB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Freeform 14">
              <a:extLst>
                <a:ext uri="{FF2B5EF4-FFF2-40B4-BE49-F238E27FC236}">
                  <a16:creationId xmlns:a16="http://schemas.microsoft.com/office/drawing/2014/main" id="{3928886E-EBB3-472F-BBD5-D8807E5F8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491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9BAF84-7D34-48E5-9D97-7354AE20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16467"/>
            <a:ext cx="10906130" cy="50020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10">
            <a:extLst>
              <a:ext uri="{FF2B5EF4-FFF2-40B4-BE49-F238E27FC236}">
                <a16:creationId xmlns:a16="http://schemas.microsoft.com/office/drawing/2014/main" id="{4EC0EECA-86CD-40AF-9029-3DB61DE2D960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9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71985D-EBF5-4DB0-8E6D-5B0C80DD7FAE}"/>
              </a:ext>
            </a:extLst>
          </p:cNvPr>
          <p:cNvSpPr/>
          <p:nvPr/>
        </p:nvSpPr>
        <p:spPr>
          <a:xfrm>
            <a:off x="4760437" y="522498"/>
            <a:ext cx="62653" cy="533040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-16933" y="517586"/>
            <a:ext cx="4381500" cy="5307482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Isosceles Triangle 10">
            <a:extLst>
              <a:ext uri="{FF2B5EF4-FFF2-40B4-BE49-F238E27FC236}">
                <a16:creationId xmlns:a16="http://schemas.microsoft.com/office/drawing/2014/main" id="{A70EEA49-407B-4883-9EE6-1372AC98F43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76178" y="312253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5FA0F051-B6BB-4651-969F-C4BA5171A3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1614" y="517525"/>
            <a:ext cx="6262687" cy="5340350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8ACB974-8829-4662-961E-8923435BD2A8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12957" y="1363979"/>
            <a:ext cx="36576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71985D-EBF5-4DB0-8E6D-5B0C80DD7FAE}"/>
              </a:ext>
            </a:extLst>
          </p:cNvPr>
          <p:cNvSpPr/>
          <p:nvPr/>
        </p:nvSpPr>
        <p:spPr>
          <a:xfrm>
            <a:off x="4760437" y="522498"/>
            <a:ext cx="62653" cy="533040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Isosceles Triangle 10">
            <a:extLst>
              <a:ext uri="{FF2B5EF4-FFF2-40B4-BE49-F238E27FC236}">
                <a16:creationId xmlns:a16="http://schemas.microsoft.com/office/drawing/2014/main" id="{A70EEA49-407B-4883-9EE6-1372AC98F43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76178" y="312253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5FA0F051-B6BB-4651-969F-C4BA5171A3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1614" y="517525"/>
            <a:ext cx="6262687" cy="5340350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9DF823-D4CD-4E21-97FD-5D84A83132CF}"/>
              </a:ext>
            </a:extLst>
          </p:cNvPr>
          <p:cNvSpPr/>
          <p:nvPr userDrawn="1"/>
        </p:nvSpPr>
        <p:spPr>
          <a:xfrm>
            <a:off x="789737" y="1640760"/>
            <a:ext cx="3104040" cy="3104038"/>
          </a:xfrm>
          <a:prstGeom prst="ellipse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9978B9-BDB2-482E-AB0C-C51567ED11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43232" y="2739548"/>
            <a:ext cx="1797050" cy="906463"/>
          </a:xfrm>
        </p:spPr>
        <p:txBody>
          <a:bodyPr anchor="ctr"/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22380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368706D5-899F-472A-BB3D-BFD1C9A54486}"/>
              </a:ext>
            </a:extLst>
          </p:cNvPr>
          <p:cNvSpPr/>
          <p:nvPr userDrawn="1"/>
        </p:nvSpPr>
        <p:spPr>
          <a:xfrm>
            <a:off x="777329" y="1797702"/>
            <a:ext cx="3200400" cy="32004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D3A2C2-0C17-4A84-A408-301E60D316CC}"/>
              </a:ext>
            </a:extLst>
          </p:cNvPr>
          <p:cNvSpPr/>
          <p:nvPr userDrawn="1"/>
        </p:nvSpPr>
        <p:spPr>
          <a:xfrm>
            <a:off x="4760437" y="522498"/>
            <a:ext cx="62653" cy="533040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38196A4B-76B7-4B0F-B92D-22C210339C9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76178" y="312253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8945790-D3ED-4EF8-96F6-E277C46808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1614" y="517525"/>
            <a:ext cx="6262687" cy="5340350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5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647702" y="1714500"/>
            <a:ext cx="3428998" cy="4152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389966" y="1714499"/>
            <a:ext cx="7163864" cy="415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81E5D-C1B0-4BDD-A80F-FF82EE54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10">
            <a:extLst>
              <a:ext uri="{FF2B5EF4-FFF2-40B4-BE49-F238E27FC236}">
                <a16:creationId xmlns:a16="http://schemas.microsoft.com/office/drawing/2014/main" id="{0DF0B47A-2F5D-4107-84EE-FA44B3C365F2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6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647702" y="1714500"/>
            <a:ext cx="7161646" cy="4152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8121650" y="516467"/>
            <a:ext cx="3432180" cy="5350933"/>
          </a:xfrm>
        </p:spPr>
        <p:txBody>
          <a:bodyPr anchor="ctr"/>
          <a:lstStyle>
            <a:lvl1pPr marL="293688" indent="-231775">
              <a:spcBef>
                <a:spcPts val="2400"/>
              </a:spcBef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 sz="1600" b="1">
                <a:solidFill>
                  <a:schemeClr val="accent1"/>
                </a:solidFill>
              </a:defRPr>
            </a:lvl1pPr>
            <a:lvl2pPr marL="293688" indent="0">
              <a:buSzPct val="100000"/>
              <a:buFont typeface=".AppleSystemUIFont" charset="-120"/>
              <a:buChar char="​"/>
              <a:tabLst/>
              <a:defRPr sz="1600"/>
            </a:lvl2pPr>
            <a:lvl3pPr marL="293688" indent="0">
              <a:buSzPct val="100000"/>
              <a:buFont typeface=".AppleSystemUIFont" charset="-120"/>
              <a:buChar char="​"/>
              <a:tabLst/>
              <a:defRPr sz="1600"/>
            </a:lvl3pPr>
            <a:lvl4pPr marL="293688" indent="0">
              <a:buSzPct val="100000"/>
              <a:buFont typeface=".AppleSystemUIFont" charset="-120"/>
              <a:buChar char="​"/>
              <a:tabLst/>
              <a:defRPr sz="1600"/>
            </a:lvl4pPr>
            <a:lvl5pPr marL="293688" indent="0">
              <a:buSzPct val="100000"/>
              <a:buFont typeface=".AppleSystemUIFont" charset="-120"/>
              <a:buChar char="​"/>
              <a:tabLst/>
              <a:defRPr sz="1600"/>
            </a:lvl5pPr>
            <a:lvl6pPr marL="293688" indent="0">
              <a:buFont typeface=".AppleSystemUIFont" charset="-120"/>
              <a:buChar char="​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81E5D-C1B0-4BDD-A80F-FF82EE54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16467"/>
            <a:ext cx="7161647" cy="5002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10">
            <a:extLst>
              <a:ext uri="{FF2B5EF4-FFF2-40B4-BE49-F238E27FC236}">
                <a16:creationId xmlns:a16="http://schemas.microsoft.com/office/drawing/2014/main" id="{0DF0B47A-2F5D-4107-84EE-FA44B3C365F2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2" y="1027118"/>
            <a:ext cx="7161646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0000ED-C5A2-45C0-B191-7336DDB5388C}"/>
              </a:ext>
            </a:extLst>
          </p:cNvPr>
          <p:cNvCxnSpPr>
            <a:cxnSpLocks/>
          </p:cNvCxnSpPr>
          <p:nvPr userDrawn="1"/>
        </p:nvCxnSpPr>
        <p:spPr>
          <a:xfrm>
            <a:off x="8121650" y="516467"/>
            <a:ext cx="0" cy="5363207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shot Layout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68849" y="4930066"/>
            <a:ext cx="2654301" cy="927270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 baseline="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F51D1F-66DF-45D3-8CCB-966C1684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Subtitle 10">
            <a:extLst>
              <a:ext uri="{FF2B5EF4-FFF2-40B4-BE49-F238E27FC236}">
                <a16:creationId xmlns:a16="http://schemas.microsoft.com/office/drawing/2014/main" id="{580D5CE8-1B2B-4604-A30F-C443E8ABC498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>
            <a:off x="638174" y="4617466"/>
            <a:ext cx="10893821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4759324" y="467508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4768849" y="1708031"/>
            <a:ext cx="2654300" cy="2738406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shot Layout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32099" y="4930066"/>
            <a:ext cx="2654301" cy="927270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 baseline="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707151" y="4930066"/>
            <a:ext cx="2654301" cy="927270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F51D1F-66DF-45D3-8CCB-966C1684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Subtitle 10">
            <a:extLst>
              <a:ext uri="{FF2B5EF4-FFF2-40B4-BE49-F238E27FC236}">
                <a16:creationId xmlns:a16="http://schemas.microsoft.com/office/drawing/2014/main" id="{580D5CE8-1B2B-4604-A30F-C443E8ABC498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4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6707151" y="4682749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>
            <a:off x="638174" y="4617466"/>
            <a:ext cx="10893821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822574" y="467508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832099" y="1708031"/>
            <a:ext cx="2654300" cy="2738406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6707152" y="1708031"/>
            <a:ext cx="2654300" cy="2738406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shot Layout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F51D1F-66DF-45D3-8CCB-966C1684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Subtitle 10">
            <a:extLst>
              <a:ext uri="{FF2B5EF4-FFF2-40B4-BE49-F238E27FC236}">
                <a16:creationId xmlns:a16="http://schemas.microsoft.com/office/drawing/2014/main" id="{580D5CE8-1B2B-4604-A30F-C443E8ABC498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4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4381714" y="467508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>
            <a:off x="638174" y="4617466"/>
            <a:ext cx="10893821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647702" y="467508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47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120560" y="467508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47701" y="4930066"/>
            <a:ext cx="2654301" cy="910753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 baseline="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81713" y="4930066"/>
            <a:ext cx="2654301" cy="910753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120560" y="4930066"/>
            <a:ext cx="2654301" cy="910753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647701" y="1716657"/>
            <a:ext cx="2654300" cy="2729779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4381713" y="1716657"/>
            <a:ext cx="2654300" cy="2729779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8120559" y="1716657"/>
            <a:ext cx="2654300" cy="2729779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 userDrawn="1"/>
        </p:nvSpPr>
        <p:spPr bwMode="white">
          <a:xfrm>
            <a:off x="0" y="1"/>
            <a:ext cx="12192000" cy="6528817"/>
          </a:xfrm>
          <a:custGeom>
            <a:avLst/>
            <a:gdLst>
              <a:gd name="connsiteX0" fmla="*/ 0 w 12192000"/>
              <a:gd name="connsiteY0" fmla="*/ 0 h 6528817"/>
              <a:gd name="connsiteX1" fmla="*/ 3845294 w 12192000"/>
              <a:gd name="connsiteY1" fmla="*/ 0 h 6528817"/>
              <a:gd name="connsiteX2" fmla="*/ 3845294 w 12192000"/>
              <a:gd name="connsiteY2" fmla="*/ 1 h 6528817"/>
              <a:gd name="connsiteX3" fmla="*/ 4760193 w 12192000"/>
              <a:gd name="connsiteY3" fmla="*/ 1 h 6528817"/>
              <a:gd name="connsiteX4" fmla="*/ 7107998 w 12192000"/>
              <a:gd name="connsiteY4" fmla="*/ 3978792 h 6528817"/>
              <a:gd name="connsiteX5" fmla="*/ 9396414 w 12192000"/>
              <a:gd name="connsiteY5" fmla="*/ 0 h 6528817"/>
              <a:gd name="connsiteX6" fmla="*/ 9664238 w 12192000"/>
              <a:gd name="connsiteY6" fmla="*/ 0 h 6528817"/>
              <a:gd name="connsiteX7" fmla="*/ 7317824 w 12192000"/>
              <a:gd name="connsiteY7" fmla="*/ 4079632 h 6528817"/>
              <a:gd name="connsiteX8" fmla="*/ 12192000 w 12192000"/>
              <a:gd name="connsiteY8" fmla="*/ 4079632 h 6528817"/>
              <a:gd name="connsiteX9" fmla="*/ 12192000 w 12192000"/>
              <a:gd name="connsiteY9" fmla="*/ 4313855 h 6528817"/>
              <a:gd name="connsiteX10" fmla="*/ 7305712 w 12192000"/>
              <a:gd name="connsiteY10" fmla="*/ 4313855 h 6528817"/>
              <a:gd name="connsiteX11" fmla="*/ 8612718 w 12192000"/>
              <a:gd name="connsiteY11" fmla="*/ 6528817 h 6528817"/>
              <a:gd name="connsiteX12" fmla="*/ 3845294 w 12192000"/>
              <a:gd name="connsiteY12" fmla="*/ 6528817 h 6528817"/>
              <a:gd name="connsiteX13" fmla="*/ 647700 w 12192000"/>
              <a:gd name="connsiteY13" fmla="*/ 6528817 h 6528817"/>
              <a:gd name="connsiteX14" fmla="*/ 0 w 12192000"/>
              <a:gd name="connsiteY14" fmla="*/ 6528817 h 6528817"/>
              <a:gd name="connsiteX15" fmla="*/ 0 w 12192000"/>
              <a:gd name="connsiteY15" fmla="*/ 0 h 65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528817">
                <a:moveTo>
                  <a:pt x="0" y="0"/>
                </a:moveTo>
                <a:lnTo>
                  <a:pt x="3845294" y="0"/>
                </a:lnTo>
                <a:lnTo>
                  <a:pt x="3845294" y="1"/>
                </a:lnTo>
                <a:lnTo>
                  <a:pt x="4760193" y="1"/>
                </a:lnTo>
                <a:lnTo>
                  <a:pt x="7107998" y="3978792"/>
                </a:lnTo>
                <a:lnTo>
                  <a:pt x="9396414" y="0"/>
                </a:lnTo>
                <a:lnTo>
                  <a:pt x="9664238" y="0"/>
                </a:lnTo>
                <a:lnTo>
                  <a:pt x="7317824" y="4079632"/>
                </a:lnTo>
                <a:lnTo>
                  <a:pt x="12192000" y="4079632"/>
                </a:lnTo>
                <a:lnTo>
                  <a:pt x="12192000" y="4313855"/>
                </a:lnTo>
                <a:lnTo>
                  <a:pt x="7305712" y="4313855"/>
                </a:lnTo>
                <a:lnTo>
                  <a:pt x="8612718" y="6528817"/>
                </a:lnTo>
                <a:lnTo>
                  <a:pt x="3845294" y="6528817"/>
                </a:lnTo>
                <a:lnTo>
                  <a:pt x="647700" y="6528817"/>
                </a:lnTo>
                <a:lnTo>
                  <a:pt x="0" y="65288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003300" dist="38100" algn="t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noFill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5908" y="4130675"/>
            <a:ext cx="375666" cy="32385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38" name="Freeform 37"/>
          <p:cNvSpPr/>
          <p:nvPr userDrawn="1"/>
        </p:nvSpPr>
        <p:spPr>
          <a:xfrm>
            <a:off x="11687584" y="1"/>
            <a:ext cx="504417" cy="877013"/>
          </a:xfrm>
          <a:custGeom>
            <a:avLst/>
            <a:gdLst>
              <a:gd name="connsiteX0" fmla="*/ 0 w 504417"/>
              <a:gd name="connsiteY0" fmla="*/ 0 h 877013"/>
              <a:gd name="connsiteX1" fmla="*/ 267824 w 504417"/>
              <a:gd name="connsiteY1" fmla="*/ 0 h 877013"/>
              <a:gd name="connsiteX2" fmla="*/ 504417 w 504417"/>
              <a:gd name="connsiteY2" fmla="*/ 411357 h 877013"/>
              <a:gd name="connsiteX3" fmla="*/ 504417 w 504417"/>
              <a:gd name="connsiteY3" fmla="*/ 877013 h 877013"/>
              <a:gd name="connsiteX4" fmla="*/ 0 w 504417"/>
              <a:gd name="connsiteY4" fmla="*/ 0 h 87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17" h="877013">
                <a:moveTo>
                  <a:pt x="0" y="0"/>
                </a:moveTo>
                <a:lnTo>
                  <a:pt x="267824" y="0"/>
                </a:lnTo>
                <a:lnTo>
                  <a:pt x="504417" y="411357"/>
                </a:lnTo>
                <a:lnTo>
                  <a:pt x="504417" y="87701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  <a:effectLst>
            <a:outerShdw blurRad="1003300" dist="38100" algn="t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31372F-65D8-4F21-AD22-4F24DC129887}"/>
              </a:ext>
            </a:extLst>
          </p:cNvPr>
          <p:cNvSpPr/>
          <p:nvPr userDrawn="1"/>
        </p:nvSpPr>
        <p:spPr bwMode="white">
          <a:xfrm>
            <a:off x="0" y="6528816"/>
            <a:ext cx="12192000" cy="3291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660C9E1-65D8-4F81-96E9-3737ED6BD3C5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604839" y="6605387"/>
            <a:ext cx="371837" cy="1760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640A27-C9D3-4DBE-8647-6D8DC99E1A8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C667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C667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286001"/>
            <a:ext cx="5097780" cy="2282478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34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lnSpc>
                <a:spcPct val="88000"/>
              </a:lnSpc>
            </a:pPr>
            <a:r>
              <a:rPr lang="en-US" dirty="0"/>
              <a:t>Click to Edit Segue Text</a:t>
            </a:r>
          </a:p>
        </p:txBody>
      </p:sp>
      <p:sp>
        <p:nvSpPr>
          <p:cNvPr id="7" name="Subtitle 10"/>
          <p:cNvSpPr>
            <a:spLocks noGrp="1"/>
          </p:cNvSpPr>
          <p:nvPr>
            <p:ph type="subTitle" idx="16" hasCustomPrompt="1"/>
          </p:nvPr>
        </p:nvSpPr>
        <p:spPr>
          <a:xfrm>
            <a:off x="647700" y="4723622"/>
            <a:ext cx="5097780" cy="867001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21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400">
              <a:lnSpc>
                <a:spcPct val="110000"/>
              </a:lnSpc>
            </a:pPr>
            <a:r>
              <a:rPr lang="en-US" dirty="0"/>
              <a:t>Click to edit optional subtitle</a:t>
            </a:r>
          </a:p>
        </p:txBody>
      </p:sp>
      <p:grpSp>
        <p:nvGrpSpPr>
          <p:cNvPr id="37" name="Group 4">
            <a:extLst>
              <a:ext uri="{FF2B5EF4-FFF2-40B4-BE49-F238E27FC236}">
                <a16:creationId xmlns:a16="http://schemas.microsoft.com/office/drawing/2014/main" id="{BC779DDE-9814-4627-B3EA-03CF2F3970F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6333" y="6435965"/>
            <a:ext cx="499594" cy="326341"/>
            <a:chOff x="1831" y="848"/>
            <a:chExt cx="4014" cy="2622"/>
          </a:xfrm>
          <a:solidFill>
            <a:schemeClr val="accent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E2622177-C185-43E3-9FD3-CD3A0FDBC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79B21EF-8F2A-4677-A852-0655431E1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2CCF61D-D5AA-443E-9854-4DC9455E4A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5BBABB75-696D-4EBE-B1FA-F908817A6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A218082-79EC-457B-9D24-DD904FE5D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34A8FADE-1978-45A7-BE44-B0A125B97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C831A016-FCB6-4C92-B949-0C4B66680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7A60D00C-96F1-4F73-B0EB-D1BAA9250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8CEA98A9-88A1-46AE-B3FA-159014C3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B32380E-EDFB-4016-B97C-015688615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AF8EB612-E245-4E6F-B941-7782010FB5E7}"/>
              </a:ext>
            </a:extLst>
          </p:cNvPr>
          <p:cNvSpPr/>
          <p:nvPr userDrawn="1"/>
        </p:nvSpPr>
        <p:spPr>
          <a:xfrm>
            <a:off x="9781239" y="6585686"/>
            <a:ext cx="19062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C6670">
                    <a:lumMod val="60000"/>
                    <a:lumOff val="40000"/>
                  </a:srgbClr>
                </a:solidFill>
                <a:effectLst/>
                <a:uLnTx/>
                <a:uFillTx/>
                <a:ea typeface="ＭＳ Ｐゴシック" pitchFamily="34" charset="-128"/>
              </a:rPr>
              <a:t>© 2018 Gigamon.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49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shot Layout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F51D1F-66DF-45D3-8CCB-966C1684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Subtitle 10">
            <a:extLst>
              <a:ext uri="{FF2B5EF4-FFF2-40B4-BE49-F238E27FC236}">
                <a16:creationId xmlns:a16="http://schemas.microsoft.com/office/drawing/2014/main" id="{580D5CE8-1B2B-4604-A30F-C443E8ABC498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4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3464194" y="3718119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>
            <a:off x="638174" y="3652836"/>
            <a:ext cx="10893821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638174" y="371045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47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6230111" y="371045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48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9054215" y="371045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47699" y="3979503"/>
            <a:ext cx="1824219" cy="1456475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 baseline="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464194" y="3979503"/>
            <a:ext cx="1824219" cy="1456475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30111" y="3979503"/>
            <a:ext cx="1824219" cy="1456475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15" y="3979503"/>
            <a:ext cx="1824219" cy="1456475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647699" y="1718926"/>
            <a:ext cx="1824219" cy="1814662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3464195" y="1718926"/>
            <a:ext cx="1824219" cy="1814662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6230111" y="1718926"/>
            <a:ext cx="1824219" cy="1814662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6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9054215" y="1718926"/>
            <a:ext cx="1824219" cy="1814662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adshot Layout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F51D1F-66DF-45D3-8CCB-966C1684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Subtitle 10">
            <a:extLst>
              <a:ext uri="{FF2B5EF4-FFF2-40B4-BE49-F238E27FC236}">
                <a16:creationId xmlns:a16="http://schemas.microsoft.com/office/drawing/2014/main" id="{580D5CE8-1B2B-4604-A30F-C443E8ABC498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4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867633" y="352067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>
            <a:off x="638174" y="3463056"/>
            <a:ext cx="10893821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638174" y="352067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47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5097091" y="352067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48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7326549" y="352067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49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9560492" y="3520671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47699" y="3789723"/>
            <a:ext cx="1824219" cy="1385592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 baseline="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67632" y="3789723"/>
            <a:ext cx="1824219" cy="1385592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97090" y="3789723"/>
            <a:ext cx="1824219" cy="1385592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26548" y="3789723"/>
            <a:ext cx="1824219" cy="1385592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560492" y="3789723"/>
            <a:ext cx="1824219" cy="1385592"/>
          </a:xfrm>
        </p:spPr>
        <p:txBody>
          <a:bodyPr/>
          <a:lstStyle>
            <a:lvl1pPr marL="14288" indent="0">
              <a:spcBef>
                <a:spcPts val="0"/>
              </a:spcBef>
              <a:tabLst/>
              <a:defRPr sz="1800">
                <a:solidFill>
                  <a:schemeClr val="accent1"/>
                </a:solidFill>
              </a:defRPr>
            </a:lvl1pPr>
            <a:lvl2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2pPr>
            <a:lvl3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3pPr>
            <a:lvl4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4pPr>
            <a:lvl5pPr marL="14288" indent="0">
              <a:spcBef>
                <a:spcPts val="0"/>
              </a:spcBef>
              <a:buSzPct val="100000"/>
              <a:buFont typeface=".AppleSystemUIFont" charset="-120"/>
              <a:buChar char="​"/>
              <a:tabLst/>
              <a:defRPr sz="1600"/>
            </a:lvl5pPr>
          </a:lstStyle>
          <a:p>
            <a:pPr lvl="0"/>
            <a:r>
              <a:rPr lang="en-US" dirty="0"/>
              <a:t>Insert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647699" y="1729422"/>
            <a:ext cx="1622887" cy="1614385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2867632" y="1729422"/>
            <a:ext cx="1622887" cy="1614385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5097090" y="1729422"/>
            <a:ext cx="1622887" cy="1614385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6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7326548" y="1729422"/>
            <a:ext cx="1622887" cy="1614385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7" name="Picture Placeholder 9"/>
          <p:cNvSpPr>
            <a:spLocks noGrp="1"/>
          </p:cNvSpPr>
          <p:nvPr>
            <p:ph type="pic" sz="quarter" idx="28"/>
          </p:nvPr>
        </p:nvSpPr>
        <p:spPr>
          <a:xfrm>
            <a:off x="9560492" y="1729422"/>
            <a:ext cx="1622887" cy="1614385"/>
          </a:xfrm>
          <a:effectLst>
            <a:outerShdw blurRad="101600" dist="88900" dir="30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4">
            <a:extLst>
              <a:ext uri="{FF2B5EF4-FFF2-40B4-BE49-F238E27FC236}">
                <a16:creationId xmlns:a16="http://schemas.microsoft.com/office/drawing/2014/main" id="{6DAED810-61CD-4F95-A418-ED8DFF285B6B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4225374" y="2289037"/>
            <a:ext cx="3490329" cy="2279927"/>
            <a:chOff x="1831" y="848"/>
            <a:chExt cx="4014" cy="2622"/>
          </a:xfrm>
          <a:solidFill>
            <a:schemeClr val="tx1"/>
          </a:solidFill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F08DDDC1-E45C-4083-BBCD-8498E2F413C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7D31B99-0272-491D-92C8-2401E444E1D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CD74F93E-63B5-49B8-9CF1-AE7A292EB84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B33CE11B-D0FB-433F-B10D-74673BF67F7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B457C64C-9B3C-4314-A243-F316AED923E5}"/>
                </a:ext>
              </a:extLst>
            </p:cNvPr>
            <p:cNvSpPr>
              <a:spLocks/>
            </p:cNvSpPr>
            <p:nvPr/>
          </p:nvSpPr>
          <p:spPr bwMode="black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83EFC46E-1424-4568-A1E3-CF2324E2825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6D1E5955-B837-4D97-A83B-A3B94D7AA7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C299A00C-82D0-4066-A1DD-0426D725B0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62D5EA73-1FF3-4EE1-8C6B-3ADFB7D95672}"/>
                </a:ext>
              </a:extLst>
            </p:cNvPr>
            <p:cNvSpPr>
              <a:spLocks/>
            </p:cNvSpPr>
            <p:nvPr/>
          </p:nvSpPr>
          <p:spPr bwMode="black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8B24E6D4-F492-4B9D-964E-2E6D4A5CA44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46E9343-42EC-45D5-A274-C20A2E0ABEF6}"/>
              </a:ext>
            </a:extLst>
          </p:cNvPr>
          <p:cNvSpPr/>
          <p:nvPr userDrawn="1"/>
        </p:nvSpPr>
        <p:spPr>
          <a:xfrm>
            <a:off x="7218680" y="6563360"/>
            <a:ext cx="4810760" cy="181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Tri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B266E5-46B1-4EAD-A199-FCD3C9D5C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6DAED810-61CD-4F95-A418-ED8DFF285B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38008" y="2289037"/>
            <a:ext cx="3490329" cy="2279927"/>
            <a:chOff x="1831" y="848"/>
            <a:chExt cx="4014" cy="2622"/>
          </a:xfrm>
          <a:solidFill>
            <a:schemeClr val="accent1"/>
          </a:solidFill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F08DDDC1-E45C-4083-BBCD-8498E2F4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7D31B99-0272-491D-92C8-2401E444E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CD74F93E-63B5-49B8-9CF1-AE7A292EB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B33CE11B-D0FB-433F-B10D-74673BF67F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B457C64C-9B3C-4314-A243-F316AED9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83EFC46E-1424-4568-A1E3-CF2324E28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6D1E5955-B837-4D97-A83B-A3B94D7A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C299A00C-82D0-4066-A1DD-0426D725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62D5EA73-1FF3-4EE1-8C6B-3ADFB7D95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8B24E6D4-F492-4B9D-964E-2E6D4A5CA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6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4">
            <a:extLst>
              <a:ext uri="{FF2B5EF4-FFF2-40B4-BE49-F238E27FC236}">
                <a16:creationId xmlns:a16="http://schemas.microsoft.com/office/drawing/2014/main" id="{6DAED810-61CD-4F95-A418-ED8DFF285B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25374" y="2289037"/>
            <a:ext cx="3490329" cy="2279927"/>
            <a:chOff x="1831" y="848"/>
            <a:chExt cx="4014" cy="2622"/>
          </a:xfrm>
          <a:solidFill>
            <a:schemeClr val="accent1"/>
          </a:solidFill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F08DDDC1-E45C-4083-BBCD-8498E2F4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7D31B99-0272-491D-92C8-2401E444E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CD74F93E-63B5-49B8-9CF1-AE7A292EB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B33CE11B-D0FB-433F-B10D-74673BF67F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B457C64C-9B3C-4314-A243-F316AED9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83EFC46E-1424-4568-A1E3-CF2324E28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6D1E5955-B837-4D97-A83B-A3B94D7A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C299A00C-82D0-4066-A1DD-0426D725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62D5EA73-1FF3-4EE1-8C6B-3ADFB7D95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8B24E6D4-F492-4B9D-964E-2E6D4A5CA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C012ACC-5042-4DA5-8140-0936AEAD728E}"/>
              </a:ext>
            </a:extLst>
          </p:cNvPr>
          <p:cNvSpPr/>
          <p:nvPr userDrawn="1"/>
        </p:nvSpPr>
        <p:spPr bwMode="white">
          <a:xfrm>
            <a:off x="0" y="6280030"/>
            <a:ext cx="1026543" cy="5779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889F8A5-8E17-42C3-9297-4B1F0D946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43178C82-8AE3-4336-BFF7-BB995FA81B0A}"/>
              </a:ext>
            </a:extLst>
          </p:cNvPr>
          <p:cNvSpPr txBox="1"/>
          <p:nvPr userDrawn="1"/>
        </p:nvSpPr>
        <p:spPr>
          <a:xfrm>
            <a:off x="1190726" y="2948184"/>
            <a:ext cx="41408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solidFill>
                  <a:schemeClr val="accent3"/>
                </a:solidFill>
              </a:rPr>
              <a:t>Thank you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E3B5490-2BC8-4B2B-A263-0496059B0145}"/>
              </a:ext>
            </a:extLst>
          </p:cNvPr>
          <p:cNvCxnSpPr/>
          <p:nvPr userDrawn="1"/>
        </p:nvCxnSpPr>
        <p:spPr>
          <a:xfrm>
            <a:off x="686699" y="2610007"/>
            <a:ext cx="0" cy="1784351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">
            <a:extLst>
              <a:ext uri="{FF2B5EF4-FFF2-40B4-BE49-F238E27FC236}">
                <a16:creationId xmlns:a16="http://schemas.microsoft.com/office/drawing/2014/main" id="{8BB0DD3E-4477-4452-96DA-87F606D172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6333" y="6435965"/>
            <a:ext cx="499594" cy="326341"/>
            <a:chOff x="1831" y="848"/>
            <a:chExt cx="4014" cy="2622"/>
          </a:xfrm>
          <a:solidFill>
            <a:schemeClr val="accent1"/>
          </a:solidFill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902D826B-1D2F-4CCE-84D8-25944494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6C56AD3C-C358-46E0-80C0-3F3DED69A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4E5461FA-3160-41BD-BCBA-E6A7E7782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5005F7D0-82EF-4AFE-A943-0329076CAD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23A4E39-DF5F-49A9-8480-C5DA26F9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3051F17D-7A95-4A82-9F18-2C1181420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85EEE3EF-0FEB-4321-B2B8-808386954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A0FF5078-D855-4AA1-BA18-85417E527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886916C4-C6E0-4443-8CAA-62B8E7D9A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303C5871-B24C-4E14-9CC4-7BC25421A0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9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788A2C-FA3E-4BCB-BB7B-D0FB5FD4A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43178C82-8AE3-4336-BFF7-BB995FA81B0A}"/>
              </a:ext>
            </a:extLst>
          </p:cNvPr>
          <p:cNvSpPr txBox="1"/>
          <p:nvPr userDrawn="1"/>
        </p:nvSpPr>
        <p:spPr>
          <a:xfrm>
            <a:off x="1190726" y="2948184"/>
            <a:ext cx="44694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solidFill>
                  <a:schemeClr val="accent3"/>
                </a:solidFill>
              </a:rPr>
              <a:t>Questions?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E3B5490-2BC8-4B2B-A263-0496059B0145}"/>
              </a:ext>
            </a:extLst>
          </p:cNvPr>
          <p:cNvCxnSpPr/>
          <p:nvPr userDrawn="1"/>
        </p:nvCxnSpPr>
        <p:spPr>
          <a:xfrm>
            <a:off x="686699" y="2610007"/>
            <a:ext cx="0" cy="1784351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">
            <a:extLst>
              <a:ext uri="{FF2B5EF4-FFF2-40B4-BE49-F238E27FC236}">
                <a16:creationId xmlns:a16="http://schemas.microsoft.com/office/drawing/2014/main" id="{05B22CB4-C2A4-484A-AD87-946B10F21A5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6333" y="6435965"/>
            <a:ext cx="499594" cy="326341"/>
            <a:chOff x="1831" y="848"/>
            <a:chExt cx="4014" cy="2622"/>
          </a:xfrm>
          <a:solidFill>
            <a:schemeClr val="accent1"/>
          </a:solidFill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8031609E-9D84-441D-9C82-B553DE177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4D9F511F-F9ED-4431-8477-AF7E4DEA9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3368296B-6666-4DFC-B947-87A3DD897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625E5DA-9C14-4D87-A3C4-C600A448E0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AD92FDCD-212C-451E-BB4D-8866207D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65219E4E-B60A-4069-9A55-36301F776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D99A8F47-0975-4442-942C-FCA299854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60DBA478-C38A-474D-923A-6F9A77EFC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E6CCC0DD-4290-4FBB-A396-EA7B49998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2D0636D5-D9BA-45D1-834D-CB754A5BA8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3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588" y="0"/>
            <a:ext cx="12188829" cy="6858000"/>
            <a:chOff x="1588" y="0"/>
            <a:chExt cx="12188829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0FF742-F814-403C-A700-E39ACBDED8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893"/>
              <a:ext cx="12188825" cy="6856214"/>
            </a:xfrm>
            <a:prstGeom prst="rect">
              <a:avLst/>
            </a:prstGeom>
          </p:spPr>
        </p:pic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7B537039-E180-4CCC-B0DA-DF44C1820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69" y="0"/>
              <a:ext cx="6091180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201F0267-2E36-4801-A344-6E2764529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4" y="0"/>
              <a:ext cx="6085589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79C6BDC2-CC08-44A7-AA6A-451712C29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4" y="0"/>
              <a:ext cx="6085589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15">
              <a:extLst>
                <a:ext uri="{FF2B5EF4-FFF2-40B4-BE49-F238E27FC236}">
                  <a16:creationId xmlns:a16="http://schemas.microsoft.com/office/drawing/2014/main" id="{6BED7ECB-5B34-4F31-A7AC-611C8BC30B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3769" y="0"/>
              <a:ext cx="6091180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A53709F6-384F-4CDA-B623-9F0ED94C5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5" y="3429000"/>
              <a:ext cx="12182361" cy="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11">
              <a:extLst>
                <a:ext uri="{FF2B5EF4-FFF2-40B4-BE49-F238E27FC236}">
                  <a16:creationId xmlns:a16="http://schemas.microsoft.com/office/drawing/2014/main" id="{9CED01B9-80B3-4B8F-A8A5-62EB92173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4" y="0"/>
              <a:ext cx="0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BE421790-66D5-45C1-ACEA-7578EC92C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4" y="0"/>
              <a:ext cx="12180123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04B02744-1407-4DFC-A08D-A37D12671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4" y="0"/>
              <a:ext cx="12180123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78801942-8C78-4370-942E-37ECEABB3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6" y="0"/>
              <a:ext cx="4057804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DAF2DD8B-0ADA-4FDA-BC18-C45784C77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2752" y="3429000"/>
              <a:ext cx="8118964" cy="3429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0F816042-901A-4B7C-935E-907D08B1A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2" y="3429000"/>
              <a:ext cx="4057804" cy="3429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7">
              <a:extLst>
                <a:ext uri="{FF2B5EF4-FFF2-40B4-BE49-F238E27FC236}">
                  <a16:creationId xmlns:a16="http://schemas.microsoft.com/office/drawing/2014/main" id="{7B84472A-B4DB-4749-86FB-9724B888E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6027" y="0"/>
              <a:ext cx="4058923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42F100A9-0893-4F09-8888-C1C4D1510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3" y="3429000"/>
              <a:ext cx="8118964" cy="3429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845F500E-BB0F-4D0B-9989-809F207D9B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1494" y="3429000"/>
              <a:ext cx="4058923" cy="3429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3E6DA396-1CA5-4156-B4A0-C5AEE2F2A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5984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46C28510-3D78-4AB7-BE44-0242DF7F1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3788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DBE715E-8970-4F03-B5AF-B943114952FE}"/>
                </a:ext>
              </a:extLst>
            </p:cNvPr>
            <p:cNvGrpSpPr/>
            <p:nvPr userDrawn="1"/>
          </p:nvGrpSpPr>
          <p:grpSpPr>
            <a:xfrm>
              <a:off x="1592" y="2286001"/>
              <a:ext cx="12188825" cy="2286000"/>
              <a:chOff x="1592" y="2286001"/>
              <a:chExt cx="12188825" cy="228600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64FB678-8E1F-47AC-B75E-962238F4364E}"/>
                  </a:ext>
                </a:extLst>
              </p:cNvPr>
              <p:cNvCxnSpPr/>
              <p:nvPr/>
            </p:nvCxnSpPr>
            <p:spPr>
              <a:xfrm rot="16200000">
                <a:off x="6096005" y="-1522412"/>
                <a:ext cx="0" cy="12188825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3B5349-A1F3-4434-9146-C34C915ADF47}"/>
                  </a:ext>
                </a:extLst>
              </p:cNvPr>
              <p:cNvCxnSpPr/>
              <p:nvPr/>
            </p:nvCxnSpPr>
            <p:spPr>
              <a:xfrm rot="16200000">
                <a:off x="6096005" y="-3808412"/>
                <a:ext cx="0" cy="12188825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B7FEDE4C-B153-4BCC-99B0-FC2425DCB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2" y="0"/>
              <a:ext cx="4057804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49D3479E-9641-442D-9D31-9929E4AC6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62752" y="0"/>
              <a:ext cx="8118964" cy="3426762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676D5FD1-37B5-4877-B5F0-AA0A3312A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2" y="0"/>
              <a:ext cx="4057804" cy="3426762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10BA2A2F-6B13-4886-962D-E6D112358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1494" y="0"/>
              <a:ext cx="4058923" cy="6858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50F72EA5-9B12-4C8A-983A-CB6998395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93" y="0"/>
              <a:ext cx="8118964" cy="3429000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FD35A332-AC6D-4DE7-8F55-E6A3DC790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31494" y="0"/>
              <a:ext cx="4058923" cy="3426762"/>
            </a:xfrm>
            <a:prstGeom prst="line">
              <a:avLst/>
            </a:prstGeom>
            <a:ln w="3175">
              <a:solidFill>
                <a:srgbClr val="82B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8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9872" y="975360"/>
            <a:ext cx="9975273" cy="4925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DO NOT USE 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THIS MASTER LAYOUT</a:t>
            </a: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Any master layouts</a:t>
            </a:r>
            <a:r>
              <a:rPr lang="en-US" sz="3600" baseline="0" dirty="0">
                <a:solidFill>
                  <a:schemeClr val="tx1"/>
                </a:solidFill>
              </a:rPr>
              <a:t> appearing after this one are </a:t>
            </a:r>
            <a:r>
              <a:rPr lang="en-US" sz="3600" b="1" baseline="0" dirty="0">
                <a:solidFill>
                  <a:schemeClr val="tx1"/>
                </a:solidFill>
              </a:rPr>
              <a:t>rogue</a:t>
            </a:r>
            <a:r>
              <a:rPr lang="en-US" sz="3600" baseline="0" dirty="0">
                <a:solidFill>
                  <a:schemeClr val="tx1"/>
                </a:solidFill>
              </a:rPr>
              <a:t> and should be deleted.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white">
          <a:xfrm>
            <a:off x="167640" y="154305"/>
            <a:ext cx="11856720" cy="65493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108764F-1A93-4688-A7BC-74E773DAF18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11" name="Group 4">
            <a:extLst>
              <a:ext uri="{FF2B5EF4-FFF2-40B4-BE49-F238E27FC236}">
                <a16:creationId xmlns:a16="http://schemas.microsoft.com/office/drawing/2014/main" id="{A7532270-8F9D-4851-B3DA-1D89C788F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2773" y="775607"/>
            <a:ext cx="1374522" cy="897855"/>
            <a:chOff x="1831" y="848"/>
            <a:chExt cx="4014" cy="2622"/>
          </a:xfrm>
          <a:solidFill>
            <a:schemeClr val="accent1"/>
          </a:solidFill>
        </p:grpSpPr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29AB873D-1AE9-4B5D-A98F-3B8FB26C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Freeform 6">
              <a:extLst>
                <a:ext uri="{FF2B5EF4-FFF2-40B4-BE49-F238E27FC236}">
                  <a16:creationId xmlns:a16="http://schemas.microsoft.com/office/drawing/2014/main" id="{7B35EC0D-642F-460F-860E-7A99A6B36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Freeform 7">
              <a:extLst>
                <a:ext uri="{FF2B5EF4-FFF2-40B4-BE49-F238E27FC236}">
                  <a16:creationId xmlns:a16="http://schemas.microsoft.com/office/drawing/2014/main" id="{150E432D-6545-456A-B5B3-20FF91DF0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CF4ACF4D-7F3B-47BC-AE4C-D6E4C428A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Freeform 9">
              <a:extLst>
                <a:ext uri="{FF2B5EF4-FFF2-40B4-BE49-F238E27FC236}">
                  <a16:creationId xmlns:a16="http://schemas.microsoft.com/office/drawing/2014/main" id="{F060EB05-59FA-422F-A380-E83D64454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Freeform 10">
              <a:extLst>
                <a:ext uri="{FF2B5EF4-FFF2-40B4-BE49-F238E27FC236}">
                  <a16:creationId xmlns:a16="http://schemas.microsoft.com/office/drawing/2014/main" id="{E47E799F-2367-49F4-A9D5-77F65917D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Freeform 11">
              <a:extLst>
                <a:ext uri="{FF2B5EF4-FFF2-40B4-BE49-F238E27FC236}">
                  <a16:creationId xmlns:a16="http://schemas.microsoft.com/office/drawing/2014/main" id="{ED2117C0-D70B-4F31-BA36-95748AE0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Freeform 12">
              <a:extLst>
                <a:ext uri="{FF2B5EF4-FFF2-40B4-BE49-F238E27FC236}">
                  <a16:creationId xmlns:a16="http://schemas.microsoft.com/office/drawing/2014/main" id="{6DBA4B01-EECE-4A39-8DCF-BCC15A8F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Freeform 13">
              <a:extLst>
                <a:ext uri="{FF2B5EF4-FFF2-40B4-BE49-F238E27FC236}">
                  <a16:creationId xmlns:a16="http://schemas.microsoft.com/office/drawing/2014/main" id="{11139F7D-68CC-4AC1-86F1-462A1ACBB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Freeform 14">
              <a:extLst>
                <a:ext uri="{FF2B5EF4-FFF2-40B4-BE49-F238E27FC236}">
                  <a16:creationId xmlns:a16="http://schemas.microsoft.com/office/drawing/2014/main" id="{3928886E-EBB3-472F-BBD5-D8807E5F8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8166C97-CB0D-43A1-82AD-DFE38D19C33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5908" y="4283075"/>
            <a:ext cx="375666" cy="32385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69EA810-DA2A-42C3-8B4C-DE3F5180E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438401"/>
            <a:ext cx="5097780" cy="2282478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34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lnSpc>
                <a:spcPct val="88000"/>
              </a:lnSpc>
            </a:pPr>
            <a:r>
              <a:rPr lang="en-US" dirty="0"/>
              <a:t>Click to Edit Segue Text</a:t>
            </a:r>
          </a:p>
        </p:txBody>
      </p:sp>
      <p:sp>
        <p:nvSpPr>
          <p:cNvPr id="19" name="Subtitle 10">
            <a:extLst>
              <a:ext uri="{FF2B5EF4-FFF2-40B4-BE49-F238E27FC236}">
                <a16:creationId xmlns:a16="http://schemas.microsoft.com/office/drawing/2014/main" id="{0C60C511-A3C9-4AEB-AA7F-98266709EF03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800100" y="4876022"/>
            <a:ext cx="5097780" cy="867001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21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400">
              <a:lnSpc>
                <a:spcPct val="110000"/>
              </a:lnSpc>
            </a:pPr>
            <a:r>
              <a:rPr lang="en-US" dirty="0"/>
              <a:t>Click to edit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99581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6BFB6E-1438-499E-8162-6F1F2AC3A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AD11B4D-9E79-4A2C-B63D-B4421694923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950392" y="4154826"/>
            <a:ext cx="151193" cy="13033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2C959C9-500D-4A61-A88B-E5D8031A8130}"/>
              </a:ext>
            </a:extLst>
          </p:cNvPr>
          <p:cNvCxnSpPr>
            <a:cxnSpLocks/>
          </p:cNvCxnSpPr>
          <p:nvPr userDrawn="1"/>
        </p:nvCxnSpPr>
        <p:spPr>
          <a:xfrm>
            <a:off x="932997" y="4097211"/>
            <a:ext cx="7608024" cy="0"/>
          </a:xfrm>
          <a:prstGeom prst="line">
            <a:avLst/>
          </a:prstGeom>
          <a:ln w="254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7066" y="4337213"/>
            <a:ext cx="7701327" cy="484689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lnSpc>
                <a:spcPct val="88000"/>
              </a:lnSpc>
            </a:pPr>
            <a:r>
              <a:rPr lang="en-US" dirty="0"/>
              <a:t>Click to edit attribution</a:t>
            </a:r>
          </a:p>
        </p:txBody>
      </p:sp>
      <p:sp>
        <p:nvSpPr>
          <p:cNvPr id="7" name="Subtitle 10"/>
          <p:cNvSpPr>
            <a:spLocks noGrp="1"/>
          </p:cNvSpPr>
          <p:nvPr>
            <p:ph type="subTitle" idx="16" hasCustomPrompt="1"/>
          </p:nvPr>
        </p:nvSpPr>
        <p:spPr>
          <a:xfrm>
            <a:off x="937066" y="5020087"/>
            <a:ext cx="7701327" cy="639965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400">
              <a:lnSpc>
                <a:spcPct val="110000"/>
              </a:lnSpc>
            </a:pPr>
            <a:r>
              <a:rPr lang="en-US" dirty="0"/>
              <a:t>Click to edit any secondary attribute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27292" y="810946"/>
            <a:ext cx="7811101" cy="2932027"/>
          </a:xfrm>
        </p:spPr>
        <p:txBody>
          <a:bodyPr anchor="b">
            <a:normAutofit/>
          </a:bodyPr>
          <a:lstStyle>
            <a:lvl1pPr marL="122238" indent="-122238" algn="l">
              <a:lnSpc>
                <a:spcPct val="110000"/>
              </a:lnSpc>
              <a:buClrTx/>
              <a:buFont typeface="Arial" panose="020B0604020202020204" pitchFamily="34" charset="0"/>
              <a:buChar char="“"/>
              <a:defRPr sz="3200">
                <a:solidFill>
                  <a:schemeClr val="accent3"/>
                </a:solidFill>
              </a:defRPr>
            </a:lvl1pPr>
            <a:lvl2pPr marL="111125" indent="-111125" algn="l">
              <a:buClrTx/>
              <a:buSzPct val="100000"/>
              <a:buFont typeface="Arial" panose="020B0604020202020204" pitchFamily="34" charset="0"/>
              <a:buChar char="“"/>
              <a:defRPr sz="2800">
                <a:solidFill>
                  <a:schemeClr val="accent3"/>
                </a:solidFill>
              </a:defRPr>
            </a:lvl2pPr>
            <a:lvl3pPr marL="112713" indent="-112713" algn="l">
              <a:buClrTx/>
              <a:buSzPct val="100000"/>
              <a:buFont typeface="Arial" panose="020B0604020202020204" pitchFamily="34" charset="0"/>
              <a:buChar char="“"/>
              <a:defRPr sz="2400">
                <a:solidFill>
                  <a:schemeClr val="accent3"/>
                </a:solidFill>
              </a:defRPr>
            </a:lvl3pPr>
            <a:lvl4pPr marL="122238" indent="-122238" algn="l">
              <a:buClrTx/>
              <a:buSzPct val="100000"/>
              <a:buFont typeface="Arial" panose="020B0604020202020204" pitchFamily="34" charset="0"/>
              <a:buChar char="“"/>
              <a:defRPr>
                <a:solidFill>
                  <a:schemeClr val="accent3"/>
                </a:solidFill>
              </a:defRPr>
            </a:lvl4pPr>
            <a:lvl5pPr marL="112713" indent="-112713" algn="l">
              <a:buClrTx/>
              <a:buSzPct val="100000"/>
              <a:buFont typeface="Arial" panose="020B0604020202020204" pitchFamily="34" charset="0"/>
              <a:buChar char="“"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quote”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9" name="Group 4">
            <a:extLst>
              <a:ext uri="{FF2B5EF4-FFF2-40B4-BE49-F238E27FC236}">
                <a16:creationId xmlns:a16="http://schemas.microsoft.com/office/drawing/2014/main" id="{A55CC86B-000A-481D-B32D-802886E2C8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6333" y="6435965"/>
            <a:ext cx="499594" cy="326341"/>
            <a:chOff x="1831" y="848"/>
            <a:chExt cx="4014" cy="2622"/>
          </a:xfrm>
          <a:solidFill>
            <a:schemeClr val="accent1"/>
          </a:solidFill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F3CA8696-1540-4C76-B9D8-5E1DA0A5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DE2DD4EF-589B-4C67-9130-E0B8419D5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FBF94C29-2044-4777-9CA6-A6E8561C47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F1B20F3E-F64D-46E9-865A-8073F5D1A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4A023430-FD87-46F8-9CE3-19EA5DE1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089E188D-BFB4-4BAC-AB52-C0F114464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69E08D4A-631E-49CA-BE4D-20759C897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494A9229-6846-430D-95A5-23866F99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6C179CF0-387C-4587-8596-25CF4E63C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86A76AA6-ECCC-42B0-BD7E-876FE6433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24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443FE38-D1CA-4BC8-9421-F82BDE9BA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019C58-124E-4BAF-B1B5-6FF47B261ECA}"/>
              </a:ext>
            </a:extLst>
          </p:cNvPr>
          <p:cNvSpPr txBox="1"/>
          <p:nvPr userDrawn="1"/>
        </p:nvSpPr>
        <p:spPr>
          <a:xfrm>
            <a:off x="636495" y="3023636"/>
            <a:ext cx="2510118" cy="8024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4200" b="0" i="0" kern="1200" dirty="0">
                <a:solidFill>
                  <a:schemeClr val="accent3"/>
                </a:solidFill>
                <a:latin typeface="+mn-lt"/>
                <a:ea typeface="+mj-ea"/>
                <a:cs typeface="Arial"/>
              </a:rPr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4F831-94A0-4CA5-A6C1-1AF1A548C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H="1">
            <a:off x="4025958" y="1028213"/>
            <a:ext cx="4729501" cy="4829122"/>
          </a:xfrm>
          <a:gradFill flip="none" rotWithShape="1">
            <a:gsLst>
              <a:gs pos="1000">
                <a:schemeClr val="bg2"/>
              </a:gs>
              <a:gs pos="1000">
                <a:schemeClr val="bg2">
                  <a:alpha val="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 marL="546100" indent="0">
              <a:lnSpc>
                <a:spcPct val="100000"/>
              </a:lnSpc>
              <a:spcBef>
                <a:spcPts val="1800"/>
              </a:spcBef>
              <a:defRPr>
                <a:solidFill>
                  <a:schemeClr val="tx2"/>
                </a:solidFill>
              </a:defRPr>
            </a:lvl1pPr>
            <a:lvl2pPr marL="546100" indent="-238125">
              <a:lnSpc>
                <a:spcPct val="100000"/>
              </a:lnSpc>
              <a:spcBef>
                <a:spcPts val="1800"/>
              </a:spcBef>
              <a:defRPr sz="21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C92F4E-6E61-4FE1-BA59-CC619407B8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6333" y="6435965"/>
            <a:ext cx="499594" cy="326341"/>
            <a:chOff x="1831" y="848"/>
            <a:chExt cx="4014" cy="2622"/>
          </a:xfrm>
          <a:solidFill>
            <a:schemeClr val="accent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D55E306-E4A8-42F3-B691-2ADA9B684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236C73A-9854-482E-AA85-500B0F2A6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AC8A811-18CE-44E0-BEA1-7AECB37FA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EC9A48F-13ED-4CAF-9DFF-44225D6DBE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D7A990A-C22D-4632-A78C-85A4737FA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EF57378-E4FE-498E-8009-A9A537C8A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598FDF-2E5E-45E5-AD07-71A3F5D48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322A517-FD67-4315-830E-BBFD9A038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8444DEA-83C1-4A15-B302-5EE3EE59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0CDF118-F90F-4E2D-B3AA-054FBC6C2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7700C25-869E-49C8-BB92-0DBF5B4F503A}"/>
              </a:ext>
            </a:extLst>
          </p:cNvPr>
          <p:cNvSpPr/>
          <p:nvPr userDrawn="1"/>
        </p:nvSpPr>
        <p:spPr>
          <a:xfrm>
            <a:off x="4501684" y="6585686"/>
            <a:ext cx="43091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9AA3AC"/>
                </a:solidFill>
                <a:effectLst/>
                <a:uLnTx/>
                <a:uFillTx/>
                <a:ea typeface="ＭＳ Ｐゴシック" pitchFamily="34" charset="-128"/>
              </a:rPr>
              <a:t>Confidential and Proprietary. For Internal Use Only.  © 2018 Gigamon.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002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/Content Slide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47701" y="1714500"/>
            <a:ext cx="10906129" cy="4152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2C0CA-1ECE-4E95-A2A6-D7C647BE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9BAF84-7D34-48E5-9D97-7354AE20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16467"/>
            <a:ext cx="10906130" cy="50020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4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Bullet List/Content Slide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0"/>
          <p:cNvSpPr>
            <a:spLocks noGrp="1"/>
          </p:cNvSpPr>
          <p:nvPr>
            <p:ph type="subTitle" idx="16"/>
          </p:nvPr>
        </p:nvSpPr>
        <p:spPr>
          <a:xfrm>
            <a:off x="647701" y="1027118"/>
            <a:ext cx="10906129" cy="30215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47701" y="1714500"/>
            <a:ext cx="10906129" cy="4152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2C0CA-1ECE-4E95-A2A6-D7C647BE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3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7AF21B6-C907-4DBB-AFCC-006A6FADB200}"/>
              </a:ext>
            </a:extLst>
          </p:cNvPr>
          <p:cNvSpPr/>
          <p:nvPr userDrawn="1"/>
        </p:nvSpPr>
        <p:spPr>
          <a:xfrm>
            <a:off x="9781239" y="6585686"/>
            <a:ext cx="19062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9AA3AC"/>
                </a:solidFill>
                <a:effectLst/>
                <a:uLnTx/>
                <a:uFillTx/>
                <a:ea typeface="ＭＳ Ｐゴシック" pitchFamily="34" charset="-128"/>
              </a:rPr>
              <a:t>© 2018 Gigamon.  All rights reserved.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2660C9E1-65D8-4F81-96E9-3737ED6BD3C5}"/>
              </a:ext>
            </a:extLst>
          </p:cNvPr>
          <p:cNvSpPr txBox="1">
            <a:spLocks/>
          </p:cNvSpPr>
          <p:nvPr userDrawn="1">
            <p:custDataLst>
              <p:tags r:id="rId40"/>
            </p:custDataLst>
          </p:nvPr>
        </p:nvSpPr>
        <p:spPr>
          <a:xfrm>
            <a:off x="11604839" y="6605387"/>
            <a:ext cx="371837" cy="1760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640A27-C9D3-4DBE-8647-6D8DC99E1A8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C667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C667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47700" y="1714500"/>
            <a:ext cx="10906132" cy="4152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 userDrawn="1">
            <p:ph type="title"/>
          </p:nvPr>
        </p:nvSpPr>
        <p:spPr>
          <a:xfrm>
            <a:off x="647701" y="516467"/>
            <a:ext cx="10906130" cy="500201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B945AB5-2664-42A5-9DB8-8EB785AA15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6333" y="6435965"/>
            <a:ext cx="499594" cy="326341"/>
            <a:chOff x="1831" y="848"/>
            <a:chExt cx="4014" cy="2622"/>
          </a:xfrm>
          <a:solidFill>
            <a:schemeClr val="accent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86F3785D-343A-42E7-B64E-70A0F8CB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782"/>
              <a:ext cx="600" cy="550"/>
            </a:xfrm>
            <a:custGeom>
              <a:avLst/>
              <a:gdLst>
                <a:gd name="T0" fmla="*/ 255 w 340"/>
                <a:gd name="T1" fmla="*/ 194 h 311"/>
                <a:gd name="T2" fmla="*/ 179 w 340"/>
                <a:gd name="T3" fmla="*/ 194 h 311"/>
                <a:gd name="T4" fmla="*/ 179 w 340"/>
                <a:gd name="T5" fmla="*/ 137 h 311"/>
                <a:gd name="T6" fmla="*/ 340 w 340"/>
                <a:gd name="T7" fmla="*/ 137 h 311"/>
                <a:gd name="T8" fmla="*/ 340 w 340"/>
                <a:gd name="T9" fmla="*/ 291 h 311"/>
                <a:gd name="T10" fmla="*/ 193 w 340"/>
                <a:gd name="T11" fmla="*/ 311 h 311"/>
                <a:gd name="T12" fmla="*/ 0 w 340"/>
                <a:gd name="T13" fmla="*/ 158 h 311"/>
                <a:gd name="T14" fmla="*/ 184 w 340"/>
                <a:gd name="T15" fmla="*/ 0 h 311"/>
                <a:gd name="T16" fmla="*/ 340 w 340"/>
                <a:gd name="T17" fmla="*/ 100 h 311"/>
                <a:gd name="T18" fmla="*/ 247 w 340"/>
                <a:gd name="T19" fmla="*/ 100 h 311"/>
                <a:gd name="T20" fmla="*/ 182 w 340"/>
                <a:gd name="T21" fmla="*/ 55 h 311"/>
                <a:gd name="T22" fmla="*/ 89 w 340"/>
                <a:gd name="T23" fmla="*/ 153 h 311"/>
                <a:gd name="T24" fmla="*/ 190 w 340"/>
                <a:gd name="T25" fmla="*/ 253 h 311"/>
                <a:gd name="T26" fmla="*/ 255 w 340"/>
                <a:gd name="T27" fmla="*/ 244 h 311"/>
                <a:gd name="T28" fmla="*/ 255 w 340"/>
                <a:gd name="T29" fmla="*/ 19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11">
                  <a:moveTo>
                    <a:pt x="255" y="194"/>
                  </a:moveTo>
                  <a:cubicBezTo>
                    <a:pt x="179" y="194"/>
                    <a:pt x="179" y="194"/>
                    <a:pt x="179" y="194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297" y="304"/>
                    <a:pt x="247" y="311"/>
                    <a:pt x="193" y="311"/>
                  </a:cubicBezTo>
                  <a:cubicBezTo>
                    <a:pt x="64" y="311"/>
                    <a:pt x="0" y="260"/>
                    <a:pt x="0" y="158"/>
                  </a:cubicBezTo>
                  <a:cubicBezTo>
                    <a:pt x="0" y="57"/>
                    <a:pt x="65" y="0"/>
                    <a:pt x="184" y="0"/>
                  </a:cubicBezTo>
                  <a:cubicBezTo>
                    <a:pt x="284" y="0"/>
                    <a:pt x="336" y="33"/>
                    <a:pt x="340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73"/>
                    <a:pt x="222" y="55"/>
                    <a:pt x="182" y="55"/>
                  </a:cubicBezTo>
                  <a:cubicBezTo>
                    <a:pt x="122" y="55"/>
                    <a:pt x="89" y="90"/>
                    <a:pt x="89" y="153"/>
                  </a:cubicBezTo>
                  <a:cubicBezTo>
                    <a:pt x="89" y="219"/>
                    <a:pt x="123" y="253"/>
                    <a:pt x="190" y="253"/>
                  </a:cubicBezTo>
                  <a:cubicBezTo>
                    <a:pt x="210" y="253"/>
                    <a:pt x="232" y="250"/>
                    <a:pt x="255" y="244"/>
                  </a:cubicBezTo>
                  <a:lnTo>
                    <a:pt x="25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691908-93C8-4EA9-9833-6E9A8FDE3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" y="2789"/>
              <a:ext cx="154" cy="534"/>
            </a:xfrm>
            <a:custGeom>
              <a:avLst/>
              <a:gdLst>
                <a:gd name="T0" fmla="*/ 0 w 154"/>
                <a:gd name="T1" fmla="*/ 0 h 534"/>
                <a:gd name="T2" fmla="*/ 154 w 154"/>
                <a:gd name="T3" fmla="*/ 0 h 534"/>
                <a:gd name="T4" fmla="*/ 154 w 154"/>
                <a:gd name="T5" fmla="*/ 105 h 534"/>
                <a:gd name="T6" fmla="*/ 0 w 154"/>
                <a:gd name="T7" fmla="*/ 105 h 534"/>
                <a:gd name="T8" fmla="*/ 0 w 154"/>
                <a:gd name="T9" fmla="*/ 0 h 534"/>
                <a:gd name="T10" fmla="*/ 7 w 154"/>
                <a:gd name="T11" fmla="*/ 161 h 534"/>
                <a:gd name="T12" fmla="*/ 148 w 154"/>
                <a:gd name="T13" fmla="*/ 161 h 534"/>
                <a:gd name="T14" fmla="*/ 148 w 154"/>
                <a:gd name="T15" fmla="*/ 534 h 534"/>
                <a:gd name="T16" fmla="*/ 7 w 154"/>
                <a:gd name="T17" fmla="*/ 534 h 534"/>
                <a:gd name="T18" fmla="*/ 7 w 154"/>
                <a:gd name="T19" fmla="*/ 1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34">
                  <a:moveTo>
                    <a:pt x="0" y="0"/>
                  </a:moveTo>
                  <a:lnTo>
                    <a:pt x="154" y="0"/>
                  </a:lnTo>
                  <a:lnTo>
                    <a:pt x="15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7" y="161"/>
                  </a:moveTo>
                  <a:lnTo>
                    <a:pt x="148" y="161"/>
                  </a:lnTo>
                  <a:lnTo>
                    <a:pt x="148" y="534"/>
                  </a:lnTo>
                  <a:lnTo>
                    <a:pt x="7" y="534"/>
                  </a:lnTo>
                  <a:lnTo>
                    <a:pt x="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DA3600B-611F-4DF3-BE31-1E051FC6F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941"/>
              <a:ext cx="498" cy="529"/>
            </a:xfrm>
            <a:custGeom>
              <a:avLst/>
              <a:gdLst>
                <a:gd name="T0" fmla="*/ 203 w 282"/>
                <a:gd name="T1" fmla="*/ 5 h 299"/>
                <a:gd name="T2" fmla="*/ 282 w 282"/>
                <a:gd name="T3" fmla="*/ 5 h 299"/>
                <a:gd name="T4" fmla="*/ 279 w 282"/>
                <a:gd name="T5" fmla="*/ 53 h 299"/>
                <a:gd name="T6" fmla="*/ 279 w 282"/>
                <a:gd name="T7" fmla="*/ 161 h 299"/>
                <a:gd name="T8" fmla="*/ 260 w 282"/>
                <a:gd name="T9" fmla="*/ 254 h 299"/>
                <a:gd name="T10" fmla="*/ 131 w 282"/>
                <a:gd name="T11" fmla="*/ 299 h 299"/>
                <a:gd name="T12" fmla="*/ 11 w 282"/>
                <a:gd name="T13" fmla="*/ 225 h 299"/>
                <a:gd name="T14" fmla="*/ 91 w 282"/>
                <a:gd name="T15" fmla="*/ 225 h 299"/>
                <a:gd name="T16" fmla="*/ 134 w 282"/>
                <a:gd name="T17" fmla="*/ 253 h 299"/>
                <a:gd name="T18" fmla="*/ 199 w 282"/>
                <a:gd name="T19" fmla="*/ 190 h 299"/>
                <a:gd name="T20" fmla="*/ 199 w 282"/>
                <a:gd name="T21" fmla="*/ 173 h 299"/>
                <a:gd name="T22" fmla="*/ 109 w 282"/>
                <a:gd name="T23" fmla="*/ 208 h 299"/>
                <a:gd name="T24" fmla="*/ 0 w 282"/>
                <a:gd name="T25" fmla="*/ 106 h 299"/>
                <a:gd name="T26" fmla="*/ 113 w 282"/>
                <a:gd name="T27" fmla="*/ 0 h 299"/>
                <a:gd name="T28" fmla="*/ 201 w 282"/>
                <a:gd name="T29" fmla="*/ 37 h 299"/>
                <a:gd name="T30" fmla="*/ 203 w 282"/>
                <a:gd name="T31" fmla="*/ 5 h 299"/>
                <a:gd name="T32" fmla="*/ 140 w 282"/>
                <a:gd name="T33" fmla="*/ 162 h 299"/>
                <a:gd name="T34" fmla="*/ 200 w 282"/>
                <a:gd name="T35" fmla="*/ 103 h 299"/>
                <a:gd name="T36" fmla="*/ 141 w 282"/>
                <a:gd name="T37" fmla="*/ 46 h 299"/>
                <a:gd name="T38" fmla="*/ 83 w 282"/>
                <a:gd name="T39" fmla="*/ 106 h 299"/>
                <a:gd name="T40" fmla="*/ 140 w 282"/>
                <a:gd name="T41" fmla="*/ 16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99">
                  <a:moveTo>
                    <a:pt x="203" y="5"/>
                  </a:moveTo>
                  <a:cubicBezTo>
                    <a:pt x="282" y="5"/>
                    <a:pt x="282" y="5"/>
                    <a:pt x="282" y="5"/>
                  </a:cubicBezTo>
                  <a:cubicBezTo>
                    <a:pt x="280" y="22"/>
                    <a:pt x="279" y="38"/>
                    <a:pt x="279" y="53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201"/>
                    <a:pt x="278" y="231"/>
                    <a:pt x="260" y="254"/>
                  </a:cubicBezTo>
                  <a:cubicBezTo>
                    <a:pt x="236" y="285"/>
                    <a:pt x="195" y="299"/>
                    <a:pt x="131" y="299"/>
                  </a:cubicBezTo>
                  <a:cubicBezTo>
                    <a:pt x="52" y="299"/>
                    <a:pt x="12" y="275"/>
                    <a:pt x="1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44"/>
                    <a:pt x="106" y="253"/>
                    <a:pt x="134" y="253"/>
                  </a:cubicBezTo>
                  <a:cubicBezTo>
                    <a:pt x="178" y="253"/>
                    <a:pt x="199" y="233"/>
                    <a:pt x="199" y="19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78" y="196"/>
                    <a:pt x="147" y="208"/>
                    <a:pt x="109" y="208"/>
                  </a:cubicBezTo>
                  <a:cubicBezTo>
                    <a:pt x="43" y="208"/>
                    <a:pt x="0" y="165"/>
                    <a:pt x="0" y="106"/>
                  </a:cubicBezTo>
                  <a:cubicBezTo>
                    <a:pt x="0" y="41"/>
                    <a:pt x="42" y="0"/>
                    <a:pt x="113" y="0"/>
                  </a:cubicBezTo>
                  <a:cubicBezTo>
                    <a:pt x="146" y="0"/>
                    <a:pt x="175" y="12"/>
                    <a:pt x="201" y="37"/>
                  </a:cubicBezTo>
                  <a:cubicBezTo>
                    <a:pt x="201" y="25"/>
                    <a:pt x="202" y="14"/>
                    <a:pt x="203" y="5"/>
                  </a:cubicBezTo>
                  <a:close/>
                  <a:moveTo>
                    <a:pt x="140" y="162"/>
                  </a:moveTo>
                  <a:cubicBezTo>
                    <a:pt x="179" y="162"/>
                    <a:pt x="200" y="141"/>
                    <a:pt x="200" y="103"/>
                  </a:cubicBezTo>
                  <a:cubicBezTo>
                    <a:pt x="200" y="67"/>
                    <a:pt x="178" y="46"/>
                    <a:pt x="141" y="46"/>
                  </a:cubicBezTo>
                  <a:cubicBezTo>
                    <a:pt x="104" y="46"/>
                    <a:pt x="83" y="68"/>
                    <a:pt x="83" y="106"/>
                  </a:cubicBezTo>
                  <a:cubicBezTo>
                    <a:pt x="83" y="139"/>
                    <a:pt x="105" y="162"/>
                    <a:pt x="14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F7E30AB0-811B-4CC1-B6D7-29033A46B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2" y="2941"/>
              <a:ext cx="462" cy="391"/>
            </a:xfrm>
            <a:custGeom>
              <a:avLst/>
              <a:gdLst>
                <a:gd name="T0" fmla="*/ 83 w 262"/>
                <a:gd name="T1" fmla="*/ 221 h 221"/>
                <a:gd name="T2" fmla="*/ 0 w 262"/>
                <a:gd name="T3" fmla="*/ 157 h 221"/>
                <a:gd name="T4" fmla="*/ 32 w 262"/>
                <a:gd name="T5" fmla="*/ 98 h 221"/>
                <a:gd name="T6" fmla="*/ 140 w 262"/>
                <a:gd name="T7" fmla="*/ 84 h 221"/>
                <a:gd name="T8" fmla="*/ 179 w 262"/>
                <a:gd name="T9" fmla="*/ 84 h 221"/>
                <a:gd name="T10" fmla="*/ 180 w 262"/>
                <a:gd name="T11" fmla="*/ 78 h 221"/>
                <a:gd name="T12" fmla="*/ 140 w 262"/>
                <a:gd name="T13" fmla="*/ 42 h 221"/>
                <a:gd name="T14" fmla="*/ 95 w 262"/>
                <a:gd name="T15" fmla="*/ 68 h 221"/>
                <a:gd name="T16" fmla="*/ 13 w 262"/>
                <a:gd name="T17" fmla="*/ 68 h 221"/>
                <a:gd name="T18" fmla="*/ 141 w 262"/>
                <a:gd name="T19" fmla="*/ 0 h 221"/>
                <a:gd name="T20" fmla="*/ 257 w 262"/>
                <a:gd name="T21" fmla="*/ 81 h 221"/>
                <a:gd name="T22" fmla="*/ 257 w 262"/>
                <a:gd name="T23" fmla="*/ 189 h 221"/>
                <a:gd name="T24" fmla="*/ 262 w 262"/>
                <a:gd name="T25" fmla="*/ 216 h 221"/>
                <a:gd name="T26" fmla="*/ 186 w 262"/>
                <a:gd name="T27" fmla="*/ 216 h 221"/>
                <a:gd name="T28" fmla="*/ 181 w 262"/>
                <a:gd name="T29" fmla="*/ 189 h 221"/>
                <a:gd name="T30" fmla="*/ 181 w 262"/>
                <a:gd name="T31" fmla="*/ 185 h 221"/>
                <a:gd name="T32" fmla="*/ 83 w 262"/>
                <a:gd name="T33" fmla="*/ 221 h 221"/>
                <a:gd name="T34" fmla="*/ 173 w 262"/>
                <a:gd name="T35" fmla="*/ 122 h 221"/>
                <a:gd name="T36" fmla="*/ 84 w 262"/>
                <a:gd name="T37" fmla="*/ 152 h 221"/>
                <a:gd name="T38" fmla="*/ 124 w 262"/>
                <a:gd name="T39" fmla="*/ 175 h 221"/>
                <a:gd name="T40" fmla="*/ 179 w 262"/>
                <a:gd name="T41" fmla="*/ 127 h 221"/>
                <a:gd name="T42" fmla="*/ 179 w 262"/>
                <a:gd name="T43" fmla="*/ 122 h 221"/>
                <a:gd name="T44" fmla="*/ 173 w 262"/>
                <a:gd name="T4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1">
                  <a:moveTo>
                    <a:pt x="83" y="221"/>
                  </a:moveTo>
                  <a:cubicBezTo>
                    <a:pt x="29" y="221"/>
                    <a:pt x="0" y="197"/>
                    <a:pt x="0" y="157"/>
                  </a:cubicBezTo>
                  <a:cubicBezTo>
                    <a:pt x="0" y="132"/>
                    <a:pt x="11" y="111"/>
                    <a:pt x="32" y="98"/>
                  </a:cubicBezTo>
                  <a:cubicBezTo>
                    <a:pt x="53" y="85"/>
                    <a:pt x="89" y="84"/>
                    <a:pt x="14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0" y="78"/>
                  </a:cubicBezTo>
                  <a:cubicBezTo>
                    <a:pt x="180" y="55"/>
                    <a:pt x="166" y="42"/>
                    <a:pt x="140" y="42"/>
                  </a:cubicBezTo>
                  <a:cubicBezTo>
                    <a:pt x="112" y="42"/>
                    <a:pt x="98" y="49"/>
                    <a:pt x="9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8" y="21"/>
                    <a:pt x="60" y="0"/>
                    <a:pt x="141" y="0"/>
                  </a:cubicBezTo>
                  <a:cubicBezTo>
                    <a:pt x="220" y="0"/>
                    <a:pt x="257" y="25"/>
                    <a:pt x="257" y="81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7" y="199"/>
                    <a:pt x="258" y="207"/>
                    <a:pt x="262" y="216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3" y="209"/>
                    <a:pt x="181" y="200"/>
                    <a:pt x="181" y="189"/>
                  </a:cubicBezTo>
                  <a:cubicBezTo>
                    <a:pt x="181" y="188"/>
                    <a:pt x="181" y="186"/>
                    <a:pt x="181" y="185"/>
                  </a:cubicBezTo>
                  <a:cubicBezTo>
                    <a:pt x="165" y="208"/>
                    <a:pt x="131" y="221"/>
                    <a:pt x="83" y="221"/>
                  </a:cubicBezTo>
                  <a:close/>
                  <a:moveTo>
                    <a:pt x="173" y="122"/>
                  </a:moveTo>
                  <a:cubicBezTo>
                    <a:pt x="112" y="122"/>
                    <a:pt x="84" y="128"/>
                    <a:pt x="84" y="152"/>
                  </a:cubicBezTo>
                  <a:cubicBezTo>
                    <a:pt x="84" y="168"/>
                    <a:pt x="97" y="175"/>
                    <a:pt x="124" y="175"/>
                  </a:cubicBezTo>
                  <a:cubicBezTo>
                    <a:pt x="160" y="175"/>
                    <a:pt x="179" y="158"/>
                    <a:pt x="179" y="127"/>
                  </a:cubicBezTo>
                  <a:cubicBezTo>
                    <a:pt x="179" y="126"/>
                    <a:pt x="179" y="124"/>
                    <a:pt x="179" y="122"/>
                  </a:cubicBezTo>
                  <a:cubicBezTo>
                    <a:pt x="177" y="122"/>
                    <a:pt x="175" y="122"/>
                    <a:pt x="17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54CDB31-8008-41FD-99D6-C3DF4D11E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941"/>
              <a:ext cx="748" cy="382"/>
            </a:xfrm>
            <a:custGeom>
              <a:avLst/>
              <a:gdLst>
                <a:gd name="T0" fmla="*/ 2 w 424"/>
                <a:gd name="T1" fmla="*/ 55 h 216"/>
                <a:gd name="T2" fmla="*/ 0 w 424"/>
                <a:gd name="T3" fmla="*/ 5 h 216"/>
                <a:gd name="T4" fmla="*/ 79 w 424"/>
                <a:gd name="T5" fmla="*/ 5 h 216"/>
                <a:gd name="T6" fmla="*/ 83 w 424"/>
                <a:gd name="T7" fmla="*/ 39 h 216"/>
                <a:gd name="T8" fmla="*/ 170 w 424"/>
                <a:gd name="T9" fmla="*/ 0 h 216"/>
                <a:gd name="T10" fmla="*/ 246 w 424"/>
                <a:gd name="T11" fmla="*/ 44 h 216"/>
                <a:gd name="T12" fmla="*/ 332 w 424"/>
                <a:gd name="T13" fmla="*/ 0 h 216"/>
                <a:gd name="T14" fmla="*/ 424 w 424"/>
                <a:gd name="T15" fmla="*/ 90 h 216"/>
                <a:gd name="T16" fmla="*/ 424 w 424"/>
                <a:gd name="T17" fmla="*/ 216 h 216"/>
                <a:gd name="T18" fmla="*/ 344 w 424"/>
                <a:gd name="T19" fmla="*/ 216 h 216"/>
                <a:gd name="T20" fmla="*/ 344 w 424"/>
                <a:gd name="T21" fmla="*/ 88 h 216"/>
                <a:gd name="T22" fmla="*/ 303 w 424"/>
                <a:gd name="T23" fmla="*/ 48 h 216"/>
                <a:gd name="T24" fmla="*/ 252 w 424"/>
                <a:gd name="T25" fmla="*/ 109 h 216"/>
                <a:gd name="T26" fmla="*/ 252 w 424"/>
                <a:gd name="T27" fmla="*/ 216 h 216"/>
                <a:gd name="T28" fmla="*/ 173 w 424"/>
                <a:gd name="T29" fmla="*/ 216 h 216"/>
                <a:gd name="T30" fmla="*/ 173 w 424"/>
                <a:gd name="T31" fmla="*/ 88 h 216"/>
                <a:gd name="T32" fmla="*/ 133 w 424"/>
                <a:gd name="T33" fmla="*/ 48 h 216"/>
                <a:gd name="T34" fmla="*/ 81 w 424"/>
                <a:gd name="T35" fmla="*/ 109 h 216"/>
                <a:gd name="T36" fmla="*/ 81 w 424"/>
                <a:gd name="T37" fmla="*/ 216 h 216"/>
                <a:gd name="T38" fmla="*/ 2 w 424"/>
                <a:gd name="T39" fmla="*/ 216 h 216"/>
                <a:gd name="T40" fmla="*/ 2 w 424"/>
                <a:gd name="T4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216">
                  <a:moveTo>
                    <a:pt x="2" y="55"/>
                  </a:moveTo>
                  <a:cubicBezTo>
                    <a:pt x="2" y="38"/>
                    <a:pt x="2" y="22"/>
                    <a:pt x="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1" y="17"/>
                    <a:pt x="82" y="28"/>
                    <a:pt x="83" y="39"/>
                  </a:cubicBezTo>
                  <a:cubicBezTo>
                    <a:pt x="106" y="13"/>
                    <a:pt x="136" y="0"/>
                    <a:pt x="170" y="0"/>
                  </a:cubicBezTo>
                  <a:cubicBezTo>
                    <a:pt x="209" y="0"/>
                    <a:pt x="235" y="15"/>
                    <a:pt x="246" y="44"/>
                  </a:cubicBezTo>
                  <a:cubicBezTo>
                    <a:pt x="266" y="15"/>
                    <a:pt x="295" y="0"/>
                    <a:pt x="332" y="0"/>
                  </a:cubicBezTo>
                  <a:cubicBezTo>
                    <a:pt x="391" y="0"/>
                    <a:pt x="424" y="31"/>
                    <a:pt x="424" y="90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344" y="216"/>
                    <a:pt x="344" y="216"/>
                    <a:pt x="344" y="216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62"/>
                    <a:pt x="329" y="48"/>
                    <a:pt x="303" y="48"/>
                  </a:cubicBezTo>
                  <a:cubicBezTo>
                    <a:pt x="268" y="48"/>
                    <a:pt x="252" y="68"/>
                    <a:pt x="252" y="109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63"/>
                    <a:pt x="158" y="48"/>
                    <a:pt x="133" y="48"/>
                  </a:cubicBezTo>
                  <a:cubicBezTo>
                    <a:pt x="97" y="48"/>
                    <a:pt x="81" y="68"/>
                    <a:pt x="81" y="1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2" y="216"/>
                    <a:pt x="2" y="216"/>
                    <a:pt x="2" y="216"/>
                  </a:cubicBezTo>
                  <a:lnTo>
                    <a:pt x="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11B65A3-5CAE-4385-8316-14A9C13E0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6" y="2941"/>
              <a:ext cx="504" cy="391"/>
            </a:xfrm>
            <a:custGeom>
              <a:avLst/>
              <a:gdLst>
                <a:gd name="T0" fmla="*/ 0 w 286"/>
                <a:gd name="T1" fmla="*/ 110 h 221"/>
                <a:gd name="T2" fmla="*/ 142 w 286"/>
                <a:gd name="T3" fmla="*/ 0 h 221"/>
                <a:gd name="T4" fmla="*/ 286 w 286"/>
                <a:gd name="T5" fmla="*/ 111 h 221"/>
                <a:gd name="T6" fmla="*/ 139 w 286"/>
                <a:gd name="T7" fmla="*/ 221 h 221"/>
                <a:gd name="T8" fmla="*/ 0 w 286"/>
                <a:gd name="T9" fmla="*/ 110 h 221"/>
                <a:gd name="T10" fmla="*/ 201 w 286"/>
                <a:gd name="T11" fmla="*/ 109 h 221"/>
                <a:gd name="T12" fmla="*/ 143 w 286"/>
                <a:gd name="T13" fmla="*/ 42 h 221"/>
                <a:gd name="T14" fmla="*/ 84 w 286"/>
                <a:gd name="T15" fmla="*/ 108 h 221"/>
                <a:gd name="T16" fmla="*/ 143 w 286"/>
                <a:gd name="T17" fmla="*/ 174 h 221"/>
                <a:gd name="T18" fmla="*/ 201 w 286"/>
                <a:gd name="T19" fmla="*/ 1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21">
                  <a:moveTo>
                    <a:pt x="0" y="110"/>
                  </a:moveTo>
                  <a:cubicBezTo>
                    <a:pt x="0" y="40"/>
                    <a:pt x="49" y="0"/>
                    <a:pt x="142" y="0"/>
                  </a:cubicBezTo>
                  <a:cubicBezTo>
                    <a:pt x="236" y="0"/>
                    <a:pt x="286" y="40"/>
                    <a:pt x="286" y="111"/>
                  </a:cubicBezTo>
                  <a:cubicBezTo>
                    <a:pt x="286" y="184"/>
                    <a:pt x="236" y="221"/>
                    <a:pt x="139" y="221"/>
                  </a:cubicBezTo>
                  <a:cubicBezTo>
                    <a:pt x="47" y="221"/>
                    <a:pt x="0" y="181"/>
                    <a:pt x="0" y="110"/>
                  </a:cubicBezTo>
                  <a:close/>
                  <a:moveTo>
                    <a:pt x="201" y="109"/>
                  </a:moveTo>
                  <a:cubicBezTo>
                    <a:pt x="201" y="68"/>
                    <a:pt x="178" y="42"/>
                    <a:pt x="143" y="42"/>
                  </a:cubicBezTo>
                  <a:cubicBezTo>
                    <a:pt x="106" y="42"/>
                    <a:pt x="84" y="66"/>
                    <a:pt x="84" y="108"/>
                  </a:cubicBezTo>
                  <a:cubicBezTo>
                    <a:pt x="84" y="151"/>
                    <a:pt x="105" y="174"/>
                    <a:pt x="143" y="174"/>
                  </a:cubicBezTo>
                  <a:cubicBezTo>
                    <a:pt x="179" y="174"/>
                    <a:pt x="201" y="149"/>
                    <a:pt x="20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3A298EE-7533-4D62-889C-A16A86DD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941"/>
              <a:ext cx="470" cy="382"/>
            </a:xfrm>
            <a:custGeom>
              <a:avLst/>
              <a:gdLst>
                <a:gd name="T0" fmla="*/ 3 w 266"/>
                <a:gd name="T1" fmla="*/ 55 h 216"/>
                <a:gd name="T2" fmla="*/ 0 w 266"/>
                <a:gd name="T3" fmla="*/ 5 h 216"/>
                <a:gd name="T4" fmla="*/ 81 w 266"/>
                <a:gd name="T5" fmla="*/ 5 h 216"/>
                <a:gd name="T6" fmla="*/ 84 w 266"/>
                <a:gd name="T7" fmla="*/ 39 h 216"/>
                <a:gd name="T8" fmla="*/ 174 w 266"/>
                <a:gd name="T9" fmla="*/ 0 h 216"/>
                <a:gd name="T10" fmla="*/ 266 w 266"/>
                <a:gd name="T11" fmla="*/ 87 h 216"/>
                <a:gd name="T12" fmla="*/ 266 w 266"/>
                <a:gd name="T13" fmla="*/ 216 h 216"/>
                <a:gd name="T14" fmla="*/ 185 w 266"/>
                <a:gd name="T15" fmla="*/ 216 h 216"/>
                <a:gd name="T16" fmla="*/ 185 w 266"/>
                <a:gd name="T17" fmla="*/ 91 h 216"/>
                <a:gd name="T18" fmla="*/ 140 w 266"/>
                <a:gd name="T19" fmla="*/ 48 h 216"/>
                <a:gd name="T20" fmla="*/ 84 w 266"/>
                <a:gd name="T21" fmla="*/ 109 h 216"/>
                <a:gd name="T22" fmla="*/ 84 w 266"/>
                <a:gd name="T23" fmla="*/ 216 h 216"/>
                <a:gd name="T24" fmla="*/ 3 w 266"/>
                <a:gd name="T25" fmla="*/ 216 h 216"/>
                <a:gd name="T26" fmla="*/ 3 w 266"/>
                <a:gd name="T27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6">
                  <a:moveTo>
                    <a:pt x="3" y="55"/>
                  </a:moveTo>
                  <a:cubicBezTo>
                    <a:pt x="3" y="38"/>
                    <a:pt x="3" y="22"/>
                    <a:pt x="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15"/>
                    <a:pt x="84" y="27"/>
                    <a:pt x="84" y="39"/>
                  </a:cubicBezTo>
                  <a:cubicBezTo>
                    <a:pt x="107" y="14"/>
                    <a:pt x="135" y="0"/>
                    <a:pt x="174" y="0"/>
                  </a:cubicBezTo>
                  <a:cubicBezTo>
                    <a:pt x="231" y="0"/>
                    <a:pt x="266" y="32"/>
                    <a:pt x="266" y="87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185" y="216"/>
                    <a:pt x="185" y="216"/>
                    <a:pt x="185" y="216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63"/>
                    <a:pt x="169" y="48"/>
                    <a:pt x="140" y="48"/>
                  </a:cubicBezTo>
                  <a:cubicBezTo>
                    <a:pt x="102" y="48"/>
                    <a:pt x="84" y="68"/>
                    <a:pt x="84" y="109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3" y="216"/>
                    <a:pt x="3" y="216"/>
                    <a:pt x="3" y="216"/>
                  </a:cubicBez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008FB7D-CBCC-47D9-9631-ECB100D36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848"/>
              <a:ext cx="2191" cy="1724"/>
            </a:xfrm>
            <a:custGeom>
              <a:avLst/>
              <a:gdLst>
                <a:gd name="T0" fmla="*/ 1241 w 1241"/>
                <a:gd name="T1" fmla="*/ 382 h 975"/>
                <a:gd name="T2" fmla="*/ 1241 w 1241"/>
                <a:gd name="T3" fmla="*/ 380 h 975"/>
                <a:gd name="T4" fmla="*/ 828 w 1241"/>
                <a:gd name="T5" fmla="*/ 0 h 975"/>
                <a:gd name="T6" fmla="*/ 829 w 1241"/>
                <a:gd name="T7" fmla="*/ 0 h 975"/>
                <a:gd name="T8" fmla="*/ 541 w 1241"/>
                <a:gd name="T9" fmla="*/ 0 h 975"/>
                <a:gd name="T10" fmla="*/ 0 w 1241"/>
                <a:gd name="T11" fmla="*/ 488 h 975"/>
                <a:gd name="T12" fmla="*/ 541 w 1241"/>
                <a:gd name="T13" fmla="*/ 975 h 975"/>
                <a:gd name="T14" fmla="*/ 733 w 1241"/>
                <a:gd name="T15" fmla="*/ 975 h 975"/>
                <a:gd name="T16" fmla="*/ 734 w 1241"/>
                <a:gd name="T17" fmla="*/ 975 h 975"/>
                <a:gd name="T18" fmla="*/ 739 w 1241"/>
                <a:gd name="T19" fmla="*/ 969 h 975"/>
                <a:gd name="T20" fmla="*/ 733 w 1241"/>
                <a:gd name="T21" fmla="*/ 963 h 975"/>
                <a:gd name="T22" fmla="*/ 312 w 1241"/>
                <a:gd name="T23" fmla="*/ 488 h 975"/>
                <a:gd name="T24" fmla="*/ 602 w 1241"/>
                <a:gd name="T25" fmla="*/ 56 h 975"/>
                <a:gd name="T26" fmla="*/ 605 w 1241"/>
                <a:gd name="T27" fmla="*/ 55 h 975"/>
                <a:gd name="T28" fmla="*/ 611 w 1241"/>
                <a:gd name="T29" fmla="*/ 61 h 975"/>
                <a:gd name="T30" fmla="*/ 607 w 1241"/>
                <a:gd name="T31" fmla="*/ 67 h 975"/>
                <a:gd name="T32" fmla="*/ 395 w 1241"/>
                <a:gd name="T33" fmla="*/ 488 h 975"/>
                <a:gd name="T34" fmla="*/ 410 w 1241"/>
                <a:gd name="T35" fmla="*/ 619 h 975"/>
                <a:gd name="T36" fmla="*/ 411 w 1241"/>
                <a:gd name="T37" fmla="*/ 620 h 975"/>
                <a:gd name="T38" fmla="*/ 416 w 1241"/>
                <a:gd name="T39" fmla="*/ 624 h 975"/>
                <a:gd name="T40" fmla="*/ 422 w 1241"/>
                <a:gd name="T41" fmla="*/ 618 h 975"/>
                <a:gd name="T42" fmla="*/ 422 w 1241"/>
                <a:gd name="T43" fmla="*/ 618 h 975"/>
                <a:gd name="T44" fmla="*/ 422 w 1241"/>
                <a:gd name="T45" fmla="*/ 617 h 975"/>
                <a:gd name="T46" fmla="*/ 421 w 1241"/>
                <a:gd name="T47" fmla="*/ 581 h 975"/>
                <a:gd name="T48" fmla="*/ 763 w 1241"/>
                <a:gd name="T49" fmla="*/ 211 h 975"/>
                <a:gd name="T50" fmla="*/ 1053 w 1241"/>
                <a:gd name="T51" fmla="*/ 384 h 975"/>
                <a:gd name="T52" fmla="*/ 1053 w 1241"/>
                <a:gd name="T53" fmla="*/ 384 h 975"/>
                <a:gd name="T54" fmla="*/ 1058 w 1241"/>
                <a:gd name="T55" fmla="*/ 388 h 975"/>
                <a:gd name="T56" fmla="*/ 1058 w 1241"/>
                <a:gd name="T57" fmla="*/ 388 h 975"/>
                <a:gd name="T58" fmla="*/ 1058 w 1241"/>
                <a:gd name="T59" fmla="*/ 388 h 975"/>
                <a:gd name="T60" fmla="*/ 1059 w 1241"/>
                <a:gd name="T61" fmla="*/ 388 h 975"/>
                <a:gd name="T62" fmla="*/ 1059 w 1241"/>
                <a:gd name="T63" fmla="*/ 388 h 975"/>
                <a:gd name="T64" fmla="*/ 1235 w 1241"/>
                <a:gd name="T65" fmla="*/ 388 h 975"/>
                <a:gd name="T66" fmla="*/ 1235 w 1241"/>
                <a:gd name="T67" fmla="*/ 388 h 975"/>
                <a:gd name="T68" fmla="*/ 1235 w 1241"/>
                <a:gd name="T69" fmla="*/ 388 h 975"/>
                <a:gd name="T70" fmla="*/ 1235 w 1241"/>
                <a:gd name="T71" fmla="*/ 388 h 975"/>
                <a:gd name="T72" fmla="*/ 1235 w 1241"/>
                <a:gd name="T73" fmla="*/ 388 h 975"/>
                <a:gd name="T74" fmla="*/ 1235 w 1241"/>
                <a:gd name="T75" fmla="*/ 388 h 975"/>
                <a:gd name="T76" fmla="*/ 1241 w 1241"/>
                <a:gd name="T77" fmla="*/ 38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1" h="975">
                  <a:moveTo>
                    <a:pt x="1241" y="382"/>
                  </a:moveTo>
                  <a:cubicBezTo>
                    <a:pt x="1241" y="381"/>
                    <a:pt x="1241" y="380"/>
                    <a:pt x="1241" y="380"/>
                  </a:cubicBezTo>
                  <a:cubicBezTo>
                    <a:pt x="1198" y="164"/>
                    <a:pt x="1030" y="3"/>
                    <a:pt x="828" y="0"/>
                  </a:cubicBezTo>
                  <a:cubicBezTo>
                    <a:pt x="828" y="0"/>
                    <a:pt x="829" y="0"/>
                    <a:pt x="829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242" y="0"/>
                    <a:pt x="0" y="219"/>
                    <a:pt x="0" y="488"/>
                  </a:cubicBezTo>
                  <a:cubicBezTo>
                    <a:pt x="0" y="757"/>
                    <a:pt x="242" y="975"/>
                    <a:pt x="541" y="975"/>
                  </a:cubicBezTo>
                  <a:cubicBezTo>
                    <a:pt x="541" y="975"/>
                    <a:pt x="733" y="975"/>
                    <a:pt x="733" y="975"/>
                  </a:cubicBezTo>
                  <a:cubicBezTo>
                    <a:pt x="733" y="975"/>
                    <a:pt x="733" y="975"/>
                    <a:pt x="734" y="975"/>
                  </a:cubicBezTo>
                  <a:cubicBezTo>
                    <a:pt x="737" y="975"/>
                    <a:pt x="739" y="972"/>
                    <a:pt x="739" y="969"/>
                  </a:cubicBezTo>
                  <a:cubicBezTo>
                    <a:pt x="739" y="967"/>
                    <a:pt x="738" y="964"/>
                    <a:pt x="733" y="963"/>
                  </a:cubicBezTo>
                  <a:cubicBezTo>
                    <a:pt x="492" y="914"/>
                    <a:pt x="312" y="720"/>
                    <a:pt x="312" y="488"/>
                  </a:cubicBezTo>
                  <a:cubicBezTo>
                    <a:pt x="312" y="300"/>
                    <a:pt x="429" y="138"/>
                    <a:pt x="602" y="56"/>
                  </a:cubicBezTo>
                  <a:cubicBezTo>
                    <a:pt x="602" y="56"/>
                    <a:pt x="604" y="55"/>
                    <a:pt x="605" y="55"/>
                  </a:cubicBezTo>
                  <a:cubicBezTo>
                    <a:pt x="608" y="55"/>
                    <a:pt x="611" y="58"/>
                    <a:pt x="611" y="61"/>
                  </a:cubicBezTo>
                  <a:cubicBezTo>
                    <a:pt x="611" y="64"/>
                    <a:pt x="610" y="65"/>
                    <a:pt x="607" y="67"/>
                  </a:cubicBezTo>
                  <a:cubicBezTo>
                    <a:pt x="480" y="151"/>
                    <a:pt x="395" y="308"/>
                    <a:pt x="395" y="488"/>
                  </a:cubicBezTo>
                  <a:cubicBezTo>
                    <a:pt x="395" y="533"/>
                    <a:pt x="400" y="577"/>
                    <a:pt x="410" y="619"/>
                  </a:cubicBezTo>
                  <a:cubicBezTo>
                    <a:pt x="410" y="619"/>
                    <a:pt x="411" y="620"/>
                    <a:pt x="411" y="620"/>
                  </a:cubicBezTo>
                  <a:cubicBezTo>
                    <a:pt x="412" y="622"/>
                    <a:pt x="414" y="624"/>
                    <a:pt x="416" y="624"/>
                  </a:cubicBezTo>
                  <a:cubicBezTo>
                    <a:pt x="420" y="624"/>
                    <a:pt x="422" y="621"/>
                    <a:pt x="422" y="618"/>
                  </a:cubicBezTo>
                  <a:cubicBezTo>
                    <a:pt x="422" y="618"/>
                    <a:pt x="422" y="618"/>
                    <a:pt x="422" y="618"/>
                  </a:cubicBezTo>
                  <a:cubicBezTo>
                    <a:pt x="422" y="617"/>
                    <a:pt x="422" y="617"/>
                    <a:pt x="422" y="617"/>
                  </a:cubicBezTo>
                  <a:cubicBezTo>
                    <a:pt x="421" y="605"/>
                    <a:pt x="421" y="593"/>
                    <a:pt x="421" y="581"/>
                  </a:cubicBezTo>
                  <a:cubicBezTo>
                    <a:pt x="421" y="377"/>
                    <a:pt x="574" y="211"/>
                    <a:pt x="763" y="211"/>
                  </a:cubicBezTo>
                  <a:cubicBezTo>
                    <a:pt x="885" y="211"/>
                    <a:pt x="992" y="280"/>
                    <a:pt x="1053" y="384"/>
                  </a:cubicBezTo>
                  <a:cubicBezTo>
                    <a:pt x="1053" y="384"/>
                    <a:pt x="1053" y="384"/>
                    <a:pt x="1053" y="384"/>
                  </a:cubicBezTo>
                  <a:cubicBezTo>
                    <a:pt x="1054" y="386"/>
                    <a:pt x="1056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8" y="388"/>
                    <a:pt x="1058" y="388"/>
                  </a:cubicBezTo>
                  <a:cubicBezTo>
                    <a:pt x="1058" y="388"/>
                    <a:pt x="1059" y="388"/>
                    <a:pt x="1059" y="388"/>
                  </a:cubicBezTo>
                  <a:cubicBezTo>
                    <a:pt x="1059" y="388"/>
                    <a:pt x="1059" y="388"/>
                    <a:pt x="1059" y="388"/>
                  </a:cubicBezTo>
                  <a:cubicBezTo>
                    <a:pt x="1070" y="388"/>
                    <a:pt x="1227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5" y="388"/>
                    <a:pt x="1235" y="388"/>
                    <a:pt x="1235" y="388"/>
                  </a:cubicBezTo>
                  <a:cubicBezTo>
                    <a:pt x="1239" y="388"/>
                    <a:pt x="1241" y="385"/>
                    <a:pt x="124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19C7E498-0648-46C5-ADCF-67F9AF0E6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42"/>
              <a:ext cx="1175" cy="865"/>
            </a:xfrm>
            <a:custGeom>
              <a:avLst/>
              <a:gdLst>
                <a:gd name="T0" fmla="*/ 666 w 666"/>
                <a:gd name="T1" fmla="*/ 5 h 489"/>
                <a:gd name="T2" fmla="*/ 662 w 666"/>
                <a:gd name="T3" fmla="*/ 0 h 489"/>
                <a:gd name="T4" fmla="*/ 660 w 666"/>
                <a:gd name="T5" fmla="*/ 0 h 489"/>
                <a:gd name="T6" fmla="*/ 177 w 666"/>
                <a:gd name="T7" fmla="*/ 0 h 489"/>
                <a:gd name="T8" fmla="*/ 172 w 666"/>
                <a:gd name="T9" fmla="*/ 5 h 489"/>
                <a:gd name="T10" fmla="*/ 175 w 666"/>
                <a:gd name="T11" fmla="*/ 11 h 489"/>
                <a:gd name="T12" fmla="*/ 280 w 666"/>
                <a:gd name="T13" fmla="*/ 209 h 489"/>
                <a:gd name="T14" fmla="*/ 40 w 666"/>
                <a:gd name="T15" fmla="*/ 448 h 489"/>
                <a:gd name="T16" fmla="*/ 8 w 666"/>
                <a:gd name="T17" fmla="*/ 446 h 489"/>
                <a:gd name="T18" fmla="*/ 6 w 666"/>
                <a:gd name="T19" fmla="*/ 446 h 489"/>
                <a:gd name="T20" fmla="*/ 6 w 666"/>
                <a:gd name="T21" fmla="*/ 446 h 489"/>
                <a:gd name="T22" fmla="*/ 0 w 666"/>
                <a:gd name="T23" fmla="*/ 452 h 489"/>
                <a:gd name="T24" fmla="*/ 4 w 666"/>
                <a:gd name="T25" fmla="*/ 457 h 489"/>
                <a:gd name="T26" fmla="*/ 5 w 666"/>
                <a:gd name="T27" fmla="*/ 457 h 489"/>
                <a:gd name="T28" fmla="*/ 177 w 666"/>
                <a:gd name="T29" fmla="*/ 489 h 489"/>
                <a:gd name="T30" fmla="*/ 666 w 666"/>
                <a:gd name="T31" fmla="*/ 6 h 489"/>
                <a:gd name="T32" fmla="*/ 666 w 666"/>
                <a:gd name="T33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489">
                  <a:moveTo>
                    <a:pt x="666" y="5"/>
                  </a:moveTo>
                  <a:cubicBezTo>
                    <a:pt x="666" y="2"/>
                    <a:pt x="664" y="0"/>
                    <a:pt x="662" y="0"/>
                  </a:cubicBezTo>
                  <a:cubicBezTo>
                    <a:pt x="661" y="0"/>
                    <a:pt x="661" y="0"/>
                    <a:pt x="660" y="0"/>
                  </a:cubicBezTo>
                  <a:cubicBezTo>
                    <a:pt x="660" y="0"/>
                    <a:pt x="177" y="0"/>
                    <a:pt x="177" y="0"/>
                  </a:cubicBezTo>
                  <a:cubicBezTo>
                    <a:pt x="173" y="0"/>
                    <a:pt x="172" y="3"/>
                    <a:pt x="172" y="5"/>
                  </a:cubicBezTo>
                  <a:cubicBezTo>
                    <a:pt x="172" y="7"/>
                    <a:pt x="174" y="10"/>
                    <a:pt x="175" y="11"/>
                  </a:cubicBezTo>
                  <a:cubicBezTo>
                    <a:pt x="238" y="54"/>
                    <a:pt x="280" y="126"/>
                    <a:pt x="280" y="209"/>
                  </a:cubicBezTo>
                  <a:cubicBezTo>
                    <a:pt x="280" y="341"/>
                    <a:pt x="173" y="448"/>
                    <a:pt x="40" y="448"/>
                  </a:cubicBezTo>
                  <a:cubicBezTo>
                    <a:pt x="29" y="448"/>
                    <a:pt x="18" y="447"/>
                    <a:pt x="8" y="446"/>
                  </a:cubicBezTo>
                  <a:cubicBezTo>
                    <a:pt x="7" y="446"/>
                    <a:pt x="7" y="446"/>
                    <a:pt x="6" y="446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3" y="446"/>
                    <a:pt x="0" y="448"/>
                    <a:pt x="0" y="452"/>
                  </a:cubicBezTo>
                  <a:cubicBezTo>
                    <a:pt x="0" y="454"/>
                    <a:pt x="2" y="456"/>
                    <a:pt x="4" y="457"/>
                  </a:cubicBezTo>
                  <a:cubicBezTo>
                    <a:pt x="4" y="457"/>
                    <a:pt x="4" y="457"/>
                    <a:pt x="5" y="457"/>
                  </a:cubicBezTo>
                  <a:cubicBezTo>
                    <a:pt x="58" y="478"/>
                    <a:pt x="116" y="489"/>
                    <a:pt x="177" y="489"/>
                  </a:cubicBezTo>
                  <a:cubicBezTo>
                    <a:pt x="445" y="489"/>
                    <a:pt x="663" y="273"/>
                    <a:pt x="666" y="6"/>
                  </a:cubicBezTo>
                  <a:cubicBezTo>
                    <a:pt x="666" y="6"/>
                    <a:pt x="666" y="5"/>
                    <a:pt x="6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3BD21608-5FFC-41BE-A006-2A4DF15AA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" y="2782"/>
              <a:ext cx="208" cy="209"/>
            </a:xfrm>
            <a:custGeom>
              <a:avLst/>
              <a:gdLst>
                <a:gd name="T0" fmla="*/ 59 w 118"/>
                <a:gd name="T1" fmla="*/ 0 h 118"/>
                <a:gd name="T2" fmla="*/ 88 w 118"/>
                <a:gd name="T3" fmla="*/ 8 h 118"/>
                <a:gd name="T4" fmla="*/ 110 w 118"/>
                <a:gd name="T5" fmla="*/ 29 h 118"/>
                <a:gd name="T6" fmla="*/ 118 w 118"/>
                <a:gd name="T7" fmla="*/ 59 h 118"/>
                <a:gd name="T8" fmla="*/ 110 w 118"/>
                <a:gd name="T9" fmla="*/ 88 h 118"/>
                <a:gd name="T10" fmla="*/ 88 w 118"/>
                <a:gd name="T11" fmla="*/ 110 h 118"/>
                <a:gd name="T12" fmla="*/ 59 w 118"/>
                <a:gd name="T13" fmla="*/ 118 h 118"/>
                <a:gd name="T14" fmla="*/ 30 w 118"/>
                <a:gd name="T15" fmla="*/ 110 h 118"/>
                <a:gd name="T16" fmla="*/ 8 w 118"/>
                <a:gd name="T17" fmla="*/ 88 h 118"/>
                <a:gd name="T18" fmla="*/ 0 w 118"/>
                <a:gd name="T19" fmla="*/ 59 h 118"/>
                <a:gd name="T20" fmla="*/ 8 w 118"/>
                <a:gd name="T21" fmla="*/ 29 h 118"/>
                <a:gd name="T22" fmla="*/ 30 w 118"/>
                <a:gd name="T23" fmla="*/ 8 h 118"/>
                <a:gd name="T24" fmla="*/ 59 w 118"/>
                <a:gd name="T25" fmla="*/ 0 h 118"/>
                <a:gd name="T26" fmla="*/ 59 w 118"/>
                <a:gd name="T27" fmla="*/ 10 h 118"/>
                <a:gd name="T28" fmla="*/ 35 w 118"/>
                <a:gd name="T29" fmla="*/ 16 h 118"/>
                <a:gd name="T30" fmla="*/ 17 w 118"/>
                <a:gd name="T31" fmla="*/ 34 h 118"/>
                <a:gd name="T32" fmla="*/ 10 w 118"/>
                <a:gd name="T33" fmla="*/ 59 h 118"/>
                <a:gd name="T34" fmla="*/ 16 w 118"/>
                <a:gd name="T35" fmla="*/ 83 h 118"/>
                <a:gd name="T36" fmla="*/ 35 w 118"/>
                <a:gd name="T37" fmla="*/ 102 h 118"/>
                <a:gd name="T38" fmla="*/ 59 w 118"/>
                <a:gd name="T39" fmla="*/ 108 h 118"/>
                <a:gd name="T40" fmla="*/ 83 w 118"/>
                <a:gd name="T41" fmla="*/ 102 h 118"/>
                <a:gd name="T42" fmla="*/ 102 w 118"/>
                <a:gd name="T43" fmla="*/ 83 h 118"/>
                <a:gd name="T44" fmla="*/ 108 w 118"/>
                <a:gd name="T45" fmla="*/ 59 h 118"/>
                <a:gd name="T46" fmla="*/ 102 w 118"/>
                <a:gd name="T47" fmla="*/ 34 h 118"/>
                <a:gd name="T48" fmla="*/ 83 w 118"/>
                <a:gd name="T49" fmla="*/ 16 h 118"/>
                <a:gd name="T50" fmla="*/ 59 w 118"/>
                <a:gd name="T51" fmla="*/ 10 h 118"/>
                <a:gd name="T52" fmla="*/ 33 w 118"/>
                <a:gd name="T53" fmla="*/ 92 h 118"/>
                <a:gd name="T54" fmla="*/ 33 w 118"/>
                <a:gd name="T55" fmla="*/ 28 h 118"/>
                <a:gd name="T56" fmla="*/ 55 w 118"/>
                <a:gd name="T57" fmla="*/ 28 h 118"/>
                <a:gd name="T58" fmla="*/ 71 w 118"/>
                <a:gd name="T59" fmla="*/ 30 h 118"/>
                <a:gd name="T60" fmla="*/ 79 w 118"/>
                <a:gd name="T61" fmla="*/ 36 h 118"/>
                <a:gd name="T62" fmla="*/ 82 w 118"/>
                <a:gd name="T63" fmla="*/ 45 h 118"/>
                <a:gd name="T64" fmla="*/ 77 w 118"/>
                <a:gd name="T65" fmla="*/ 57 h 118"/>
                <a:gd name="T66" fmla="*/ 64 w 118"/>
                <a:gd name="T67" fmla="*/ 63 h 118"/>
                <a:gd name="T68" fmla="*/ 69 w 118"/>
                <a:gd name="T69" fmla="*/ 67 h 118"/>
                <a:gd name="T70" fmla="*/ 79 w 118"/>
                <a:gd name="T71" fmla="*/ 79 h 118"/>
                <a:gd name="T72" fmla="*/ 86 w 118"/>
                <a:gd name="T73" fmla="*/ 92 h 118"/>
                <a:gd name="T74" fmla="*/ 74 w 118"/>
                <a:gd name="T75" fmla="*/ 92 h 118"/>
                <a:gd name="T76" fmla="*/ 68 w 118"/>
                <a:gd name="T77" fmla="*/ 82 h 118"/>
                <a:gd name="T78" fmla="*/ 58 w 118"/>
                <a:gd name="T79" fmla="*/ 67 h 118"/>
                <a:gd name="T80" fmla="*/ 49 w 118"/>
                <a:gd name="T81" fmla="*/ 65 h 118"/>
                <a:gd name="T82" fmla="*/ 43 w 118"/>
                <a:gd name="T83" fmla="*/ 65 h 118"/>
                <a:gd name="T84" fmla="*/ 43 w 118"/>
                <a:gd name="T85" fmla="*/ 92 h 118"/>
                <a:gd name="T86" fmla="*/ 33 w 118"/>
                <a:gd name="T87" fmla="*/ 92 h 118"/>
                <a:gd name="T88" fmla="*/ 43 w 118"/>
                <a:gd name="T89" fmla="*/ 56 h 118"/>
                <a:gd name="T90" fmla="*/ 56 w 118"/>
                <a:gd name="T91" fmla="*/ 56 h 118"/>
                <a:gd name="T92" fmla="*/ 68 w 118"/>
                <a:gd name="T93" fmla="*/ 53 h 118"/>
                <a:gd name="T94" fmla="*/ 71 w 118"/>
                <a:gd name="T95" fmla="*/ 46 h 118"/>
                <a:gd name="T96" fmla="*/ 70 w 118"/>
                <a:gd name="T97" fmla="*/ 41 h 118"/>
                <a:gd name="T98" fmla="*/ 65 w 118"/>
                <a:gd name="T99" fmla="*/ 38 h 118"/>
                <a:gd name="T100" fmla="*/ 55 w 118"/>
                <a:gd name="T101" fmla="*/ 37 h 118"/>
                <a:gd name="T102" fmla="*/ 43 w 118"/>
                <a:gd name="T103" fmla="*/ 37 h 118"/>
                <a:gd name="T104" fmla="*/ 43 w 118"/>
                <a:gd name="T105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69" y="0"/>
                    <a:pt x="79" y="3"/>
                    <a:pt x="88" y="8"/>
                  </a:cubicBezTo>
                  <a:cubicBezTo>
                    <a:pt x="97" y="13"/>
                    <a:pt x="105" y="20"/>
                    <a:pt x="110" y="29"/>
                  </a:cubicBezTo>
                  <a:cubicBezTo>
                    <a:pt x="115" y="39"/>
                    <a:pt x="118" y="49"/>
                    <a:pt x="118" y="59"/>
                  </a:cubicBezTo>
                  <a:cubicBezTo>
                    <a:pt x="118" y="69"/>
                    <a:pt x="115" y="79"/>
                    <a:pt x="110" y="88"/>
                  </a:cubicBezTo>
                  <a:cubicBezTo>
                    <a:pt x="105" y="98"/>
                    <a:pt x="98" y="105"/>
                    <a:pt x="88" y="110"/>
                  </a:cubicBezTo>
                  <a:cubicBezTo>
                    <a:pt x="79" y="115"/>
                    <a:pt x="69" y="118"/>
                    <a:pt x="59" y="118"/>
                  </a:cubicBezTo>
                  <a:cubicBezTo>
                    <a:pt x="49" y="118"/>
                    <a:pt x="39" y="115"/>
                    <a:pt x="30" y="110"/>
                  </a:cubicBezTo>
                  <a:cubicBezTo>
                    <a:pt x="20" y="105"/>
                    <a:pt x="13" y="98"/>
                    <a:pt x="8" y="88"/>
                  </a:cubicBezTo>
                  <a:cubicBezTo>
                    <a:pt x="3" y="79"/>
                    <a:pt x="0" y="69"/>
                    <a:pt x="0" y="59"/>
                  </a:cubicBezTo>
                  <a:cubicBezTo>
                    <a:pt x="0" y="49"/>
                    <a:pt x="3" y="39"/>
                    <a:pt x="8" y="29"/>
                  </a:cubicBezTo>
                  <a:cubicBezTo>
                    <a:pt x="13" y="20"/>
                    <a:pt x="21" y="13"/>
                    <a:pt x="30" y="8"/>
                  </a:cubicBezTo>
                  <a:cubicBezTo>
                    <a:pt x="40" y="3"/>
                    <a:pt x="49" y="0"/>
                    <a:pt x="59" y="0"/>
                  </a:cubicBezTo>
                  <a:close/>
                  <a:moveTo>
                    <a:pt x="59" y="10"/>
                  </a:moveTo>
                  <a:cubicBezTo>
                    <a:pt x="51" y="10"/>
                    <a:pt x="43" y="12"/>
                    <a:pt x="35" y="16"/>
                  </a:cubicBezTo>
                  <a:cubicBezTo>
                    <a:pt x="27" y="20"/>
                    <a:pt x="21" y="26"/>
                    <a:pt x="17" y="34"/>
                  </a:cubicBezTo>
                  <a:cubicBezTo>
                    <a:pt x="12" y="42"/>
                    <a:pt x="10" y="50"/>
                    <a:pt x="10" y="59"/>
                  </a:cubicBezTo>
                  <a:cubicBezTo>
                    <a:pt x="10" y="67"/>
                    <a:pt x="12" y="76"/>
                    <a:pt x="16" y="83"/>
                  </a:cubicBezTo>
                  <a:cubicBezTo>
                    <a:pt x="21" y="91"/>
                    <a:pt x="27" y="97"/>
                    <a:pt x="35" y="102"/>
                  </a:cubicBezTo>
                  <a:cubicBezTo>
                    <a:pt x="42" y="106"/>
                    <a:pt x="51" y="108"/>
                    <a:pt x="59" y="108"/>
                  </a:cubicBezTo>
                  <a:cubicBezTo>
                    <a:pt x="68" y="108"/>
                    <a:pt x="76" y="106"/>
                    <a:pt x="83" y="102"/>
                  </a:cubicBezTo>
                  <a:cubicBezTo>
                    <a:pt x="91" y="97"/>
                    <a:pt x="97" y="91"/>
                    <a:pt x="102" y="83"/>
                  </a:cubicBezTo>
                  <a:cubicBezTo>
                    <a:pt x="106" y="76"/>
                    <a:pt x="108" y="67"/>
                    <a:pt x="108" y="59"/>
                  </a:cubicBezTo>
                  <a:cubicBezTo>
                    <a:pt x="108" y="50"/>
                    <a:pt x="106" y="42"/>
                    <a:pt x="102" y="34"/>
                  </a:cubicBezTo>
                  <a:cubicBezTo>
                    <a:pt x="97" y="26"/>
                    <a:pt x="91" y="20"/>
                    <a:pt x="83" y="16"/>
                  </a:cubicBezTo>
                  <a:cubicBezTo>
                    <a:pt x="75" y="12"/>
                    <a:pt x="67" y="10"/>
                    <a:pt x="59" y="10"/>
                  </a:cubicBezTo>
                  <a:close/>
                  <a:moveTo>
                    <a:pt x="33" y="92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2" y="28"/>
                    <a:pt x="68" y="29"/>
                    <a:pt x="71" y="30"/>
                  </a:cubicBezTo>
                  <a:cubicBezTo>
                    <a:pt x="74" y="31"/>
                    <a:pt x="77" y="33"/>
                    <a:pt x="79" y="36"/>
                  </a:cubicBezTo>
                  <a:cubicBezTo>
                    <a:pt x="81" y="39"/>
                    <a:pt x="82" y="42"/>
                    <a:pt x="82" y="45"/>
                  </a:cubicBezTo>
                  <a:cubicBezTo>
                    <a:pt x="82" y="50"/>
                    <a:pt x="80" y="54"/>
                    <a:pt x="77" y="57"/>
                  </a:cubicBezTo>
                  <a:cubicBezTo>
                    <a:pt x="74" y="61"/>
                    <a:pt x="69" y="63"/>
                    <a:pt x="64" y="63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69"/>
                    <a:pt x="75" y="73"/>
                    <a:pt x="79" y="7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4" y="74"/>
                    <a:pt x="60" y="69"/>
                    <a:pt x="58" y="67"/>
                  </a:cubicBezTo>
                  <a:cubicBezTo>
                    <a:pt x="56" y="65"/>
                    <a:pt x="53" y="65"/>
                    <a:pt x="49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33" y="92"/>
                  </a:lnTo>
                  <a:close/>
                  <a:moveTo>
                    <a:pt x="43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62" y="56"/>
                    <a:pt x="66" y="55"/>
                    <a:pt x="68" y="53"/>
                  </a:cubicBezTo>
                  <a:cubicBezTo>
                    <a:pt x="70" y="51"/>
                    <a:pt x="71" y="49"/>
                    <a:pt x="71" y="46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69" y="40"/>
                    <a:pt x="67" y="39"/>
                    <a:pt x="65" y="38"/>
                  </a:cubicBezTo>
                  <a:cubicBezTo>
                    <a:pt x="63" y="37"/>
                    <a:pt x="60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4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724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680" r:id="rId3"/>
    <p:sldLayoutId id="2147483872" r:id="rId4"/>
    <p:sldLayoutId id="2147483705" r:id="rId5"/>
    <p:sldLayoutId id="2147483914" r:id="rId6"/>
    <p:sldLayoutId id="2147483907" r:id="rId7"/>
    <p:sldLayoutId id="2147483671" r:id="rId8"/>
    <p:sldLayoutId id="2147483663" r:id="rId9"/>
    <p:sldLayoutId id="2147483665" r:id="rId10"/>
    <p:sldLayoutId id="2147483667" r:id="rId11"/>
    <p:sldLayoutId id="2147483711" r:id="rId12"/>
    <p:sldLayoutId id="2147483920" r:id="rId13"/>
    <p:sldLayoutId id="2147483669" r:id="rId14"/>
    <p:sldLayoutId id="2147483921" r:id="rId15"/>
    <p:sldLayoutId id="2147483706" r:id="rId16"/>
    <p:sldLayoutId id="2147483911" r:id="rId17"/>
    <p:sldLayoutId id="2147483912" r:id="rId18"/>
    <p:sldLayoutId id="2147483913" r:id="rId19"/>
    <p:sldLayoutId id="2147483906" r:id="rId20"/>
    <p:sldLayoutId id="2147483678" r:id="rId21"/>
    <p:sldLayoutId id="2147483715" r:id="rId22"/>
    <p:sldLayoutId id="2147483917" r:id="rId23"/>
    <p:sldLayoutId id="2147483910" r:id="rId24"/>
    <p:sldLayoutId id="2147483673" r:id="rId25"/>
    <p:sldLayoutId id="2147483714" r:id="rId26"/>
    <p:sldLayoutId id="2147483718" r:id="rId27"/>
    <p:sldLayoutId id="2147483922" r:id="rId28"/>
    <p:sldLayoutId id="2147483717" r:id="rId29"/>
    <p:sldLayoutId id="2147483716" r:id="rId30"/>
    <p:sldLayoutId id="2147483713" r:id="rId31"/>
    <p:sldLayoutId id="2147483702" r:id="rId32"/>
    <p:sldLayoutId id="2147483869" r:id="rId33"/>
    <p:sldLayoutId id="2147483732" r:id="rId34"/>
    <p:sldLayoutId id="2147483870" r:id="rId35"/>
    <p:sldLayoutId id="2147483871" r:id="rId36"/>
    <p:sldLayoutId id="2147483679" r:id="rId37"/>
    <p:sldLayoutId id="2147483722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lang="en-US" sz="2600" b="0" i="0" kern="1200" dirty="0">
          <a:solidFill>
            <a:schemeClr val="accent3"/>
          </a:solidFill>
          <a:latin typeface="+mn-lt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107000"/>
        </a:lnSpc>
        <a:spcBef>
          <a:spcPts val="1800"/>
        </a:spcBef>
        <a:buFont typeface=".AppleSystemUIFont" charset="-120"/>
        <a:buChar char="​"/>
        <a:tabLst/>
        <a:defRPr sz="21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87325" algn="l" defTabSz="609585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00000"/>
        <a:buFontTx/>
        <a:buBlip>
          <a:blip r:embed="rId41"/>
        </a:buBlip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0100" indent="-190500" algn="l" defTabSz="609585" rtl="0" eaLnBrk="1" latinLnBrk="0" hangingPunct="1">
        <a:lnSpc>
          <a:spcPct val="110000"/>
        </a:lnSpc>
        <a:spcBef>
          <a:spcPts val="400"/>
        </a:spcBef>
        <a:buClr>
          <a:schemeClr val="bg2">
            <a:lumMod val="90000"/>
          </a:schemeClr>
        </a:buClr>
        <a:buSzPct val="100000"/>
        <a:buFontTx/>
        <a:buBlip>
          <a:blip r:embed="rId42"/>
        </a:buBlip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195263" algn="l" defTabSz="609585" rtl="0" eaLnBrk="1" latinLnBrk="0" hangingPunct="1">
        <a:lnSpc>
          <a:spcPct val="110000"/>
        </a:lnSpc>
        <a:spcBef>
          <a:spcPts val="400"/>
        </a:spcBef>
        <a:buClr>
          <a:schemeClr val="bg2">
            <a:lumMod val="90000"/>
          </a:schemeClr>
        </a:buClr>
        <a:buSzPct val="100000"/>
        <a:buFontTx/>
        <a:buBlip>
          <a:blip r:embed="rId43"/>
        </a:buBlip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489075" indent="-203200" algn="l" defTabSz="609585" rtl="0" eaLnBrk="1" latinLnBrk="0" hangingPunct="1">
        <a:lnSpc>
          <a:spcPct val="110000"/>
        </a:lnSpc>
        <a:spcBef>
          <a:spcPts val="400"/>
        </a:spcBef>
        <a:buClr>
          <a:schemeClr val="accent1">
            <a:lumMod val="60000"/>
            <a:lumOff val="40000"/>
          </a:schemeClr>
        </a:buClr>
        <a:buSzPct val="100000"/>
        <a:buFontTx/>
        <a:buBlip>
          <a:blip r:embed="rId44"/>
        </a:buBlip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489075" indent="-203200" algn="l" defTabSz="609585" rtl="0" eaLnBrk="1" latinLnBrk="0" hangingPunct="1">
        <a:lnSpc>
          <a:spcPct val="110000"/>
        </a:lnSpc>
        <a:spcBef>
          <a:spcPct val="20000"/>
        </a:spcBef>
        <a:buClr>
          <a:schemeClr val="accent1">
            <a:lumMod val="60000"/>
            <a:lumOff val="40000"/>
          </a:schemeClr>
        </a:buClr>
        <a:buSzPct val="60000"/>
        <a:buFont typeface="HiraginoSans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9075" indent="-203200" algn="l" defTabSz="609585" rtl="0" eaLnBrk="1" latinLnBrk="0" hangingPunct="1">
        <a:lnSpc>
          <a:spcPct val="110000"/>
        </a:lnSpc>
        <a:spcBef>
          <a:spcPct val="20000"/>
        </a:spcBef>
        <a:buClr>
          <a:schemeClr val="accent1">
            <a:lumMod val="60000"/>
            <a:lumOff val="40000"/>
          </a:schemeClr>
        </a:buClr>
        <a:buSzPct val="60000"/>
        <a:buFont typeface="HiraginoSans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89075" indent="-203200" algn="l" defTabSz="609585" rtl="0" eaLnBrk="1" latinLnBrk="0" hangingPunct="1">
        <a:lnSpc>
          <a:spcPct val="110000"/>
        </a:lnSpc>
        <a:spcBef>
          <a:spcPct val="20000"/>
        </a:spcBef>
        <a:buClr>
          <a:schemeClr val="accent1">
            <a:lumMod val="60000"/>
            <a:lumOff val="40000"/>
          </a:schemeClr>
        </a:buClr>
        <a:buSzPct val="60000"/>
        <a:buFont typeface="HiraginoSans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9075" indent="-203200" algn="l" defTabSz="609585" rtl="0" eaLnBrk="1" latinLnBrk="0" hangingPunct="1">
        <a:lnSpc>
          <a:spcPct val="110000"/>
        </a:lnSpc>
        <a:spcBef>
          <a:spcPct val="20000"/>
        </a:spcBef>
        <a:buClr>
          <a:schemeClr val="accent1">
            <a:lumMod val="60000"/>
            <a:lumOff val="40000"/>
          </a:schemeClr>
        </a:buClr>
        <a:buSzPct val="60000"/>
        <a:buFont typeface="HiraginoSans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3912" userDrawn="1">
          <p15:clr>
            <a:srgbClr val="F26B43"/>
          </p15:clr>
        </p15:guide>
        <p15:guide id="7" orient="horz" pos="1080" userDrawn="1">
          <p15:clr>
            <a:srgbClr val="F26B43"/>
          </p15:clr>
        </p15:guide>
        <p15:guide id="8" pos="408" userDrawn="1">
          <p15:clr>
            <a:srgbClr val="F26B43"/>
          </p15:clr>
        </p15:guide>
        <p15:guide id="9" orient="horz" pos="1440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pos="2568" userDrawn="1">
          <p15:clr>
            <a:srgbClr val="F26B43"/>
          </p15:clr>
        </p15:guide>
        <p15:guide id="12" pos="5112" userDrawn="1">
          <p15:clr>
            <a:srgbClr val="F26B43"/>
          </p15:clr>
        </p15:guide>
        <p15:guide id="13" pos="2760" userDrawn="1">
          <p15:clr>
            <a:srgbClr val="F26B43"/>
          </p15:clr>
        </p15:guide>
        <p15:guide id="14" pos="4920" userDrawn="1">
          <p15:clr>
            <a:srgbClr val="F26B43"/>
          </p15:clr>
        </p15:guide>
        <p15:guide id="15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witter.com/Pyr0joe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relight/bro-long-connections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ackages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__Masq__" TargetMode="External"/><Relationship Id="rId2" Type="http://schemas.openxmlformats.org/officeDocument/2006/relationships/hyperlink" Target="https://twitter.com/sixdu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witter.com/MichalPurzynsk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brg.io/blog/more-extensions-more-money-more-problems" TargetMode="External"/><Relationship Id="rId7" Type="http://schemas.openxmlformats.org/officeDocument/2006/relationships/hyperlink" Target="https://github.com/salesforce/ja3/tree/master/bro" TargetMode="External"/><Relationship Id="rId2" Type="http://schemas.openxmlformats.org/officeDocument/2006/relationships/hyperlink" Target="http://global-business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reservoirlabs/bro-scripts/tree/master/exfil-detection-framework" TargetMode="External"/><Relationship Id="rId5" Type="http://schemas.openxmlformats.org/officeDocument/2006/relationships/hyperlink" Target="https://github.com/corelight/bro-long-connections" TargetMode="External"/><Relationship Id="rId4" Type="http://schemas.openxmlformats.org/officeDocument/2006/relationships/hyperlink" Target="https://github.com/bro/package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33D86C-5C1B-4521-BA63-4D3C2C104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153" y="5153740"/>
            <a:ext cx="8608727" cy="1220158"/>
          </a:xfrm>
        </p:spPr>
        <p:txBody>
          <a:bodyPr/>
          <a:lstStyle/>
          <a:p>
            <a:r>
              <a:rPr lang="en-US" dirty="0">
                <a:cs typeface="Arial"/>
              </a:rPr>
              <a:t>Joe Johnson    Principal Software Engineer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E5B0B-9C40-4D43-839A-5A63910E76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BroCon</a:t>
            </a:r>
            <a:r>
              <a:rPr lang="en-US" dirty="0"/>
              <a:t> 2018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29800E-368D-435F-9903-BB04E7D22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Analyzing Active Long Running Connections with Bro</a:t>
            </a:r>
          </a:p>
        </p:txBody>
      </p:sp>
    </p:spTree>
    <p:extLst>
      <p:ext uri="{BB962C8B-B14F-4D97-AF65-F5344CB8AC3E}">
        <p14:creationId xmlns:p14="http://schemas.microsoft.com/office/powerpoint/2010/main" val="22777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95D580-4CF7-4B44-B494-480E60D3DB39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cs typeface="Arial"/>
              </a:rPr>
              <a:t>Websocket Activity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ACECBA2-1700-4DD3-80D0-10C6C9D51D2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47701" y="3106296"/>
            <a:ext cx="10906129" cy="13693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1C78B4-6873-4C09-B710-87C7269B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 Malicious Chrome Extension </a:t>
            </a:r>
          </a:p>
        </p:txBody>
      </p:sp>
    </p:spTree>
    <p:extLst>
      <p:ext uri="{BB962C8B-B14F-4D97-AF65-F5344CB8AC3E}">
        <p14:creationId xmlns:p14="http://schemas.microsoft.com/office/powerpoint/2010/main" val="27775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FE88BB9-80B2-4087-8015-614E19811396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cs typeface="Arial"/>
              </a:rPr>
              <a:t>Activity Diagram</a:t>
            </a:r>
            <a:endParaRPr lang="en-US"/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75B2824-C4AC-47DE-A216-A5BE950AAA19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357440" y="1724025"/>
            <a:ext cx="7486650" cy="41338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7F3B88-21FD-4816-83A0-CA37FE2B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 Malicious Chrome Extension </a:t>
            </a:r>
          </a:p>
        </p:txBody>
      </p:sp>
    </p:spTree>
    <p:extLst>
      <p:ext uri="{BB962C8B-B14F-4D97-AF65-F5344CB8AC3E}">
        <p14:creationId xmlns:p14="http://schemas.microsoft.com/office/powerpoint/2010/main" val="42570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CFE68A5-45A4-474E-B782-E12166A0D285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What's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E655A-0D9E-4C94-88F7-943B1855F16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sz="2000" dirty="0"/>
              <a:t>Bro did not log the </a:t>
            </a:r>
            <a:r>
              <a:rPr lang="en-US" sz="2000" dirty="0" err="1"/>
              <a:t>websocket</a:t>
            </a:r>
            <a:r>
              <a:rPr lang="en-US" sz="2000" dirty="0"/>
              <a:t> connection until after the connection was closed several days after opening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Bro also did not log the initial upgrade to the </a:t>
            </a:r>
            <a:r>
              <a:rPr lang="en-US" sz="2000" dirty="0" err="1"/>
              <a:t>websocket</a:t>
            </a:r>
            <a:r>
              <a:rPr lang="en-US" sz="2000" dirty="0"/>
              <a:t> in the http log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Access-Control-Allow-Origin was not logged (needed </a:t>
            </a:r>
            <a:r>
              <a:rPr lang="en-US" sz="2000" dirty="0" err="1"/>
              <a:t>pcap</a:t>
            </a:r>
            <a:r>
              <a:rPr lang="en-US" sz="2000" dirty="0"/>
              <a:t> to id the Chrome extension)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C4590-E9CF-4186-A620-6695D338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 Malicious Chrome Extension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343A-4162-4179-9409-91B26A22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2438401"/>
            <a:ext cx="6791044" cy="2282478"/>
          </a:xfrm>
        </p:spPr>
        <p:txBody>
          <a:bodyPr/>
          <a:lstStyle/>
          <a:p>
            <a:r>
              <a:rPr lang="en-US" dirty="0"/>
              <a:t>Case Study:</a:t>
            </a:r>
            <a:br>
              <a:rPr lang="en-US" dirty="0"/>
            </a:br>
            <a:r>
              <a:rPr lang="en-US" dirty="0"/>
              <a:t>Customer Red Team Engagement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AF5A35-02B4-4C03-B2AC-43F3797663D7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0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8D542DE-A55C-4FB9-8512-950E74C2E635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D80C-4DEB-4B90-ACBA-A8A03A3DBCE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000" dirty="0"/>
              <a:t>Red team was given an initial foothold in the customer network 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While a variety of tools were used, Cobalt Strike was the primary host implant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No East &lt; &gt; West visibility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Weekly meetings between the red team and the customer security team to evaluate what mitigations and tools were working or failing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8D614F-FC5D-4BAC-85AE-71F62115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 Customer Red Team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A9FBB8-3D1F-4E0E-A7DD-9975AC5181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What we saw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E4E38-8D92-47C4-B48D-3B27513258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What we missed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6C794-EBFB-4C8E-9551-5F36F67E927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charset="-120"/>
              <a:buChar char="•"/>
            </a:pPr>
            <a:r>
              <a:rPr lang="en-US">
                <a:cs typeface="Arial"/>
              </a:rPr>
              <a:t>Conn, dns and http logs for C2 beaconing</a:t>
            </a:r>
          </a:p>
          <a:p>
            <a:pPr marL="342900" indent="-342900">
              <a:buFont typeface="Arial" charset="-120"/>
              <a:buChar char="•"/>
            </a:pPr>
            <a:r>
              <a:rPr lang="en-US">
                <a:cs typeface="Arial"/>
              </a:rPr>
              <a:t>Conn and SSH logs for connections to the red team's infrastructure</a:t>
            </a:r>
            <a:endParaRPr lang="en-US" dirty="0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2657E8-4342-47E5-AD46-4CCA9A5A9AD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charset="-120"/>
              <a:buChar char="•"/>
            </a:pPr>
            <a:r>
              <a:rPr lang="en-US">
                <a:cs typeface="Arial"/>
              </a:rPr>
              <a:t>Lateral movement</a:t>
            </a:r>
          </a:p>
          <a:p>
            <a:pPr marL="342900" indent="-342900">
              <a:buFont typeface="Arial" charset="-120"/>
              <a:buChar char="•"/>
            </a:pPr>
            <a:r>
              <a:rPr lang="en-US">
                <a:cs typeface="Arial"/>
              </a:rPr>
              <a:t>Long lived C2 connection using a proprietary protocol</a:t>
            </a:r>
            <a:endParaRPr lang="en-US" dirty="0"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CEE90A-1AD1-4C7C-B7AC-9CC03983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 Customer Red Team Engagement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1CF1E10-F01F-44BF-9214-42663C131350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What we did (and didn’t)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343A-4162-4179-9409-91B26A22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Built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A01FFC-CC68-4403-85F4-1F921A9B91F9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5D39FA-A8DD-46C1-9D9B-6FF3A3188E5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000" dirty="0"/>
              <a:t>Large number of single box deployments across a number of customer sites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All logs are uploaded before being enriched and indexed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Indexed events are surfaced to customers via a web portal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5A333F-8EA2-466A-B19F-D0BC6D4C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use Bro</a:t>
            </a:r>
          </a:p>
        </p:txBody>
      </p:sp>
    </p:spTree>
    <p:extLst>
      <p:ext uri="{BB962C8B-B14F-4D97-AF65-F5344CB8AC3E}">
        <p14:creationId xmlns:p14="http://schemas.microsoft.com/office/powerpoint/2010/main" val="22753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5D39FA-A8DD-46C1-9D9B-6FF3A3188E5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000" dirty="0"/>
              <a:t>All configuration and scripts are standardized across the deployments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Anything that can happen in the backend instead of in Bro is handled in the backend (e.g. Geo\ASN data, internal vs. External </a:t>
            </a:r>
            <a:r>
              <a:rPr lang="en-US" sz="2000" dirty="0" err="1"/>
              <a:t>ip</a:t>
            </a:r>
            <a:r>
              <a:rPr lang="en-US" sz="2000" dirty="0"/>
              <a:t>, threat intel)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We have both long-term customers and IR\CA engagements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We cannot assume we were installed before malicious activity began</a:t>
            </a:r>
          </a:p>
          <a:p>
            <a:pPr marL="269875" lvl="1" indent="0">
              <a:spcAft>
                <a:spcPts val="1200"/>
              </a:spcAft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5A333F-8EA2-466A-B19F-D0BC6D4C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use Bro</a:t>
            </a:r>
          </a:p>
        </p:txBody>
      </p:sp>
    </p:spTree>
    <p:extLst>
      <p:ext uri="{BB962C8B-B14F-4D97-AF65-F5344CB8AC3E}">
        <p14:creationId xmlns:p14="http://schemas.microsoft.com/office/powerpoint/2010/main" val="19585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BA5151-B4AE-4024-8C0F-E87475E4A80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000" dirty="0"/>
              <a:t>Periodic logging of existing connections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Using </a:t>
            </a:r>
            <a:r>
              <a:rPr lang="en-US" sz="2000" dirty="0" err="1"/>
              <a:t>connection_status_update</a:t>
            </a:r>
            <a:r>
              <a:rPr lang="en-US" sz="2000" dirty="0"/>
              <a:t> instead of schedule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Populate the existing Conn::Info with the same data as would be logged if the connection ended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Append P to the flow state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Log into the same conn.log as completed connections</a:t>
            </a: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C0ED9D9-C78F-4EBE-9CE5-9080AA34CFA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8121650" y="524613"/>
            <a:ext cx="3432175" cy="533411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5BF1D0-D102-4D75-AEC6-6EBF223A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Built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51D365-6A10-4243-A422-B8D25B15E9C9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887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8893EF-1863-40D3-BC3F-21994F5D78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cs typeface="Arial"/>
              </a:rPr>
              <a:t>Mostly a software engineer, occasionally a security researcher</a:t>
            </a:r>
            <a:br>
              <a:rPr lang="en-US" sz="2800" dirty="0">
                <a:cs typeface="Arial"/>
              </a:rPr>
            </a:b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2.5 years working on network security tools at ICEBRG</a:t>
            </a:r>
            <a:br>
              <a:rPr lang="en-US" sz="2800" dirty="0">
                <a:cs typeface="Arial"/>
              </a:rPr>
            </a:b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9 years working on antivirus at Microsoft</a:t>
            </a:r>
          </a:p>
          <a:p>
            <a:pPr>
              <a:buNone/>
            </a:pPr>
            <a:r>
              <a:rPr lang="en-US" sz="2800" dirty="0">
                <a:cs typeface="Arial"/>
                <a:hlinkClick r:id="rId2"/>
              </a:rPr>
              <a:t>@Pyr0joe</a:t>
            </a:r>
            <a:r>
              <a:rPr lang="en-US" sz="2800" dirty="0">
                <a:cs typeface="Arial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26066-5685-468E-A381-3030A471A7EA}"/>
              </a:ext>
            </a:extLst>
          </p:cNvPr>
          <p:cNvSpPr>
            <a:spLocks noGrp="1"/>
          </p:cNvSpPr>
          <p:nvPr/>
        </p:nvSpPr>
        <p:spPr>
          <a:xfrm>
            <a:off x="597665" y="157772"/>
            <a:ext cx="10906130" cy="500201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609585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600" b="0" i="0" kern="1200">
                <a:solidFill>
                  <a:schemeClr val="accent3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/>
              <a:t>Bio</a:t>
            </a:r>
          </a:p>
        </p:txBody>
      </p:sp>
      <p:pic>
        <p:nvPicPr>
          <p:cNvPr id="4" name="Picture 4" descr="A close up of 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48A67C59-2F0E-4AF3-A94A-E76455296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52" y="1873989"/>
            <a:ext cx="3127743" cy="3083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7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17504F-6A48-437A-8B36-CBD68B27FD85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cs typeface="Arial"/>
              </a:rPr>
              <a:t>Issues and bug fixes</a:t>
            </a:r>
            <a:endParaRPr lang="en-US"/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0CD2CF2-9789-4A5B-96D4-67588E6BFD6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47701" y="1886919"/>
            <a:ext cx="10906129" cy="38080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24CF73E-81D6-4FA5-B0ED-4EE78BC1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Built</a:t>
            </a:r>
          </a:p>
        </p:txBody>
      </p:sp>
    </p:spTree>
    <p:extLst>
      <p:ext uri="{BB962C8B-B14F-4D97-AF65-F5344CB8AC3E}">
        <p14:creationId xmlns:p14="http://schemas.microsoft.com/office/powerpoint/2010/main" val="35537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17504F-6A48-437A-8B36-CBD68B27FD85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cs typeface="Arial"/>
              </a:rPr>
              <a:t>Issues and bug fixes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4CF73E-81D6-4FA5-B0ED-4EE78BC1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Built</a:t>
            </a: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DBBBC76-4C61-454F-BC9B-E74361CF3AD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47701" y="2908200"/>
            <a:ext cx="10906129" cy="17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17504F-6A48-437A-8B36-CBD68B27FD85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Issues and bug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D31C-5D5D-4186-B30E-769038BC855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sz="2000" dirty="0"/>
              <a:t>Several places in the source code would double schedule the timer</a:t>
            </a:r>
          </a:p>
          <a:p>
            <a:pPr lvl="1">
              <a:spcAft>
                <a:spcPts val="1200"/>
              </a:spcAft>
            </a:pPr>
            <a:r>
              <a:rPr lang="en-US" sz="2000" dirty="0" err="1"/>
              <a:t>connection_status_update_interval</a:t>
            </a:r>
            <a:r>
              <a:rPr lang="en-US" sz="2000" dirty="0"/>
              <a:t> is global, so testing with shorter intervals changes the behavior of the connection logging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P* flow states lead to non-intuitive aggregations on connection logs since there end up being multiple entries for a given flow id.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4CF73E-81D6-4FA5-B0ED-4EE78BC1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Built</a:t>
            </a:r>
          </a:p>
        </p:txBody>
      </p:sp>
    </p:spTree>
    <p:extLst>
      <p:ext uri="{BB962C8B-B14F-4D97-AF65-F5344CB8AC3E}">
        <p14:creationId xmlns:p14="http://schemas.microsoft.com/office/powerpoint/2010/main" val="25309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343A-4162-4179-9409-91B26A22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Use 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FBA430-5111-44FE-A55D-09A3284FE27E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96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34A5BC6-5834-4C7A-A1EC-4DD676402ECE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Detecting Data Exfiltration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77B9-EAD4-4F8A-9EE9-26F05436B93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sz="2000" dirty="0"/>
              <a:t>Standard Heuristic of large flows from internal to external addresses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Looking across http, </a:t>
            </a:r>
            <a:r>
              <a:rPr lang="en-US" sz="2000" dirty="0" err="1"/>
              <a:t>ssh</a:t>
            </a:r>
            <a:r>
              <a:rPr lang="en-US" sz="2000" dirty="0"/>
              <a:t>, </a:t>
            </a:r>
            <a:r>
              <a:rPr lang="en-US" sz="2000" dirty="0" err="1"/>
              <a:t>ssl</a:t>
            </a:r>
            <a:r>
              <a:rPr lang="en-US" sz="2000" dirty="0"/>
              <a:t>, ftp  (</a:t>
            </a:r>
            <a:r>
              <a:rPr lang="en-US" sz="2000" dirty="0" err="1"/>
              <a:t>smb</a:t>
            </a:r>
            <a:r>
              <a:rPr lang="en-US" sz="2000" dirty="0"/>
              <a:t> too, but hopefully not)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Use destination ASN\</a:t>
            </a:r>
            <a:r>
              <a:rPr lang="en-US" sz="2000" dirty="0" err="1"/>
              <a:t>whois</a:t>
            </a:r>
            <a:r>
              <a:rPr lang="en-US" sz="2000" dirty="0"/>
              <a:t>\Geo to filter out flows that are expected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The context of what's expected can change per customer, making pushing this logic into Bro less viable across a homogenous fleet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Partial flow logs let us keep the logic in our backend without too much delay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D221-FF98-4888-92E8-C451A0DA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Use It</a:t>
            </a:r>
          </a:p>
        </p:txBody>
      </p:sp>
    </p:spTree>
    <p:extLst>
      <p:ext uri="{BB962C8B-B14F-4D97-AF65-F5344CB8AC3E}">
        <p14:creationId xmlns:p14="http://schemas.microsoft.com/office/powerpoint/2010/main" val="8806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D1763B-DABC-4B2F-B143-27B3EF430771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Detecting C2 and Rogue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80AA-7501-4C8F-80DB-484C27EC4EB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sz="2000" dirty="0"/>
              <a:t>We watch for </a:t>
            </a:r>
            <a:r>
              <a:rPr lang="en-US" sz="2000" dirty="0" err="1"/>
              <a:t>ssh</a:t>
            </a:r>
            <a:r>
              <a:rPr lang="en-US" sz="2000" dirty="0"/>
              <a:t>, </a:t>
            </a:r>
            <a:r>
              <a:rPr lang="en-US" sz="2000" dirty="0" err="1"/>
              <a:t>rdp</a:t>
            </a:r>
            <a:r>
              <a:rPr lang="en-US" sz="2000" dirty="0"/>
              <a:t>, </a:t>
            </a:r>
            <a:r>
              <a:rPr lang="en-US" sz="2000" dirty="0" err="1"/>
              <a:t>vnc</a:t>
            </a:r>
            <a:r>
              <a:rPr lang="en-US" sz="2000" dirty="0"/>
              <a:t>, team viewer or </a:t>
            </a:r>
            <a:r>
              <a:rPr lang="en-US" sz="2000" dirty="0" err="1"/>
              <a:t>websocket</a:t>
            </a:r>
            <a:r>
              <a:rPr lang="en-US" sz="2000" dirty="0"/>
              <a:t> connections running for long periods to\from external </a:t>
            </a:r>
            <a:r>
              <a:rPr lang="en-US" sz="2000" dirty="0" err="1"/>
              <a:t>ip</a:t>
            </a:r>
            <a:r>
              <a:rPr lang="en-US" sz="2000" dirty="0"/>
              <a:t> space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Again, we use a mix of metadata about the external </a:t>
            </a:r>
            <a:r>
              <a:rPr lang="en-US" sz="2000" dirty="0" err="1"/>
              <a:t>ip</a:t>
            </a:r>
            <a:r>
              <a:rPr lang="en-US" sz="2000" dirty="0"/>
              <a:t> and the customer's infrastructure and business vertical to filter out 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We also compare the external </a:t>
            </a:r>
            <a:r>
              <a:rPr lang="en-US" sz="2000" dirty="0" err="1"/>
              <a:t>ips</a:t>
            </a:r>
            <a:r>
              <a:rPr lang="en-US" sz="2000" dirty="0"/>
              <a:t> against our threat intel database, which includes customer specific feeds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As mentioned in the case study before, this is activity we want to detect quickly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E3F97F-5BFE-4C02-9A7C-E53E8AF5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Use It</a:t>
            </a:r>
          </a:p>
        </p:txBody>
      </p:sp>
    </p:spTree>
    <p:extLst>
      <p:ext uri="{BB962C8B-B14F-4D97-AF65-F5344CB8AC3E}">
        <p14:creationId xmlns:p14="http://schemas.microsoft.com/office/powerpoint/2010/main" val="11728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343A-4162-4179-9409-91B26A22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Solutions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60CD3E-70A1-4157-AC5C-8423AAC61886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7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3B0DC7-05AD-46A1-BDB4-29E9BA682895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Roll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543CC-60C1-46BA-ADD5-2070B2A5C46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20000"/>
          </a:bodyPr>
          <a:lstStyle/>
          <a:p>
            <a:pPr lvl="1">
              <a:spcAft>
                <a:spcPts val="1200"/>
              </a:spcAft>
            </a:pPr>
            <a:r>
              <a:rPr lang="en-US" sz="2000" dirty="0"/>
              <a:t>Pick a starting event (</a:t>
            </a:r>
            <a:r>
              <a:rPr lang="en-US" sz="2000" dirty="0" err="1"/>
              <a:t>new_connection</a:t>
            </a:r>
            <a:r>
              <a:rPr lang="en-US" sz="2000" dirty="0"/>
              <a:t>, </a:t>
            </a:r>
            <a:r>
              <a:rPr lang="en-US" sz="2000" dirty="0" err="1"/>
              <a:t>connection_established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Pick a logging strategy (separate log, existing conn log, notice framework)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Use schedule directly with your own function 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Very simple and straight-forward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Easy to customize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Most code to write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Even better, use the </a:t>
            </a:r>
            <a:r>
              <a:rPr lang="en-US" sz="2000" dirty="0" err="1"/>
              <a:t>ConnPolling</a:t>
            </a:r>
            <a:r>
              <a:rPr lang="en-US" sz="2000" dirty="0"/>
              <a:t> script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Even simpler than using schedule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Less additional code to add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Still highly customizable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BD4D1-1462-4A2F-A5FB-73E5656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Solutions</a:t>
            </a:r>
          </a:p>
        </p:txBody>
      </p:sp>
    </p:spTree>
    <p:extLst>
      <p:ext uri="{BB962C8B-B14F-4D97-AF65-F5344CB8AC3E}">
        <p14:creationId xmlns:p14="http://schemas.microsoft.com/office/powerpoint/2010/main" val="41176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3F0200E-A1DD-4110-B3F4-6728D5ADA01B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Use a preexisting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3280-09EB-4C42-BF50-74232823D24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err="1"/>
              <a:t>Corelight</a:t>
            </a:r>
            <a:r>
              <a:rPr lang="en-US" dirty="0"/>
              <a:t> has a bro package that does all the work for you up at </a:t>
            </a:r>
            <a:r>
              <a:rPr lang="en-US" dirty="0">
                <a:hlinkClick r:id="rId2"/>
              </a:rPr>
              <a:t>https://github.com/corelight/bro-long-connections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sz="2000" dirty="0"/>
              <a:t>Logs to a separate log and to the notice framework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Supports multiple durations thresholds for finer grained logging 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Defaults: 10min, 30min, 1hr, 12hr, 24hrs, 3days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The code is already written so all you need to do is @load it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Only works for established TCP connections (</a:t>
            </a:r>
            <a:r>
              <a:rPr lang="en-US" sz="2000" dirty="0" err="1"/>
              <a:t>connection_established</a:t>
            </a:r>
            <a:r>
              <a:rPr lang="en-US" sz="2000" dirty="0"/>
              <a:t> based)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Cannot pick up TCP sessions that were running when bro started (not good in IR)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No support for UDP and ICMP pseudo-sessions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8C6841-1008-439F-8D6D-76EA9CEF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Solutions</a:t>
            </a:r>
          </a:p>
        </p:txBody>
      </p:sp>
    </p:spTree>
    <p:extLst>
      <p:ext uri="{BB962C8B-B14F-4D97-AF65-F5344CB8AC3E}">
        <p14:creationId xmlns:p14="http://schemas.microsoft.com/office/powerpoint/2010/main" val="23251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343A-4162-4179-9409-91B26A22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Improve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C93337-5241-4567-A609-411ABE9803BE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BB354-BB78-4DD5-9998-48EFF867B2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Why are long running connections interesting?</a:t>
            </a:r>
          </a:p>
          <a:p>
            <a:r>
              <a:rPr lang="en-US">
                <a:cs typeface="Arial"/>
              </a:rPr>
              <a:t>Case Studies</a:t>
            </a:r>
          </a:p>
          <a:p>
            <a:r>
              <a:rPr lang="en-US">
                <a:cs typeface="Arial"/>
              </a:rPr>
              <a:t>What we built</a:t>
            </a:r>
          </a:p>
          <a:p>
            <a:r>
              <a:rPr lang="en-US">
                <a:cs typeface="Arial"/>
              </a:rPr>
              <a:t>How we use it</a:t>
            </a:r>
            <a:endParaRPr lang="en-US" dirty="0">
              <a:cs typeface="Arial"/>
            </a:endParaRPr>
          </a:p>
          <a:p>
            <a:pPr>
              <a:buNone/>
            </a:pPr>
            <a:r>
              <a:rPr lang="en-US">
                <a:cs typeface="Arial"/>
              </a:rPr>
              <a:t>Existing solutions</a:t>
            </a:r>
          </a:p>
          <a:p>
            <a:pPr>
              <a:buNone/>
            </a:pPr>
            <a:r>
              <a:rPr lang="en-US">
                <a:cs typeface="Arial"/>
              </a:rPr>
              <a:t>Ways to improve 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2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9138FF-1038-4135-890B-B7BFDB145A6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 err="1"/>
              <a:t>ConnPolling</a:t>
            </a:r>
            <a:r>
              <a:rPr lang="en-US" dirty="0"/>
              <a:t> triggered by </a:t>
            </a:r>
            <a:r>
              <a:rPr lang="en-US" dirty="0" err="1"/>
              <a:t>new_connection</a:t>
            </a:r>
            <a:r>
              <a:rPr lang="en-US" dirty="0"/>
              <a:t> instead of </a:t>
            </a:r>
            <a:r>
              <a:rPr lang="en-US" dirty="0" err="1"/>
              <a:t>connection_status_update</a:t>
            </a:r>
            <a:endParaRPr lang="en-US" dirty="0"/>
          </a:p>
          <a:p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2100" dirty="0"/>
              <a:t>Much more robust approach that doesn't rely on ownership of a global setting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Allows using the approach from bro-long-connections of setting different thresholds instead of one global fixed one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Slightly less performant since the timers are created in </a:t>
            </a:r>
            <a:r>
              <a:rPr lang="en-US" sz="2100" dirty="0" err="1"/>
              <a:t>broscript</a:t>
            </a:r>
            <a:r>
              <a:rPr lang="en-US" sz="2100" dirty="0"/>
              <a:t> instead of in native code</a:t>
            </a:r>
          </a:p>
          <a:p>
            <a:r>
              <a:rPr lang="en-US" dirty="0"/>
              <a:t>  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A65255-F47B-47BC-91AF-61EDB34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Improve </a:t>
            </a:r>
          </a:p>
        </p:txBody>
      </p:sp>
    </p:spTree>
    <p:extLst>
      <p:ext uri="{BB962C8B-B14F-4D97-AF65-F5344CB8AC3E}">
        <p14:creationId xmlns:p14="http://schemas.microsoft.com/office/powerpoint/2010/main" val="25899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9138FF-1038-4135-890B-B7BFDB145A6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    Log to a separate file instead of conflating this into the conn log</a:t>
            </a:r>
          </a:p>
          <a:p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2100" dirty="0"/>
              <a:t>Avoid researcher and customer confusion around P* states and aggregations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Can log partial connection specific info without bulking up the Conn::Info schema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Would need to port existing logic that runs on conn logs to </a:t>
            </a:r>
            <a:r>
              <a:rPr lang="en-US" sz="2100" dirty="0" err="1"/>
              <a:t>longconn</a:t>
            </a:r>
            <a:r>
              <a:rPr lang="en-US" sz="2100" dirty="0"/>
              <a:t> logs for detections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A65255-F47B-47BC-91AF-61EDB34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Improve </a:t>
            </a:r>
          </a:p>
        </p:txBody>
      </p:sp>
    </p:spTree>
    <p:extLst>
      <p:ext uri="{BB962C8B-B14F-4D97-AF65-F5344CB8AC3E}">
        <p14:creationId xmlns:p14="http://schemas.microsoft.com/office/powerpoint/2010/main" val="28598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9138FF-1038-4135-890B-B7BFDB145A6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    Ideally, the customer facing connection event would reflect the most recent update</a:t>
            </a:r>
          </a:p>
          <a:p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2100" dirty="0"/>
              <a:t>Best of both worlds in terms of having recent data on connections that are still active but only 1 record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Very difficult to manage\maintain with data stores that don't support </a:t>
            </a:r>
            <a:r>
              <a:rPr lang="en-US" sz="2100" dirty="0" err="1"/>
              <a:t>upsert</a:t>
            </a:r>
            <a:endParaRPr 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A65255-F47B-47BC-91AF-61EDB34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Improve </a:t>
            </a:r>
          </a:p>
        </p:txBody>
      </p:sp>
    </p:spTree>
    <p:extLst>
      <p:ext uri="{BB962C8B-B14F-4D97-AF65-F5344CB8AC3E}">
        <p14:creationId xmlns:p14="http://schemas.microsoft.com/office/powerpoint/2010/main" val="7742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ED3968-8FDC-4DF5-8B15-0C7EE27294D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sz="2000" dirty="0"/>
              <a:t>Don't reinvent the wheel if you can find the plans for it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Bro turns 25 next year. If you use a feature 15 years old that isn't on by default, expect bugs.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The central package repo has made discoverability better, but there is still a long way to go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 lot of the packages are just the index file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Not everything gets coverage and pickup like JA3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Adding a README.md to accompany each index describing each package would go a long way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Adding a central summary of those readmes similar to this: </a:t>
            </a:r>
            <a:r>
              <a:rPr lang="en-US" dirty="0">
                <a:hlinkClick r:id="rId2"/>
              </a:rPr>
              <a:t>http://blog.bro.org/2017/06/bro-package-manager-list-of-packages.html</a:t>
            </a:r>
            <a:r>
              <a:rPr lang="en-US" dirty="0"/>
              <a:t>  would be even better.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D9455-4578-4C18-A054-92ACF30A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394241-19C7-4273-9C08-B11E9BA8C3C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000" dirty="0"/>
              <a:t>Mario De Tore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Justin Warner         </a:t>
            </a:r>
            <a:r>
              <a:rPr lang="en-US" sz="2000" dirty="0">
                <a:hlinkClick r:id="rId2"/>
              </a:rPr>
              <a:t>@sixdub</a:t>
            </a:r>
            <a:r>
              <a:rPr lang="en-US" sz="2000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Spencer Walden    </a:t>
            </a:r>
            <a:r>
              <a:rPr lang="en-US" sz="2000" dirty="0">
                <a:hlinkClick r:id="rId3"/>
              </a:rPr>
              <a:t>@__Masq__</a:t>
            </a:r>
            <a:r>
              <a:rPr lang="en-US" sz="2000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Michal </a:t>
            </a:r>
            <a:r>
              <a:rPr lang="en-US" sz="2000" dirty="0" err="1"/>
              <a:t>Purzynski</a:t>
            </a:r>
            <a:r>
              <a:rPr lang="en-US" sz="2000" dirty="0"/>
              <a:t>   </a:t>
            </a:r>
            <a:r>
              <a:rPr lang="en-US" sz="2000" dirty="0">
                <a:hlinkClick r:id="rId4"/>
              </a:rPr>
              <a:t>@MichalPurzynski</a:t>
            </a:r>
            <a:r>
              <a:rPr lang="en-US" sz="2000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2000" dirty="0" err="1"/>
              <a:t>BroCon</a:t>
            </a:r>
            <a:r>
              <a:rPr lang="en-US" sz="2000" dirty="0"/>
              <a:t> 2018 for letting me come talk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667869-1E7F-4E71-8A1C-89EE5C7C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165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394241-19C7-4273-9C08-B11E9BA8C3C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More about the malicious Chrome extension:</a:t>
            </a:r>
          </a:p>
          <a:p>
            <a:pPr lvl="1"/>
            <a:r>
              <a:rPr lang="en-US" dirty="0">
                <a:hlinkClick r:id="rId2"/>
              </a:rPr>
              <a:t>https://www.icebrg.io/blog/malicious-chrome-extensions-enable-criminals-to-impact-over-half-a-million-users-and-global-businesses</a:t>
            </a:r>
          </a:p>
          <a:p>
            <a:pPr lvl="1"/>
            <a:r>
              <a:rPr lang="en-US" dirty="0">
                <a:hlinkClick r:id="rId3"/>
              </a:rPr>
              <a:t>https://www.icebrg.io/blog/more-extensions-more-money-more-problems</a:t>
            </a:r>
          </a:p>
          <a:p>
            <a:pPr lvl="1"/>
            <a:endParaRPr lang="en-US" dirty="0"/>
          </a:p>
          <a:p>
            <a:r>
              <a:rPr lang="en-US" dirty="0"/>
              <a:t>Useful bro package links:</a:t>
            </a:r>
          </a:p>
          <a:p>
            <a:pPr lvl="1"/>
            <a:r>
              <a:rPr lang="en-US" dirty="0">
                <a:hlinkClick r:id="rId4"/>
              </a:rPr>
              <a:t>https://github.com/bro/packages</a:t>
            </a:r>
          </a:p>
          <a:p>
            <a:pPr lvl="1"/>
            <a:r>
              <a:rPr lang="en-US" dirty="0">
                <a:hlinkClick r:id="rId5"/>
              </a:rPr>
              <a:t>https://github.com/corelight/bro-long-connections</a:t>
            </a:r>
          </a:p>
          <a:p>
            <a:pPr lvl="1"/>
            <a:r>
              <a:rPr lang="en-US" dirty="0">
                <a:hlinkClick r:id="rId6"/>
              </a:rPr>
              <a:t>https://github.com/reservoirlabs/bro-scripts/tree/master/exfil-detection-framework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https://github.com/salesforce/ja3/tree/master/bro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667869-1E7F-4E71-8A1C-89EE5C7C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9972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F28BAC-857E-4838-AA97-7525073F10D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000" dirty="0"/>
              <a:t>Most network connections are ephemeral and don't transfer much data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000" dirty="0"/>
              <a:t>Long running connections often transfer significantly more data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000" dirty="0"/>
              <a:t>By definition, long running connections reflect a significant relationship between 2 hosts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000" dirty="0"/>
              <a:t>Since they are significantly less frequent, long running connections are a good place to start looking for abnormal and malicious behavior.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"What is this machine and why has it been connected to someone called ICEBRG for the last 30 days on port 443?"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6E829-4519-43D4-9C62-B5DF3AFD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long running connections interesting?</a:t>
            </a:r>
          </a:p>
        </p:txBody>
      </p:sp>
    </p:spTree>
    <p:extLst>
      <p:ext uri="{BB962C8B-B14F-4D97-AF65-F5344CB8AC3E}">
        <p14:creationId xmlns:p14="http://schemas.microsoft.com/office/powerpoint/2010/main" val="1147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343A-4162-4179-9409-91B26A22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2438401"/>
            <a:ext cx="6206693" cy="2282478"/>
          </a:xfrm>
        </p:spPr>
        <p:txBody>
          <a:bodyPr/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Malicious Chrome Extension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6E9746-3C75-47F4-9D12-37C8A49BAFD9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E90FE97-3376-4152-AEC1-3DB5481D12D9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Initial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5AEF5-AD0D-47A5-A6EA-0FCFB4A0364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000" dirty="0"/>
              <a:t>A security researcher looking for data exfiltration noticed a large data transfer from a customer workstation to a foreign IP.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Further investigation showed the impacted workstation was making a huge number of http connections to sites hosting ads.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Beacon like behavior to hxxp://change-request.info/presets started before the other activity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One of the beacon requests received an 8Kb response instead of the standard 1Kb response immediately before the above activity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DE8EA9-CBDB-435C-BAFD-85933C7E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 Malicious Chrome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1F3AA7-0BF6-4A99-AC2B-626C07191D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Benign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197D1-FF98-4C0E-A77F-85692860F5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Malicious</a:t>
            </a:r>
          </a:p>
        </p:txBody>
      </p:sp>
      <p:pic>
        <p:nvPicPr>
          <p:cNvPr id="8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9914F51-BD74-410B-BF02-0AA53C7F74BD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1292363" y="2667867"/>
            <a:ext cx="4018874" cy="3204411"/>
          </a:xfrm>
          <a:prstGeom prst="rect">
            <a:avLst/>
          </a:prstGeom>
        </p:spPr>
      </p:pic>
      <p:pic>
        <p:nvPicPr>
          <p:cNvPr id="10" name="Picture 10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0FFBCEB-ED19-4E31-ADE2-8D5276BFB024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7158890" y="2665383"/>
            <a:ext cx="3462612" cy="32044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C688E7E-D4F5-4154-A411-B88810D0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Malicious Chrome Extension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9B10A58-D7B3-4CC5-8408-A5AA26C97A4F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cs typeface="Arial"/>
              </a:rPr>
              <a:t>Configuration Updates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19AF71-CD50-4962-A192-62CA409DED5E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cs typeface="Arial"/>
              </a:rPr>
              <a:t>The offending extension</a:t>
            </a:r>
            <a:endParaRPr lang="en-US"/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50A6345-3E7A-4E35-A7AE-AAACE5F9BF3A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697627" y="1714500"/>
            <a:ext cx="6806277" cy="41529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5C5102-D3E4-4DF3-92C5-7AA6C4EA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 Malicious Chrome Extension </a:t>
            </a:r>
          </a:p>
        </p:txBody>
      </p:sp>
    </p:spTree>
    <p:extLst>
      <p:ext uri="{BB962C8B-B14F-4D97-AF65-F5344CB8AC3E}">
        <p14:creationId xmlns:p14="http://schemas.microsoft.com/office/powerpoint/2010/main" val="39777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E3FDFA9-DB6E-4A68-B69B-4C3EC7DBD2A5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What did we see in Bro?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7604-02C1-4576-BA4D-747CF3F32B4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000" dirty="0"/>
              <a:t>There were conn and http logs for the beaconing activity.  The response </a:t>
            </a:r>
            <a:r>
              <a:rPr lang="en-US" sz="2000" dirty="0" err="1"/>
              <a:t>mimetype</a:t>
            </a:r>
            <a:r>
              <a:rPr lang="en-US" sz="2000" dirty="0"/>
              <a:t> was always </a:t>
            </a:r>
            <a:r>
              <a:rPr lang="en-US" sz="2000" dirty="0" err="1"/>
              <a:t>json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There were conn and http logs for the click fraud activity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When the connection was reset, there was a conn and http log for the web socket.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F2FCB2-BED8-4068-B0A2-B5D03223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 Malicious Chrome Extension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-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heme/theme1.xml><?xml version="1.0" encoding="utf-8"?>
<a:theme xmlns:a="http://schemas.openxmlformats.org/drawingml/2006/main" name="2018 Gigamon External Presentation Template 16:9">
  <a:themeElements>
    <a:clrScheme name="Custom 1">
      <a:dk1>
        <a:srgbClr val="333D48"/>
      </a:dk1>
      <a:lt1>
        <a:srgbClr val="FFFFFF"/>
      </a:lt1>
      <a:dk2>
        <a:srgbClr val="E3E7E9"/>
      </a:dk2>
      <a:lt2>
        <a:srgbClr val="5C6670"/>
      </a:lt2>
      <a:accent1>
        <a:srgbClr val="FC6B00"/>
      </a:accent1>
      <a:accent2>
        <a:srgbClr val="002E6D"/>
      </a:accent2>
      <a:accent3>
        <a:srgbClr val="13A0B0"/>
      </a:accent3>
      <a:accent4>
        <a:srgbClr val="4C4A98"/>
      </a:accent4>
      <a:accent5>
        <a:srgbClr val="3F6B86"/>
      </a:accent5>
      <a:accent6>
        <a:srgbClr val="82B7B1"/>
      </a:accent6>
      <a:hlink>
        <a:srgbClr val="307FE2"/>
      </a:hlink>
      <a:folHlink>
        <a:srgbClr val="003B5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 cmpd="sng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42E3BC870C94FB63B39E65C9A46BA" ma:contentTypeVersion="0" ma:contentTypeDescription="Create a new document." ma:contentTypeScope="" ma:versionID="80bd0bb3f4d0d0ceefbe16667c4d81be">
  <xsd:schema xmlns:xsd="http://www.w3.org/2001/XMLSchema" xmlns:p="http://schemas.microsoft.com/office/2006/metadata/properties" targetNamespace="http://schemas.microsoft.com/office/2006/metadata/properties" ma:root="true" ma:fieldsID="1f5b633f51b9278214aa786351282a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A30E75-E448-44D5-B52C-BDE8EDF1F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7962136-62FA-48B0-98A3-830A4A8C19C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615F51-6A73-4062-B8C7-7F5F5493A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18310</TotalTime>
  <Words>977</Words>
  <Application>Microsoft Macintosh PowerPoint</Application>
  <PresentationFormat>Widescreen</PresentationFormat>
  <Paragraphs>174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HiraginoSans-W3</vt:lpstr>
      <vt:lpstr>ＭＳ Ｐゴシック</vt:lpstr>
      <vt:lpstr>.AppleSystemUIFont</vt:lpstr>
      <vt:lpstr>Arial</vt:lpstr>
      <vt:lpstr>2018 Gigamon External Presentation Template 16:9</vt:lpstr>
      <vt:lpstr>Analyzing Active Long Running Connections with Bro</vt:lpstr>
      <vt:lpstr>PowerPoint Presentation</vt:lpstr>
      <vt:lpstr>PowerPoint Presentation</vt:lpstr>
      <vt:lpstr>Why are long running connections interesting?</vt:lpstr>
      <vt:lpstr>Case Study:  Malicious Chrome Extension</vt:lpstr>
      <vt:lpstr>Case Study: Malicious Chrome Extension</vt:lpstr>
      <vt:lpstr>Case Study: Malicious Chrome Extension </vt:lpstr>
      <vt:lpstr>Case Study: Malicious Chrome Extension </vt:lpstr>
      <vt:lpstr>Case Study: Malicious Chrome Extension </vt:lpstr>
      <vt:lpstr>Case Study: Malicious Chrome Extension </vt:lpstr>
      <vt:lpstr>Case Study: Malicious Chrome Extension </vt:lpstr>
      <vt:lpstr>Case Study: Malicious Chrome Extension </vt:lpstr>
      <vt:lpstr>Case Study: Customer Red Team Engagement</vt:lpstr>
      <vt:lpstr>Case Study: Customer Red Team Engagement</vt:lpstr>
      <vt:lpstr>Case Study: Customer Red Team Engagement</vt:lpstr>
      <vt:lpstr>What We Built</vt:lpstr>
      <vt:lpstr>How we use Bro</vt:lpstr>
      <vt:lpstr>How we use Bro</vt:lpstr>
      <vt:lpstr>What We Built</vt:lpstr>
      <vt:lpstr>What We Built</vt:lpstr>
      <vt:lpstr>What We Built</vt:lpstr>
      <vt:lpstr>What We Built</vt:lpstr>
      <vt:lpstr>How We Use It</vt:lpstr>
      <vt:lpstr>How We Use It</vt:lpstr>
      <vt:lpstr>How We Use It</vt:lpstr>
      <vt:lpstr>Existing Solutions</vt:lpstr>
      <vt:lpstr>Existing Solutions</vt:lpstr>
      <vt:lpstr>Existing Solutions</vt:lpstr>
      <vt:lpstr>Ways to Improve</vt:lpstr>
      <vt:lpstr>Ways to Improve </vt:lpstr>
      <vt:lpstr>Ways to Improve </vt:lpstr>
      <vt:lpstr>Ways to Improve </vt:lpstr>
      <vt:lpstr>Lessons Learned</vt:lpstr>
      <vt:lpstr>Thanks</vt:lpstr>
      <vt:lpstr>Links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Duarte Inc.;Megan Paskin</dc:creator>
  <cp:keywords/>
  <dc:description/>
  <cp:lastModifiedBy>Joe Johnson</cp:lastModifiedBy>
  <cp:revision>1979</cp:revision>
  <cp:lastPrinted>2017-12-29T22:37:12Z</cp:lastPrinted>
  <dcterms:created xsi:type="dcterms:W3CDTF">2017-01-03T19:10:56Z</dcterms:created>
  <dcterms:modified xsi:type="dcterms:W3CDTF">2018-10-10T18:17:45Z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0x0101001A642E3BC870C94FB63B39E65C9A46BA</vt:lpwstr>
  </property>
</Properties>
</file>