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6"/>
  </p:notesMasterIdLst>
  <p:sldIdLst>
    <p:sldId id="256" r:id="rId2"/>
    <p:sldId id="316" r:id="rId3"/>
    <p:sldId id="294" r:id="rId4"/>
    <p:sldId id="317" r:id="rId5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521415D9-36F7-43E2-AB2F-B90AF26B5E84}">
      <p14:sectionLst xmlns:p14="http://schemas.microsoft.com/office/powerpoint/2010/main">
        <p14:section name="Default Section" id="{1BD083E1-B671-46C2-AFFA-7495DC71884D}">
          <p14:sldIdLst>
            <p14:sldId id="256"/>
            <p14:sldId id="316"/>
            <p14:sldId id="294"/>
            <p14:sldId id="31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se Cotton" initials="c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84979" autoAdjust="0"/>
  </p:normalViewPr>
  <p:slideViewPr>
    <p:cSldViewPr snapToGrid="0">
      <p:cViewPr>
        <p:scale>
          <a:sx n="90" d="100"/>
          <a:sy n="90" d="100"/>
        </p:scale>
        <p:origin x="-528" y="-2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79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96928480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89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05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A36B-AD14-4C20-B9AA-C8389E745B93}" type="datetime1">
              <a:rPr lang="en-US" smtClean="0"/>
              <a:t>10/10/18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8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BD57-8F4F-4D91-96F2-3151E49AD5FD}" type="datetime1">
              <a:rPr lang="en-US" smtClean="0"/>
              <a:t>10/10/18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4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8B5B-28A8-41A2-9E67-84D905F98216}" type="datetime1">
              <a:rPr lang="en-US" smtClean="0"/>
              <a:t>10/10/18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4117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DAA2-1AF8-468F-B4A7-8AEEDD527B48}" type="datetime1">
              <a:rPr lang="en-US" smtClean="0"/>
              <a:t>10/10/18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55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A876-A55C-4B24-A89F-01CB23216940}" type="datetime1">
              <a:rPr lang="en-US" smtClean="0"/>
              <a:t>10/10/18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4285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30D7-CEBF-4FC6-A7A8-AC90FC771287}" type="datetime1">
              <a:rPr lang="en-US" smtClean="0"/>
              <a:t>10/10/18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2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B518-CF48-40A0-9035-486FD5A6E9AE}" type="datetime1">
              <a:rPr lang="en-US" smtClean="0"/>
              <a:t>10/10/18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33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4B02-8A58-4D90-B0FB-F15CFFF9CC1E}" type="datetime1">
              <a:rPr lang="en-US" smtClean="0"/>
              <a:t>10/10/18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37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6424539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74D9-DC09-461F-A3AA-15A60667B84E}" type="datetime1">
              <a:rPr lang="en-US" smtClean="0"/>
              <a:t>10/10/18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5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E633-D838-437B-BEFA-B82E5284E870}" type="datetime1">
              <a:rPr lang="en-US" smtClean="0"/>
              <a:t>10/10/18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0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15CC-E665-451D-B684-282C94B96DC7}" type="datetime1">
              <a:rPr lang="en-US" smtClean="0"/>
              <a:t>10/10/18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6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056E-9601-480B-8564-F54615CEEE55}" type="datetime1">
              <a:rPr lang="en-US" smtClean="0"/>
              <a:t>10/10/18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8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7DE4-00E9-480A-BB84-346133CC1EEF}" type="datetime1">
              <a:rPr lang="en-US" smtClean="0"/>
              <a:t>10/10/18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9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3803-BE17-47E3-88AF-EEB425A6BA91}" type="datetime1">
              <a:rPr lang="en-US" smtClean="0"/>
              <a:t>10/10/18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3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530B-67B6-4656-82FB-134FE2EAC6EB}" type="datetime1">
              <a:rPr lang="en-US" smtClean="0"/>
              <a:t>10/10/18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3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46A9-0333-4293-A2EC-01C516CEAE38}" type="datetime1">
              <a:rPr lang="en-US" smtClean="0"/>
              <a:t>10/10/18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6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92E18-516E-48A4-AB87-84512C29D96C}" type="datetime1">
              <a:rPr lang="en-US" smtClean="0"/>
              <a:t>10/10/18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1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sslvpnudel-edu.csinformationsupports.ga/login.php?tgroup=&amp;next=&amp;tgcookieset=&amp;username=xxxx&amp;password=yyyy&amp;Login=Logi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ctrTitle"/>
          </p:nvPr>
        </p:nvSpPr>
        <p:spPr>
          <a:xfrm>
            <a:off x="1764631" y="99679"/>
            <a:ext cx="9144000" cy="2387601"/>
          </a:xfrm>
          <a:prstGeom prst="rect">
            <a:avLst/>
          </a:prstGeom>
        </p:spPr>
        <p:txBody>
          <a:bodyPr/>
          <a:lstStyle/>
          <a:p>
            <a:pPr lvl="0" defTabSz="362204">
              <a:lnSpc>
                <a:spcPct val="100000"/>
              </a:lnSpc>
              <a:defRPr sz="1800"/>
            </a:pPr>
            <a:r>
              <a:rPr lang="en-US" sz="4960" dirty="0" smtClean="0">
                <a:latin typeface="Calibri" panose="020F0502020204030204" pitchFamily="34" charset="0"/>
                <a:ea typeface="Helvetica Light"/>
                <a:cs typeface="Helvetica Light"/>
                <a:sym typeface="Helvetica Light"/>
              </a:rPr>
              <a:t>VPN PHISH DETECTION</a:t>
            </a:r>
            <a:endParaRPr sz="4960" i="1" dirty="0">
              <a:latin typeface="Calibri" panose="020F0502020204030204" pitchFamily="34" charset="0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50" name="Shape 50"/>
          <p:cNvSpPr>
            <a:spLocks noGrp="1"/>
          </p:cNvSpPr>
          <p:nvPr>
            <p:ph type="subTitle" idx="1"/>
          </p:nvPr>
        </p:nvSpPr>
        <p:spPr>
          <a:xfrm>
            <a:off x="1764631" y="3975015"/>
            <a:ext cx="9144000" cy="179035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lvl="0" defTabSz="584200">
              <a:lnSpc>
                <a:spcPct val="100000"/>
              </a:lnSpc>
              <a:spcBef>
                <a:spcPts val="0"/>
              </a:spcBef>
              <a:defRPr sz="1800"/>
            </a:pPr>
            <a:r>
              <a:rPr sz="3200" dirty="0">
                <a:latin typeface="Calibri" panose="020F0502020204030204" pitchFamily="34" charset="0"/>
                <a:ea typeface="Helvetica Light"/>
                <a:cs typeface="Helvetica Light"/>
                <a:sym typeface="Helvetica Light"/>
              </a:rPr>
              <a:t>Fatema </a:t>
            </a:r>
            <a:r>
              <a:rPr sz="3200" dirty="0" err="1">
                <a:latin typeface="Calibri" panose="020F0502020204030204" pitchFamily="34" charset="0"/>
                <a:ea typeface="Helvetica Light"/>
                <a:cs typeface="Helvetica Light"/>
                <a:sym typeface="Helvetica Light"/>
              </a:rPr>
              <a:t>Bannat</a:t>
            </a:r>
            <a:r>
              <a:rPr sz="3200" dirty="0">
                <a:latin typeface="Calibri" panose="020F0502020204030204" pitchFamily="34" charset="0"/>
                <a:ea typeface="Helvetica Light"/>
                <a:cs typeface="Helvetica Light"/>
                <a:sym typeface="Helvetica Light"/>
              </a:rPr>
              <a:t> </a:t>
            </a:r>
            <a:r>
              <a:rPr sz="3200" dirty="0" err="1" smtClean="0">
                <a:latin typeface="Calibri" panose="020F0502020204030204" pitchFamily="34" charset="0"/>
                <a:ea typeface="Helvetica Light"/>
                <a:cs typeface="Helvetica Light"/>
                <a:sym typeface="Helvetica Light"/>
              </a:rPr>
              <a:t>Wala</a:t>
            </a:r>
            <a:endParaRPr lang="en-US" sz="3200" dirty="0" smtClean="0">
              <a:latin typeface="Calibri" panose="020F0502020204030204" pitchFamily="34" charset="0"/>
              <a:ea typeface="Helvetica Light"/>
              <a:cs typeface="Helvetica Light"/>
              <a:sym typeface="Helvetica Light"/>
            </a:endParaRPr>
          </a:p>
          <a:p>
            <a:pPr lvl="0" defTabSz="584200">
              <a:lnSpc>
                <a:spcPct val="100000"/>
              </a:lnSpc>
              <a:spcBef>
                <a:spcPts val="0"/>
              </a:spcBef>
              <a:defRPr sz="1800"/>
            </a:pPr>
            <a:r>
              <a:rPr lang="en-US" sz="3200" dirty="0" smtClean="0">
                <a:latin typeface="Calibri" panose="020F0502020204030204" pitchFamily="34" charset="0"/>
                <a:ea typeface="Helvetica Light"/>
                <a:cs typeface="Helvetica Light"/>
                <a:sym typeface="Helvetica Light"/>
              </a:rPr>
              <a:t>Security Engineer </a:t>
            </a:r>
          </a:p>
          <a:p>
            <a:pPr lvl="0" defTabSz="584200">
              <a:lnSpc>
                <a:spcPct val="100000"/>
              </a:lnSpc>
              <a:spcBef>
                <a:spcPts val="0"/>
              </a:spcBef>
              <a:defRPr sz="1800"/>
            </a:pPr>
            <a:r>
              <a:rPr lang="en-US" sz="3200" dirty="0" smtClean="0">
                <a:latin typeface="Calibri" panose="020F0502020204030204" pitchFamily="34" charset="0"/>
                <a:ea typeface="Helvetica Light"/>
                <a:cs typeface="Helvetica Light"/>
                <a:sym typeface="Helvetica Light"/>
              </a:rPr>
              <a:t>Technical Security Group</a:t>
            </a:r>
            <a:endParaRPr sz="3200" dirty="0">
              <a:latin typeface="Calibri" panose="020F0502020204030204" pitchFamily="34" charset="0"/>
              <a:ea typeface="Helvetica Light"/>
              <a:cs typeface="Helvetica Light"/>
              <a:sym typeface="Helvetica Light"/>
            </a:endParaRPr>
          </a:p>
          <a:p>
            <a:pPr lvl="0" defTabSz="584200">
              <a:lnSpc>
                <a:spcPct val="100000"/>
              </a:lnSpc>
              <a:spcBef>
                <a:spcPts val="0"/>
              </a:spcBef>
              <a:defRPr sz="1800"/>
            </a:pPr>
            <a:r>
              <a:rPr sz="3200" dirty="0" smtClean="0">
                <a:latin typeface="Calibri" panose="020F0502020204030204" pitchFamily="34" charset="0"/>
                <a:ea typeface="Helvetica Light"/>
                <a:cs typeface="Helvetica Light"/>
                <a:sym typeface="Helvetica Light"/>
              </a:rPr>
              <a:t>University </a:t>
            </a:r>
            <a:r>
              <a:rPr sz="3200" dirty="0">
                <a:latin typeface="Calibri" panose="020F0502020204030204" pitchFamily="34" charset="0"/>
                <a:ea typeface="Helvetica Light"/>
                <a:cs typeface="Helvetica Light"/>
                <a:sym typeface="Helvetica Light"/>
              </a:rPr>
              <a:t>of </a:t>
            </a:r>
            <a:r>
              <a:rPr sz="3200" dirty="0" smtClean="0">
                <a:latin typeface="Calibri" panose="020F0502020204030204" pitchFamily="34" charset="0"/>
                <a:ea typeface="Helvetica Light"/>
                <a:cs typeface="Helvetica Light"/>
                <a:sym typeface="Helvetica Light"/>
              </a:rPr>
              <a:t>Delaware</a:t>
            </a:r>
            <a:endParaRPr lang="en-US" sz="3200" dirty="0" smtClean="0">
              <a:latin typeface="Calibri" panose="020F0502020204030204" pitchFamily="34" charset="0"/>
              <a:ea typeface="Helvetica Light"/>
              <a:cs typeface="Helvetica Light"/>
              <a:sym typeface="Helvetica Light"/>
            </a:endParaRPr>
          </a:p>
          <a:p>
            <a:pPr lvl="0" defTabSz="584200">
              <a:lnSpc>
                <a:spcPct val="100000"/>
              </a:lnSpc>
              <a:spcBef>
                <a:spcPts val="0"/>
              </a:spcBef>
              <a:defRPr sz="1800"/>
            </a:pPr>
            <a:r>
              <a:rPr lang="en-US" sz="3200" i="1" u="sng" dirty="0" smtClean="0">
                <a:latin typeface="Calibri" panose="020F0502020204030204" pitchFamily="34" charset="0"/>
                <a:ea typeface="Helvetica Light"/>
                <a:cs typeface="Helvetica Light"/>
                <a:sym typeface="Helvetica Light"/>
              </a:rPr>
              <a:t>Fatema.bannatwala@gmail.com</a:t>
            </a:r>
            <a:endParaRPr sz="3200" i="1" u="sng" dirty="0">
              <a:latin typeface="Calibri" panose="020F0502020204030204" pitchFamily="34" charset="0"/>
              <a:ea typeface="Helvetica Light"/>
              <a:cs typeface="Helvetica Light"/>
              <a:sym typeface="Helvetica Ligh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pick – Detecting the Phish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323" y="1837265"/>
            <a:ext cx="8915400" cy="37776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Look at the </a:t>
            </a:r>
            <a:r>
              <a:rPr lang="en-US" sz="2400" dirty="0" err="1" smtClean="0"/>
              <a:t>http.log</a:t>
            </a:r>
            <a:r>
              <a:rPr lang="en-US" sz="2400" dirty="0" smtClean="0"/>
              <a:t> file, specially the “referrer” field.</a:t>
            </a:r>
          </a:p>
          <a:p>
            <a:r>
              <a:rPr lang="en-US" sz="2400" dirty="0" smtClean="0"/>
              <a:t>Many VPN related phishes we encountered recently redirected the user to the actual login page/ help logon page.</a:t>
            </a:r>
          </a:p>
          <a:p>
            <a:r>
              <a:rPr lang="en-US" sz="2400" dirty="0" smtClean="0"/>
              <a:t>Making user think that they might have typed in the password incorrectly on the previous page.</a:t>
            </a:r>
          </a:p>
          <a:p>
            <a:r>
              <a:rPr lang="en-US" sz="2400" dirty="0" smtClean="0"/>
              <a:t>Goal is not to late user realize that they have fallen for a phish.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7369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7027" y="13267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Calibri" panose="020F0502020204030204" pitchFamily="34" charset="0"/>
              </a:rPr>
              <a:t>Example </a:t>
            </a:r>
            <a:r>
              <a:rPr lang="en-US" sz="4400" dirty="0" err="1" smtClean="0">
                <a:latin typeface="Calibri" panose="020F0502020204030204" pitchFamily="34" charset="0"/>
              </a:rPr>
              <a:t>http.log</a:t>
            </a:r>
            <a:endParaRPr lang="en-US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1386" y="1185149"/>
            <a:ext cx="10127947" cy="5545850"/>
          </a:xfrm>
        </p:spPr>
        <p:txBody>
          <a:bodyPr>
            <a:noAutofit/>
          </a:bodyPr>
          <a:lstStyle/>
          <a:p>
            <a:r>
              <a:rPr lang="en-US" sz="2000" dirty="0" smtClean="0"/>
              <a:t>1520600140.876000</a:t>
            </a:r>
            <a:r>
              <a:rPr lang="en-US" sz="2000" dirty="0"/>
              <a:t>	C03tDa1RnO8Ht3iEil	</a:t>
            </a:r>
            <a:r>
              <a:rPr lang="en-US" sz="2000" dirty="0" smtClean="0"/>
              <a:t>173.200.3.103</a:t>
            </a:r>
            <a:r>
              <a:rPr lang="en-US" sz="2000" dirty="0"/>
              <a:t>	5467	128</a:t>
            </a:r>
            <a:r>
              <a:rPr lang="en-US" sz="2000" dirty="0" smtClean="0"/>
              <a:t>.x.x.x</a:t>
            </a:r>
            <a:r>
              <a:rPr lang="en-US" sz="2000" dirty="0"/>
              <a:t>	</a:t>
            </a:r>
            <a:r>
              <a:rPr lang="en-US" sz="2000" dirty="0" smtClean="0"/>
              <a:t> 80</a:t>
            </a:r>
            <a:r>
              <a:rPr lang="en-US" sz="2000" dirty="0"/>
              <a:t>	4	GET	</a:t>
            </a:r>
            <a:r>
              <a:rPr lang="en-US" sz="2000" b="1" dirty="0"/>
              <a:t>www1.udel.edu</a:t>
            </a:r>
            <a:r>
              <a:rPr lang="en-US" sz="2000" dirty="0"/>
              <a:t>	</a:t>
            </a:r>
            <a:r>
              <a:rPr lang="en-US" sz="2000" b="1" dirty="0"/>
              <a:t>/it/help/connecting/</a:t>
            </a:r>
            <a:r>
              <a:rPr lang="en-US" sz="2000" b="1" dirty="0" err="1"/>
              <a:t>vpn</a:t>
            </a:r>
            <a:r>
              <a:rPr lang="en-US" sz="2000" b="1" dirty="0"/>
              <a:t>/</a:t>
            </a:r>
            <a:r>
              <a:rPr lang="en-US" sz="2000" dirty="0"/>
              <a:t>	</a:t>
            </a:r>
            <a:r>
              <a:rPr lang="en-US" sz="2000" b="1" dirty="0">
                <a:solidFill>
                  <a:srgbClr val="FF0000"/>
                </a:solidFill>
                <a:hlinkClick r:id="rId3"/>
              </a:rPr>
              <a:t>http://sslvpnudel-edu.csinformationsupports.ga</a:t>
            </a:r>
            <a:r>
              <a:rPr lang="en-US" sz="2000" dirty="0">
                <a:solidFill>
                  <a:srgbClr val="FF0000"/>
                </a:solidFill>
                <a:hlinkClick r:id="rId3"/>
              </a:rPr>
              <a:t>/login.php?tgroup=&amp;next=&amp;tgcookieset=&amp;username</a:t>
            </a:r>
            <a:r>
              <a:rPr lang="en-US" sz="2000" dirty="0" smtClean="0">
                <a:solidFill>
                  <a:srgbClr val="FF0000"/>
                </a:solidFill>
                <a:hlinkClick r:id="rId3"/>
              </a:rPr>
              <a:t>=xxxx&amp;</a:t>
            </a:r>
            <a:r>
              <a:rPr lang="en-US" sz="2000" dirty="0">
                <a:solidFill>
                  <a:srgbClr val="FF0000"/>
                </a:solidFill>
                <a:hlinkClick r:id="rId3"/>
              </a:rPr>
              <a:t>password</a:t>
            </a:r>
            <a:r>
              <a:rPr lang="en-US" sz="2000" dirty="0" smtClean="0">
                <a:solidFill>
                  <a:srgbClr val="FF0000"/>
                </a:solidFill>
                <a:hlinkClick r:id="rId3"/>
              </a:rPr>
              <a:t>=yyyy&amp;</a:t>
            </a:r>
            <a:r>
              <a:rPr lang="en-US" sz="2000" dirty="0">
                <a:solidFill>
                  <a:srgbClr val="FF0000"/>
                </a:solidFill>
                <a:hlinkClick r:id="rId3"/>
              </a:rPr>
              <a:t>Login=Login</a:t>
            </a:r>
            <a:r>
              <a:rPr lang="en-US" sz="2000" dirty="0"/>
              <a:t>		0	13795	200	OK	</a:t>
            </a:r>
            <a:endParaRPr lang="en-US" sz="2000" dirty="0" smtClean="0"/>
          </a:p>
          <a:p>
            <a:r>
              <a:rPr lang="en-US" sz="2000" dirty="0" smtClean="0"/>
              <a:t>1520603292.774940</a:t>
            </a:r>
            <a:r>
              <a:rPr lang="en-US" sz="2000" dirty="0"/>
              <a:t>	CDjTPd19fVp88JguMb	</a:t>
            </a:r>
            <a:r>
              <a:rPr lang="en-US" sz="2000" dirty="0" smtClean="0"/>
              <a:t>  164.27.39.219</a:t>
            </a:r>
            <a:r>
              <a:rPr lang="en-US" sz="2000" dirty="0"/>
              <a:t>	47201	128</a:t>
            </a:r>
            <a:r>
              <a:rPr lang="en-US" sz="2000" dirty="0" smtClean="0"/>
              <a:t>.x.x.x</a:t>
            </a:r>
            <a:r>
              <a:rPr lang="en-US" sz="2000" dirty="0"/>
              <a:t>	</a:t>
            </a:r>
            <a:r>
              <a:rPr lang="en-US" sz="2000" dirty="0" smtClean="0"/>
              <a:t> 80</a:t>
            </a:r>
            <a:r>
              <a:rPr lang="en-US" sz="2000" dirty="0"/>
              <a:t>	1	GET	</a:t>
            </a:r>
            <a:r>
              <a:rPr lang="en-US" sz="2000" b="1" dirty="0"/>
              <a:t>www1.udel.edu</a:t>
            </a:r>
            <a:r>
              <a:rPr lang="en-US" sz="2000" dirty="0"/>
              <a:t>	</a:t>
            </a:r>
            <a:r>
              <a:rPr lang="en-US" sz="2000" b="1" dirty="0"/>
              <a:t>/it/help/connecting/</a:t>
            </a:r>
            <a:r>
              <a:rPr lang="en-US" sz="2000" b="1" dirty="0" err="1"/>
              <a:t>vpn</a:t>
            </a:r>
            <a:r>
              <a:rPr lang="en-US" sz="2000" b="1" dirty="0"/>
              <a:t>/</a:t>
            </a:r>
            <a:r>
              <a:rPr lang="en-US" sz="2000" dirty="0"/>
              <a:t>	</a:t>
            </a:r>
            <a:r>
              <a:rPr lang="en-US" sz="2000" b="1" dirty="0">
                <a:solidFill>
                  <a:srgbClr val="FF0000"/>
                </a:solidFill>
                <a:hlinkClick r:id="rId3"/>
              </a:rPr>
              <a:t>http://sslvpnudel-edu.csinformationsupports.ga</a:t>
            </a:r>
            <a:r>
              <a:rPr lang="en-US" sz="2000" dirty="0">
                <a:solidFill>
                  <a:srgbClr val="FF0000"/>
                </a:solidFill>
                <a:hlinkClick r:id="rId3"/>
              </a:rPr>
              <a:t>/login.php?tgroup=&amp;next=&amp;tgcookieset=&amp;username</a:t>
            </a:r>
            <a:r>
              <a:rPr lang="en-US" sz="2000" dirty="0" smtClean="0">
                <a:solidFill>
                  <a:srgbClr val="FF0000"/>
                </a:solidFill>
                <a:hlinkClick r:id="rId3"/>
              </a:rPr>
              <a:t>=xxxx&amp;</a:t>
            </a:r>
            <a:r>
              <a:rPr lang="en-US" sz="2000" dirty="0">
                <a:solidFill>
                  <a:srgbClr val="FF0000"/>
                </a:solidFill>
                <a:hlinkClick r:id="rId3"/>
              </a:rPr>
              <a:t>password</a:t>
            </a:r>
            <a:r>
              <a:rPr lang="en-US" sz="2000" dirty="0" smtClean="0">
                <a:solidFill>
                  <a:srgbClr val="FF0000"/>
                </a:solidFill>
                <a:hlinkClick r:id="rId3"/>
              </a:rPr>
              <a:t>=yyyy&amp;</a:t>
            </a:r>
            <a:r>
              <a:rPr lang="en-US" sz="2000" dirty="0">
                <a:solidFill>
                  <a:srgbClr val="FF0000"/>
                </a:solidFill>
                <a:hlinkClick r:id="rId3"/>
              </a:rPr>
              <a:t>Login=Login</a:t>
            </a:r>
            <a:r>
              <a:rPr lang="en-US" sz="2000" dirty="0"/>
              <a:t>		0	13795	200	</a:t>
            </a:r>
            <a:r>
              <a:rPr lang="en-US" sz="2000" dirty="0" smtClean="0"/>
              <a:t>OK</a:t>
            </a:r>
          </a:p>
          <a:p>
            <a:r>
              <a:rPr lang="en-US" sz="2000" dirty="0" smtClean="0"/>
              <a:t>1520604012.254355</a:t>
            </a:r>
            <a:r>
              <a:rPr lang="en-US" sz="2000" dirty="0"/>
              <a:t>	CXvzEpf0Fw3JyflKb	</a:t>
            </a:r>
            <a:r>
              <a:rPr lang="en-US" sz="2000" dirty="0" smtClean="0"/>
              <a:t>173.141.226.94</a:t>
            </a:r>
            <a:r>
              <a:rPr lang="en-US" sz="2000" dirty="0"/>
              <a:t>	50930	128</a:t>
            </a:r>
            <a:r>
              <a:rPr lang="en-US" sz="2000" dirty="0" smtClean="0"/>
              <a:t>.x.x.x</a:t>
            </a:r>
            <a:r>
              <a:rPr lang="en-US" sz="2000" dirty="0"/>
              <a:t>	</a:t>
            </a:r>
            <a:r>
              <a:rPr lang="en-US" sz="2000" dirty="0" smtClean="0"/>
              <a:t> 80</a:t>
            </a:r>
            <a:r>
              <a:rPr lang="en-US" sz="2000" dirty="0"/>
              <a:t>	1	GET	</a:t>
            </a:r>
            <a:r>
              <a:rPr lang="en-US" sz="2000" b="1" dirty="0"/>
              <a:t>www1.udel.edu</a:t>
            </a:r>
            <a:r>
              <a:rPr lang="en-US" sz="2000" dirty="0"/>
              <a:t>	</a:t>
            </a:r>
            <a:r>
              <a:rPr lang="en-US" sz="2000" b="1" dirty="0"/>
              <a:t>/it/help/connecting/</a:t>
            </a:r>
            <a:r>
              <a:rPr lang="en-US" sz="2000" b="1" dirty="0" err="1"/>
              <a:t>vpn</a:t>
            </a:r>
            <a:r>
              <a:rPr lang="en-US" sz="2000" b="1" dirty="0" smtClean="0"/>
              <a:t>/          	       </a:t>
            </a:r>
            <a:r>
              <a:rPr lang="en-US" sz="2000" b="1" dirty="0" smtClean="0">
                <a:solidFill>
                  <a:srgbClr val="FF0000"/>
                </a:solidFill>
              </a:rPr>
              <a:t>http://</a:t>
            </a:r>
            <a:r>
              <a:rPr lang="en-US" sz="2000" b="1" dirty="0" err="1" smtClean="0">
                <a:solidFill>
                  <a:srgbClr val="FF0000"/>
                </a:solidFill>
              </a:rPr>
              <a:t>sslvpnudeledu.csinformationsupports.ga</a:t>
            </a:r>
            <a:r>
              <a:rPr lang="en-US" sz="2000" dirty="0">
                <a:solidFill>
                  <a:srgbClr val="FF0000"/>
                </a:solidFill>
              </a:rPr>
              <a:t>/</a:t>
            </a:r>
            <a:r>
              <a:rPr lang="en-US" sz="2000" dirty="0" err="1">
                <a:solidFill>
                  <a:srgbClr val="FF0000"/>
                </a:solidFill>
              </a:rPr>
              <a:t>login.php?tgroup</a:t>
            </a:r>
            <a:r>
              <a:rPr lang="en-US" sz="2000" dirty="0">
                <a:solidFill>
                  <a:srgbClr val="FF0000"/>
                </a:solidFill>
              </a:rPr>
              <a:t>=&amp;next=&amp;</a:t>
            </a:r>
            <a:r>
              <a:rPr lang="en-US" sz="2000" dirty="0" err="1">
                <a:solidFill>
                  <a:srgbClr val="FF0000"/>
                </a:solidFill>
              </a:rPr>
              <a:t>tgcookieset</a:t>
            </a:r>
            <a:r>
              <a:rPr lang="en-US" sz="2000" dirty="0">
                <a:solidFill>
                  <a:srgbClr val="FF0000"/>
                </a:solidFill>
              </a:rPr>
              <a:t>=&amp;username</a:t>
            </a:r>
            <a:r>
              <a:rPr lang="en-US" sz="2000" dirty="0">
                <a:solidFill>
                  <a:srgbClr val="FF0000"/>
                </a:solidFill>
              </a:rPr>
              <a:t>=</a:t>
            </a:r>
            <a:r>
              <a:rPr lang="en-US" sz="2000" dirty="0" err="1">
                <a:solidFill>
                  <a:srgbClr val="FF0000"/>
                </a:solidFill>
              </a:rPr>
              <a:t>xxxx&amp;</a:t>
            </a:r>
            <a:r>
              <a:rPr lang="en-US" sz="2000" dirty="0" err="1">
                <a:solidFill>
                  <a:srgbClr val="FF0000"/>
                </a:solidFill>
              </a:rPr>
              <a:t>password</a:t>
            </a:r>
            <a:r>
              <a:rPr lang="en-US" sz="2000" dirty="0">
                <a:solidFill>
                  <a:srgbClr val="FF0000"/>
                </a:solidFill>
              </a:rPr>
              <a:t>=</a:t>
            </a:r>
            <a:r>
              <a:rPr lang="en-US" sz="2000" dirty="0" err="1">
                <a:solidFill>
                  <a:srgbClr val="FF0000"/>
                </a:solidFill>
              </a:rPr>
              <a:t>yyyy&amp;</a:t>
            </a:r>
            <a:r>
              <a:rPr lang="en-US" sz="2000" dirty="0" err="1">
                <a:solidFill>
                  <a:srgbClr val="FF0000"/>
                </a:solidFill>
              </a:rPr>
              <a:t>Login</a:t>
            </a:r>
            <a:r>
              <a:rPr lang="en-US" sz="2000" dirty="0">
                <a:solidFill>
                  <a:srgbClr val="FF0000"/>
                </a:solidFill>
              </a:rPr>
              <a:t>=</a:t>
            </a:r>
            <a:r>
              <a:rPr lang="en-US" sz="2000" dirty="0">
                <a:solidFill>
                  <a:srgbClr val="FF0000"/>
                </a:solidFill>
              </a:rPr>
              <a:t>Login</a:t>
            </a:r>
            <a:r>
              <a:rPr lang="en-US" sz="2000" dirty="0"/>
              <a:t>		0	13795	200	OK	</a:t>
            </a:r>
          </a:p>
        </p:txBody>
      </p:sp>
    </p:spTree>
    <p:extLst>
      <p:ext uri="{BB962C8B-B14F-4D97-AF65-F5344CB8AC3E}">
        <p14:creationId xmlns:p14="http://schemas.microsoft.com/office/powerpoint/2010/main" val="3077890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0889" y="750709"/>
            <a:ext cx="9303279" cy="59379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$ </a:t>
            </a:r>
            <a:r>
              <a:rPr lang="en-US" sz="2400" dirty="0" err="1">
                <a:solidFill>
                  <a:schemeClr val="accent1"/>
                </a:solidFill>
                <a:latin typeface="Calibri"/>
                <a:cs typeface="Calibri"/>
              </a:rPr>
              <a:t>zcat</a:t>
            </a:r>
            <a:r>
              <a:rPr lang="en-US" sz="2400" dirty="0">
                <a:solidFill>
                  <a:schemeClr val="accent1"/>
                </a:solidFill>
                <a:latin typeface="Calibri"/>
                <a:cs typeface="Calibri"/>
              </a:rPr>
              <a:t> http* | </a:t>
            </a:r>
            <a:r>
              <a:rPr lang="en-US" sz="2400" dirty="0" err="1">
                <a:solidFill>
                  <a:schemeClr val="accent1"/>
                </a:solidFill>
                <a:latin typeface="Calibri"/>
                <a:cs typeface="Calibri"/>
              </a:rPr>
              <a:t>grep</a:t>
            </a:r>
            <a:r>
              <a:rPr lang="en-US" sz="2400" dirty="0">
                <a:solidFill>
                  <a:schemeClr val="accent1"/>
                </a:solidFill>
                <a:latin typeface="Calibri"/>
                <a:cs typeface="Calibri"/>
              </a:rPr>
              <a:t> "http://</a:t>
            </a:r>
            <a:r>
              <a:rPr lang="en-US" sz="2400" dirty="0" err="1">
                <a:solidFill>
                  <a:schemeClr val="accent1"/>
                </a:solidFill>
                <a:latin typeface="Calibri"/>
                <a:cs typeface="Calibri"/>
              </a:rPr>
              <a:t>sslvpnudel-edu.csinformationsupports.ga</a:t>
            </a:r>
            <a:r>
              <a:rPr lang="en-US" sz="2400" dirty="0">
                <a:solidFill>
                  <a:schemeClr val="accent1"/>
                </a:solidFill>
                <a:latin typeface="Calibri"/>
                <a:cs typeface="Calibri"/>
              </a:rPr>
              <a:t>" | </a:t>
            </a:r>
            <a:r>
              <a:rPr lang="en-US" sz="2400" dirty="0" err="1">
                <a:solidFill>
                  <a:schemeClr val="accent1"/>
                </a:solidFill>
                <a:latin typeface="Calibri"/>
                <a:cs typeface="Calibri"/>
              </a:rPr>
              <a:t>grep</a:t>
            </a:r>
            <a:r>
              <a:rPr lang="en-US" sz="2400" dirty="0">
                <a:solidFill>
                  <a:schemeClr val="accent1"/>
                </a:solidFill>
                <a:latin typeface="Calibri"/>
                <a:cs typeface="Calibri"/>
              </a:rPr>
              <a:t> "/it/help/connecting/</a:t>
            </a:r>
            <a:r>
              <a:rPr lang="en-US" sz="2400" dirty="0" err="1">
                <a:solidFill>
                  <a:schemeClr val="accent1"/>
                </a:solidFill>
                <a:latin typeface="Calibri"/>
                <a:cs typeface="Calibri"/>
              </a:rPr>
              <a:t>vpn</a:t>
            </a:r>
            <a:r>
              <a:rPr lang="en-US" sz="2400" dirty="0">
                <a:solidFill>
                  <a:schemeClr val="accent1"/>
                </a:solidFill>
                <a:latin typeface="Calibri"/>
                <a:cs typeface="Calibri"/>
              </a:rPr>
              <a:t>/" | </a:t>
            </a:r>
            <a:r>
              <a:rPr lang="en-US" sz="2400" dirty="0" err="1">
                <a:solidFill>
                  <a:schemeClr val="accent1"/>
                </a:solidFill>
                <a:latin typeface="Calibri"/>
                <a:cs typeface="Calibri"/>
              </a:rPr>
              <a:t>awk</a:t>
            </a:r>
            <a:r>
              <a:rPr lang="en-US" sz="2400" dirty="0">
                <a:solidFill>
                  <a:schemeClr val="accent1"/>
                </a:solidFill>
                <a:latin typeface="Calibri"/>
                <a:cs typeface="Calibri"/>
              </a:rPr>
              <a:t> -F'\t' '{print $11</a:t>
            </a:r>
            <a:r>
              <a:rPr lang="en-US" sz="2400" dirty="0" smtClean="0">
                <a:solidFill>
                  <a:schemeClr val="accent1"/>
                </a:solidFill>
                <a:latin typeface="Calibri"/>
                <a:cs typeface="Calibri"/>
              </a:rPr>
              <a:t>}’ </a:t>
            </a:r>
            <a:r>
              <a:rPr lang="fr-FR" sz="2400" dirty="0">
                <a:solidFill>
                  <a:schemeClr val="accent1"/>
                </a:solidFill>
                <a:latin typeface="Calibri"/>
                <a:cs typeface="Calibri"/>
              </a:rPr>
              <a:t>| </a:t>
            </a:r>
            <a:r>
              <a:rPr lang="fr-FR" sz="2400" dirty="0" err="1">
                <a:solidFill>
                  <a:schemeClr val="accent1"/>
                </a:solidFill>
                <a:latin typeface="Calibri"/>
                <a:cs typeface="Calibri"/>
              </a:rPr>
              <a:t>cut</a:t>
            </a:r>
            <a:r>
              <a:rPr lang="fr-FR" sz="2400" dirty="0">
                <a:solidFill>
                  <a:schemeClr val="accent1"/>
                </a:solidFill>
                <a:latin typeface="Calibri"/>
                <a:cs typeface="Calibri"/>
              </a:rPr>
              <a:t> -d'&amp;' -f4,5</a:t>
            </a:r>
            <a:endParaRPr lang="en-US" sz="2400" dirty="0" smtClean="0">
              <a:solidFill>
                <a:schemeClr val="accent1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000" dirty="0" smtClean="0">
                <a:latin typeface="Calibri"/>
                <a:cs typeface="Calibri"/>
              </a:rPr>
              <a:t>username</a:t>
            </a:r>
            <a:r>
              <a:rPr lang="en-US" sz="2000" dirty="0">
                <a:latin typeface="Calibri"/>
                <a:cs typeface="Calibri"/>
              </a:rPr>
              <a:t>=</a:t>
            </a:r>
            <a:r>
              <a:rPr lang="en-US" sz="2000" dirty="0" err="1">
                <a:solidFill>
                  <a:srgbClr val="404040"/>
                </a:solidFill>
                <a:latin typeface="Calibri"/>
                <a:cs typeface="Calibri"/>
              </a:rPr>
              <a:t>SDFGHJ&amp;password</a:t>
            </a:r>
            <a:r>
              <a:rPr lang="en-US" sz="2000" dirty="0">
                <a:latin typeface="Calibri"/>
                <a:cs typeface="Calibri"/>
              </a:rPr>
              <a:t>=SDFGHJ</a:t>
            </a: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username</a:t>
            </a:r>
            <a:r>
              <a:rPr lang="en-US" sz="2000" dirty="0" smtClean="0">
                <a:latin typeface="Calibri"/>
                <a:cs typeface="Calibri"/>
              </a:rPr>
              <a:t>=</a:t>
            </a:r>
            <a:r>
              <a:rPr lang="en-US" sz="2000" dirty="0" err="1" smtClean="0">
                <a:latin typeface="Calibri"/>
                <a:cs typeface="Calibri"/>
              </a:rPr>
              <a:t>xxxxx&amp;</a:t>
            </a:r>
            <a:r>
              <a:rPr lang="en-US" sz="2000" dirty="0" err="1">
                <a:latin typeface="Calibri"/>
                <a:cs typeface="Calibri"/>
              </a:rPr>
              <a:t>password</a:t>
            </a:r>
            <a:r>
              <a:rPr lang="en-US" sz="2000" dirty="0" smtClean="0">
                <a:latin typeface="Calibri"/>
                <a:cs typeface="Calibri"/>
              </a:rPr>
              <a:t>=</a:t>
            </a:r>
            <a:r>
              <a:rPr lang="en-US" sz="2000" dirty="0" err="1" smtClean="0">
                <a:latin typeface="Calibri"/>
                <a:cs typeface="Calibri"/>
              </a:rPr>
              <a:t>yyyyy</a:t>
            </a:r>
            <a:endParaRPr lang="en-US" sz="20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username</a:t>
            </a:r>
            <a:r>
              <a:rPr lang="en-US" sz="2000" dirty="0" smtClean="0">
                <a:latin typeface="Calibri"/>
                <a:cs typeface="Calibri"/>
              </a:rPr>
              <a:t>=</a:t>
            </a:r>
            <a:r>
              <a:rPr lang="en-US" sz="2000" dirty="0" err="1" smtClean="0">
                <a:latin typeface="Calibri"/>
                <a:cs typeface="Calibri"/>
              </a:rPr>
              <a:t>xxxxx&amp;</a:t>
            </a:r>
            <a:r>
              <a:rPr lang="en-US" sz="2000" dirty="0" err="1">
                <a:latin typeface="Calibri"/>
                <a:cs typeface="Calibri"/>
              </a:rPr>
              <a:t>password</a:t>
            </a:r>
            <a:r>
              <a:rPr lang="en-US" sz="2000" dirty="0" smtClean="0">
                <a:latin typeface="Calibri"/>
                <a:cs typeface="Calibri"/>
              </a:rPr>
              <a:t>=</a:t>
            </a:r>
            <a:r>
              <a:rPr lang="en-US" sz="2000" dirty="0" err="1" smtClean="0">
                <a:latin typeface="Calibri"/>
                <a:cs typeface="Calibri"/>
              </a:rPr>
              <a:t>yyyyy</a:t>
            </a:r>
            <a:endParaRPr lang="en-US" sz="20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404040"/>
                </a:solidFill>
                <a:latin typeface="Calibri"/>
                <a:cs typeface="Calibri"/>
              </a:rPr>
              <a:t>username</a:t>
            </a:r>
            <a:r>
              <a:rPr lang="en-US" sz="2000" dirty="0" smtClean="0">
                <a:solidFill>
                  <a:srgbClr val="404040"/>
                </a:solidFill>
                <a:latin typeface="Calibri"/>
                <a:cs typeface="Calibri"/>
              </a:rPr>
              <a:t>=</a:t>
            </a:r>
            <a:r>
              <a:rPr lang="en-US" sz="2000" dirty="0" err="1" smtClean="0">
                <a:solidFill>
                  <a:srgbClr val="404040"/>
                </a:solidFill>
                <a:latin typeface="Calibri"/>
                <a:cs typeface="Calibri"/>
              </a:rPr>
              <a:t>xxxxx&amp;</a:t>
            </a:r>
            <a:r>
              <a:rPr lang="en-US" sz="2000" dirty="0" err="1">
                <a:solidFill>
                  <a:srgbClr val="404040"/>
                </a:solidFill>
                <a:latin typeface="Calibri"/>
                <a:cs typeface="Calibri"/>
              </a:rPr>
              <a:t>password</a:t>
            </a:r>
            <a:r>
              <a:rPr lang="en-US" sz="2000" dirty="0" smtClean="0">
                <a:latin typeface="Calibri"/>
                <a:cs typeface="Calibri"/>
              </a:rPr>
              <a:t>=</a:t>
            </a:r>
            <a:r>
              <a:rPr lang="en-US" sz="2000" dirty="0" err="1" smtClean="0">
                <a:latin typeface="Calibri"/>
                <a:cs typeface="Calibri"/>
              </a:rPr>
              <a:t>yyyyy</a:t>
            </a:r>
            <a:endParaRPr lang="en-US" sz="20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username</a:t>
            </a:r>
            <a:r>
              <a:rPr lang="en-US" sz="2000" dirty="0" smtClean="0">
                <a:latin typeface="Calibri"/>
                <a:cs typeface="Calibri"/>
              </a:rPr>
              <a:t>=</a:t>
            </a:r>
            <a:r>
              <a:rPr lang="en-US" sz="2000" dirty="0" err="1" smtClean="0">
                <a:latin typeface="Calibri"/>
                <a:cs typeface="Calibri"/>
              </a:rPr>
              <a:t>xxxxx&amp;</a:t>
            </a:r>
            <a:r>
              <a:rPr lang="en-US" sz="2000" dirty="0" err="1">
                <a:latin typeface="Calibri"/>
                <a:cs typeface="Calibri"/>
              </a:rPr>
              <a:t>password</a:t>
            </a:r>
            <a:r>
              <a:rPr lang="en-US" sz="2000" dirty="0" smtClean="0">
                <a:latin typeface="Calibri"/>
                <a:cs typeface="Calibri"/>
              </a:rPr>
              <a:t>=</a:t>
            </a:r>
            <a:r>
              <a:rPr lang="en-US" sz="2000" dirty="0" err="1" smtClean="0">
                <a:latin typeface="Calibri"/>
                <a:cs typeface="Calibri"/>
              </a:rPr>
              <a:t>yyyyy</a:t>
            </a:r>
            <a:endParaRPr lang="en-US" sz="20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username</a:t>
            </a:r>
            <a:r>
              <a:rPr lang="en-US" sz="2000" dirty="0" smtClean="0">
                <a:latin typeface="Calibri"/>
                <a:cs typeface="Calibri"/>
              </a:rPr>
              <a:t>=</a:t>
            </a:r>
            <a:r>
              <a:rPr lang="en-US" sz="2000" dirty="0" err="1" smtClean="0">
                <a:latin typeface="Calibri"/>
                <a:cs typeface="Calibri"/>
              </a:rPr>
              <a:t>xxxxx&amp;</a:t>
            </a:r>
            <a:r>
              <a:rPr lang="en-US" sz="2000" dirty="0" err="1">
                <a:latin typeface="Calibri"/>
                <a:cs typeface="Calibri"/>
              </a:rPr>
              <a:t>password</a:t>
            </a:r>
            <a:r>
              <a:rPr lang="en-US" sz="2000" dirty="0" smtClean="0">
                <a:latin typeface="Calibri"/>
                <a:cs typeface="Calibri"/>
              </a:rPr>
              <a:t>=</a:t>
            </a:r>
            <a:r>
              <a:rPr lang="en-US" sz="2000" dirty="0" err="1" smtClean="0">
                <a:latin typeface="Calibri"/>
                <a:cs typeface="Calibri"/>
              </a:rPr>
              <a:t>yyyyy</a:t>
            </a:r>
            <a:endParaRPr lang="en-US" sz="20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username</a:t>
            </a:r>
            <a:r>
              <a:rPr lang="en-US" sz="2000" dirty="0" smtClean="0">
                <a:latin typeface="Calibri"/>
                <a:cs typeface="Calibri"/>
              </a:rPr>
              <a:t>=</a:t>
            </a:r>
            <a:r>
              <a:rPr lang="en-US" sz="2000" dirty="0" err="1" smtClean="0">
                <a:latin typeface="Calibri"/>
                <a:cs typeface="Calibri"/>
              </a:rPr>
              <a:t>xxxxx&amp;</a:t>
            </a:r>
            <a:r>
              <a:rPr lang="en-US" sz="2000" dirty="0" err="1">
                <a:latin typeface="Calibri"/>
                <a:cs typeface="Calibri"/>
              </a:rPr>
              <a:t>password</a:t>
            </a:r>
            <a:r>
              <a:rPr lang="en-US" sz="2000" dirty="0" smtClean="0">
                <a:latin typeface="Calibri"/>
                <a:cs typeface="Calibri"/>
              </a:rPr>
              <a:t>=</a:t>
            </a:r>
            <a:r>
              <a:rPr lang="en-US" sz="2000" dirty="0" err="1" smtClean="0">
                <a:latin typeface="Calibri"/>
                <a:cs typeface="Calibri"/>
              </a:rPr>
              <a:t>yyyyy</a:t>
            </a:r>
            <a:endParaRPr lang="en-US" sz="20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username</a:t>
            </a:r>
            <a:r>
              <a:rPr lang="en-US" sz="2000" dirty="0" smtClean="0">
                <a:latin typeface="Calibri"/>
                <a:cs typeface="Calibri"/>
              </a:rPr>
              <a:t>=</a:t>
            </a:r>
            <a:r>
              <a:rPr lang="en-US" sz="2000" dirty="0" err="1" smtClean="0">
                <a:latin typeface="Calibri"/>
                <a:cs typeface="Calibri"/>
              </a:rPr>
              <a:t>xxxxx&amp;</a:t>
            </a:r>
            <a:r>
              <a:rPr lang="en-US" sz="2000" dirty="0" err="1">
                <a:latin typeface="Calibri"/>
                <a:cs typeface="Calibri"/>
              </a:rPr>
              <a:t>password</a:t>
            </a:r>
            <a:r>
              <a:rPr lang="en-US" sz="2000" dirty="0" smtClean="0">
                <a:latin typeface="Calibri"/>
                <a:cs typeface="Calibri"/>
              </a:rPr>
              <a:t>=</a:t>
            </a:r>
            <a:r>
              <a:rPr lang="en-US" sz="2000" dirty="0" err="1" smtClean="0">
                <a:latin typeface="Calibri"/>
                <a:cs typeface="Calibri"/>
              </a:rPr>
              <a:t>yyyyy</a:t>
            </a:r>
            <a:endParaRPr lang="en-US" sz="20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username</a:t>
            </a:r>
            <a:r>
              <a:rPr lang="en-US" sz="2000" dirty="0" smtClean="0">
                <a:latin typeface="Calibri"/>
                <a:cs typeface="Calibri"/>
              </a:rPr>
              <a:t>=</a:t>
            </a:r>
            <a:r>
              <a:rPr lang="en-US" sz="2000" dirty="0" err="1" smtClean="0">
                <a:latin typeface="Calibri"/>
                <a:cs typeface="Calibri"/>
              </a:rPr>
              <a:t>xxxxx&amp;</a:t>
            </a:r>
            <a:r>
              <a:rPr lang="en-US" sz="2000" dirty="0" err="1">
                <a:latin typeface="Calibri"/>
                <a:cs typeface="Calibri"/>
              </a:rPr>
              <a:t>password</a:t>
            </a:r>
            <a:r>
              <a:rPr lang="en-US" sz="2000" dirty="0" smtClean="0">
                <a:latin typeface="Calibri"/>
                <a:cs typeface="Calibri"/>
              </a:rPr>
              <a:t>=</a:t>
            </a:r>
            <a:r>
              <a:rPr lang="en-US" sz="2000" dirty="0" err="1" smtClean="0">
                <a:latin typeface="Calibri"/>
                <a:cs typeface="Calibri"/>
              </a:rPr>
              <a:t>yyyyy</a:t>
            </a:r>
            <a:endParaRPr lang="en-US" sz="20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username</a:t>
            </a:r>
            <a:r>
              <a:rPr lang="en-US" sz="2000" dirty="0" smtClean="0">
                <a:latin typeface="Calibri"/>
                <a:cs typeface="Calibri"/>
              </a:rPr>
              <a:t>=</a:t>
            </a:r>
            <a:r>
              <a:rPr lang="en-US" sz="2000" dirty="0" err="1" smtClean="0">
                <a:latin typeface="Calibri"/>
                <a:cs typeface="Calibri"/>
              </a:rPr>
              <a:t>xxxxx&amp;</a:t>
            </a:r>
            <a:r>
              <a:rPr lang="en-US" sz="2000" dirty="0" err="1">
                <a:latin typeface="Calibri"/>
                <a:cs typeface="Calibri"/>
              </a:rPr>
              <a:t>password</a:t>
            </a:r>
            <a:r>
              <a:rPr lang="en-US" sz="2000" dirty="0" smtClean="0">
                <a:latin typeface="Calibri"/>
                <a:cs typeface="Calibri"/>
              </a:rPr>
              <a:t>=</a:t>
            </a:r>
            <a:r>
              <a:rPr lang="en-US" sz="2000" dirty="0" err="1" smtClean="0">
                <a:latin typeface="Calibri"/>
                <a:cs typeface="Calibri"/>
              </a:rPr>
              <a:t>yyyyy</a:t>
            </a:r>
            <a:endParaRPr lang="en-US" sz="20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username</a:t>
            </a:r>
            <a:r>
              <a:rPr lang="en-US" sz="2000" dirty="0" smtClean="0">
                <a:latin typeface="Calibri"/>
                <a:cs typeface="Calibri"/>
              </a:rPr>
              <a:t>=</a:t>
            </a:r>
            <a:r>
              <a:rPr lang="en-US" sz="2000" dirty="0" err="1" smtClean="0">
                <a:latin typeface="Calibri"/>
                <a:cs typeface="Calibri"/>
              </a:rPr>
              <a:t>xxxxx&amp;</a:t>
            </a:r>
            <a:r>
              <a:rPr lang="en-US" sz="2000" dirty="0" err="1">
                <a:latin typeface="Calibri"/>
                <a:cs typeface="Calibri"/>
              </a:rPr>
              <a:t>password</a:t>
            </a:r>
            <a:r>
              <a:rPr lang="en-US" sz="2000" dirty="0" smtClean="0">
                <a:latin typeface="Calibri"/>
                <a:cs typeface="Calibri"/>
              </a:rPr>
              <a:t>=</a:t>
            </a:r>
            <a:r>
              <a:rPr lang="en-US" sz="2000" dirty="0" err="1" smtClean="0">
                <a:latin typeface="Calibri"/>
                <a:cs typeface="Calibri"/>
              </a:rPr>
              <a:t>yyyyy</a:t>
            </a:r>
            <a:endParaRPr lang="en-US" sz="20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username</a:t>
            </a:r>
            <a:r>
              <a:rPr lang="en-US" sz="2000" dirty="0" smtClean="0">
                <a:latin typeface="Calibri"/>
                <a:cs typeface="Calibri"/>
              </a:rPr>
              <a:t>=</a:t>
            </a:r>
            <a:r>
              <a:rPr lang="en-US" sz="2000" dirty="0" err="1" smtClean="0">
                <a:latin typeface="Calibri"/>
                <a:cs typeface="Calibri"/>
              </a:rPr>
              <a:t>xxxxx&amp;</a:t>
            </a:r>
            <a:r>
              <a:rPr lang="en-US" sz="2000" dirty="0" err="1">
                <a:latin typeface="Calibri"/>
                <a:cs typeface="Calibri"/>
              </a:rPr>
              <a:t>password</a:t>
            </a:r>
            <a:r>
              <a:rPr lang="en-US" sz="2000" dirty="0" smtClean="0">
                <a:latin typeface="Calibri"/>
                <a:cs typeface="Calibri"/>
              </a:rPr>
              <a:t>=</a:t>
            </a:r>
            <a:r>
              <a:rPr lang="en-US" sz="2000" dirty="0" err="1" smtClean="0">
                <a:latin typeface="Calibri"/>
                <a:cs typeface="Calibri"/>
              </a:rPr>
              <a:t>yyyyy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435164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solidFill>
          <a:srgbClr val="FFFF00">
            <a:alpha val="30196"/>
          </a:srgbClr>
        </a:solidFill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12626</TotalTime>
  <Words>227</Words>
  <Application>Microsoft Macintosh PowerPoint</Application>
  <PresentationFormat>Custom</PresentationFormat>
  <Paragraphs>28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Wisp</vt:lpstr>
      <vt:lpstr>VPN PHISH DETECTION</vt:lpstr>
      <vt:lpstr>Quick pick – Detecting the Phish</vt:lpstr>
      <vt:lpstr>Example http.log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UEPtSS Unconstrained End-Point Security System</dc:title>
  <dc:creator>fatema</dc:creator>
  <cp:lastModifiedBy>Fatema Bannat Wala</cp:lastModifiedBy>
  <cp:revision>185</cp:revision>
  <dcterms:modified xsi:type="dcterms:W3CDTF">2018-10-11T00:58:51Z</dcterms:modified>
</cp:coreProperties>
</file>