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314" r:id="rId3"/>
    <p:sldId id="283" r:id="rId4"/>
    <p:sldId id="284" r:id="rId5"/>
    <p:sldId id="273" r:id="rId6"/>
    <p:sldId id="279" r:id="rId7"/>
    <p:sldId id="276" r:id="rId8"/>
    <p:sldId id="272" r:id="rId9"/>
    <p:sldId id="264" r:id="rId10"/>
    <p:sldId id="258" r:id="rId11"/>
    <p:sldId id="310" r:id="rId12"/>
    <p:sldId id="305" r:id="rId13"/>
    <p:sldId id="286" r:id="rId14"/>
    <p:sldId id="287" r:id="rId15"/>
    <p:sldId id="288" r:id="rId16"/>
    <p:sldId id="289" r:id="rId17"/>
    <p:sldId id="281" r:id="rId18"/>
    <p:sldId id="282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1" r:id="rId29"/>
    <p:sldId id="300" r:id="rId30"/>
    <p:sldId id="274" r:id="rId31"/>
    <p:sldId id="303" r:id="rId32"/>
    <p:sldId id="312" r:id="rId33"/>
    <p:sldId id="313" r:id="rId34"/>
    <p:sldId id="302" r:id="rId35"/>
    <p:sldId id="315" r:id="rId36"/>
    <p:sldId id="311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3E6A13-93A7-954C-9FDE-C96F9069490B}">
          <p14:sldIdLst>
            <p14:sldId id="256"/>
            <p14:sldId id="314"/>
            <p14:sldId id="283"/>
            <p14:sldId id="284"/>
            <p14:sldId id="273"/>
            <p14:sldId id="279"/>
            <p14:sldId id="276"/>
            <p14:sldId id="272"/>
          </p14:sldIdLst>
        </p14:section>
        <p14:section name="Data Enrichment" id="{6722EF61-BBD5-CA47-AAE9-B8974046AE78}">
          <p14:sldIdLst>
            <p14:sldId id="264"/>
            <p14:sldId id="258"/>
            <p14:sldId id="310"/>
            <p14:sldId id="305"/>
          </p14:sldIdLst>
        </p14:section>
        <p14:section name="Data Enrichment in Bro" id="{3D6E4A9B-EA39-0246-A1F0-25F8992AB3B6}">
          <p14:sldIdLst>
            <p14:sldId id="286"/>
            <p14:sldId id="287"/>
          </p14:sldIdLst>
        </p14:section>
        <p14:section name="flow_labels" id="{9A176983-61A2-6F48-9B04-A36D79AE182A}">
          <p14:sldIdLst>
            <p14:sldId id="288"/>
            <p14:sldId id="289"/>
            <p14:sldId id="281"/>
            <p14:sldId id="282"/>
            <p14:sldId id="290"/>
            <p14:sldId id="291"/>
            <p14:sldId id="292"/>
            <p14:sldId id="293"/>
            <p14:sldId id="294"/>
          </p14:sldIdLst>
        </p14:section>
        <p14:section name="Flow Labels in Use" id="{D2EDEF30-EF1C-974F-A87D-3BA3B47F635B}">
          <p14:sldIdLst>
            <p14:sldId id="295"/>
            <p14:sldId id="296"/>
            <p14:sldId id="297"/>
            <p14:sldId id="299"/>
            <p14:sldId id="301"/>
            <p14:sldId id="300"/>
          </p14:sldIdLst>
        </p14:section>
        <p14:section name="Other Uses" id="{3CC45922-F189-B347-A7E3-899FA16642E1}">
          <p14:sldIdLst>
            <p14:sldId id="274"/>
            <p14:sldId id="303"/>
            <p14:sldId id="312"/>
            <p14:sldId id="313"/>
          </p14:sldIdLst>
        </p14:section>
        <p14:section name="Conclusion" id="{1CC51007-C30B-3648-9138-8ED1FDCFC642}">
          <p14:sldIdLst>
            <p14:sldId id="302"/>
            <p14:sldId id="315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2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ce MacFarlane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A67"/>
    <a:srgbClr val="FF8001"/>
    <a:srgbClr val="FBB040"/>
    <a:srgbClr val="17A89D"/>
    <a:srgbClr val="5E6AAC"/>
    <a:srgbClr val="0E76BC"/>
    <a:srgbClr val="21AAE1"/>
    <a:srgbClr val="283891"/>
    <a:srgbClr val="8DC63F"/>
    <a:srgbClr val="2BB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 autoAdjust="0"/>
    <p:restoredTop sz="61809" autoAdjust="0"/>
  </p:normalViewPr>
  <p:slideViewPr>
    <p:cSldViewPr snapToGrid="0" snapToObjects="1">
      <p:cViewPr varScale="1">
        <p:scale>
          <a:sx n="94" d="100"/>
          <a:sy n="94" d="100"/>
        </p:scale>
        <p:origin x="1560" y="184"/>
      </p:cViewPr>
      <p:guideLst>
        <p:guide orient="horz" pos="372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3209-D44B-0740-97F0-9E96DE9E388C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AC158-6E42-2C47-8C55-AB5726CB20D3}">
      <dgm:prSet phldrT="[Text]"/>
      <dgm:spPr/>
      <dgm:t>
        <a:bodyPr/>
        <a:lstStyle/>
        <a:p>
          <a:r>
            <a:rPr lang="en-US" dirty="0"/>
            <a:t>Environment Type</a:t>
          </a:r>
        </a:p>
      </dgm:t>
    </dgm:pt>
    <dgm:pt modelId="{6B2CA06B-673B-1D43-8FAD-47678D05E54C}" type="parTrans" cxnId="{3A7093B6-2AAB-B04B-B49F-CFEF8B7C05E0}">
      <dgm:prSet/>
      <dgm:spPr/>
      <dgm:t>
        <a:bodyPr/>
        <a:lstStyle/>
        <a:p>
          <a:endParaRPr lang="en-US"/>
        </a:p>
      </dgm:t>
    </dgm:pt>
    <dgm:pt modelId="{B36D9517-20FF-D340-B75C-4515F88A7D8E}" type="sibTrans" cxnId="{3A7093B6-2AAB-B04B-B49F-CFEF8B7C05E0}">
      <dgm:prSet/>
      <dgm:spPr/>
      <dgm:t>
        <a:bodyPr/>
        <a:lstStyle/>
        <a:p>
          <a:endParaRPr lang="en-US"/>
        </a:p>
      </dgm:t>
    </dgm:pt>
    <dgm:pt modelId="{BB125E92-E486-3B48-8516-EEA0B93F979F}">
      <dgm:prSet phldrT="[Text]" custT="1"/>
      <dgm:spPr/>
      <dgm:t>
        <a:bodyPr/>
        <a:lstStyle/>
        <a:p>
          <a:r>
            <a:rPr lang="en-US" sz="1200" dirty="0"/>
            <a:t>prod</a:t>
          </a:r>
        </a:p>
      </dgm:t>
    </dgm:pt>
    <dgm:pt modelId="{4BE281EE-D9C6-0A46-8C2B-0559EB511CDF}" type="parTrans" cxnId="{4D0E33C9-A31C-D147-80F0-08262D4B0C9F}">
      <dgm:prSet/>
      <dgm:spPr/>
      <dgm:t>
        <a:bodyPr/>
        <a:lstStyle/>
        <a:p>
          <a:endParaRPr lang="en-US"/>
        </a:p>
      </dgm:t>
    </dgm:pt>
    <dgm:pt modelId="{1CA3943F-7C96-404B-956C-7740D05AACC0}" type="sibTrans" cxnId="{4D0E33C9-A31C-D147-80F0-08262D4B0C9F}">
      <dgm:prSet/>
      <dgm:spPr/>
      <dgm:t>
        <a:bodyPr/>
        <a:lstStyle/>
        <a:p>
          <a:endParaRPr lang="en-US"/>
        </a:p>
      </dgm:t>
    </dgm:pt>
    <dgm:pt modelId="{747DD801-E922-6E46-8345-2FD78DA724A6}">
      <dgm:prSet phldrT="[Text]"/>
      <dgm:spPr/>
      <dgm:t>
        <a:bodyPr/>
        <a:lstStyle/>
        <a:p>
          <a:r>
            <a:rPr lang="en-US" dirty="0"/>
            <a:t>Host Type</a:t>
          </a:r>
        </a:p>
      </dgm:t>
    </dgm:pt>
    <dgm:pt modelId="{506342A3-A277-0D44-BB3C-704A3C385121}" type="parTrans" cxnId="{5CCF6210-814D-984C-87EC-FC6F88FA0B49}">
      <dgm:prSet/>
      <dgm:spPr/>
      <dgm:t>
        <a:bodyPr/>
        <a:lstStyle/>
        <a:p>
          <a:endParaRPr lang="en-US"/>
        </a:p>
      </dgm:t>
    </dgm:pt>
    <dgm:pt modelId="{848F83B0-76FD-7F4A-BAAC-83A7728488A1}" type="sibTrans" cxnId="{5CCF6210-814D-984C-87EC-FC6F88FA0B49}">
      <dgm:prSet/>
      <dgm:spPr/>
      <dgm:t>
        <a:bodyPr/>
        <a:lstStyle/>
        <a:p>
          <a:endParaRPr lang="en-US"/>
        </a:p>
      </dgm:t>
    </dgm:pt>
    <dgm:pt modelId="{ACDADE89-9B49-724C-88B6-350C59799490}">
      <dgm:prSet phldrT="[Text]" custT="1"/>
      <dgm:spPr/>
      <dgm:t>
        <a:bodyPr/>
        <a:lstStyle/>
        <a:p>
          <a:r>
            <a:rPr lang="en-US" sz="1200" dirty="0"/>
            <a:t>workstation</a:t>
          </a:r>
        </a:p>
      </dgm:t>
    </dgm:pt>
    <dgm:pt modelId="{B1F6D231-1783-5B47-9912-604ECF20B499}" type="parTrans" cxnId="{9A76E736-295B-C84A-ACA2-FBFDC45CB5EE}">
      <dgm:prSet/>
      <dgm:spPr/>
      <dgm:t>
        <a:bodyPr/>
        <a:lstStyle/>
        <a:p>
          <a:endParaRPr lang="en-US"/>
        </a:p>
      </dgm:t>
    </dgm:pt>
    <dgm:pt modelId="{C5E4A07D-FFBC-044F-94CB-A54E3B0B05D3}" type="sibTrans" cxnId="{9A76E736-295B-C84A-ACA2-FBFDC45CB5EE}">
      <dgm:prSet/>
      <dgm:spPr/>
      <dgm:t>
        <a:bodyPr/>
        <a:lstStyle/>
        <a:p>
          <a:endParaRPr lang="en-US"/>
        </a:p>
      </dgm:t>
    </dgm:pt>
    <dgm:pt modelId="{5C55972D-6314-3247-9F98-250AC25E0041}">
      <dgm:prSet phldrT="[Text]" custT="1"/>
      <dgm:spPr/>
      <dgm:t>
        <a:bodyPr/>
        <a:lstStyle/>
        <a:p>
          <a:r>
            <a:rPr lang="en-US" sz="1200" dirty="0"/>
            <a:t>infrastructure </a:t>
          </a:r>
        </a:p>
      </dgm:t>
    </dgm:pt>
    <dgm:pt modelId="{78DC8AD6-1FA1-1C41-BA3F-EC16796E22F9}" type="parTrans" cxnId="{B73E7C0C-7E8E-1248-B8FD-A79EE4673140}">
      <dgm:prSet/>
      <dgm:spPr/>
      <dgm:t>
        <a:bodyPr/>
        <a:lstStyle/>
        <a:p>
          <a:endParaRPr lang="en-US"/>
        </a:p>
      </dgm:t>
    </dgm:pt>
    <dgm:pt modelId="{93F4341A-5C9F-4D46-B282-FE8DF3415E3A}" type="sibTrans" cxnId="{B73E7C0C-7E8E-1248-B8FD-A79EE4673140}">
      <dgm:prSet/>
      <dgm:spPr/>
      <dgm:t>
        <a:bodyPr/>
        <a:lstStyle/>
        <a:p>
          <a:endParaRPr lang="en-US"/>
        </a:p>
      </dgm:t>
    </dgm:pt>
    <dgm:pt modelId="{AB6EF3BA-D81D-B542-AAD4-607BECB3BB66}">
      <dgm:prSet phldrT="[Text]"/>
      <dgm:spPr/>
      <dgm:t>
        <a:bodyPr/>
        <a:lstStyle/>
        <a:p>
          <a:r>
            <a:rPr lang="en-US" dirty="0"/>
            <a:t>Network Segment</a:t>
          </a:r>
        </a:p>
      </dgm:t>
    </dgm:pt>
    <dgm:pt modelId="{6184ED9D-9EBA-534A-81A0-DCF2A75D9476}" type="parTrans" cxnId="{8598B47B-BCE3-1243-B4EA-C402F97A328A}">
      <dgm:prSet/>
      <dgm:spPr/>
      <dgm:t>
        <a:bodyPr/>
        <a:lstStyle/>
        <a:p>
          <a:endParaRPr lang="en-US"/>
        </a:p>
      </dgm:t>
    </dgm:pt>
    <dgm:pt modelId="{76550E3E-3784-B54E-9107-F8CF897F2C82}" type="sibTrans" cxnId="{8598B47B-BCE3-1243-B4EA-C402F97A328A}">
      <dgm:prSet/>
      <dgm:spPr/>
      <dgm:t>
        <a:bodyPr/>
        <a:lstStyle/>
        <a:p>
          <a:endParaRPr lang="en-US"/>
        </a:p>
      </dgm:t>
    </dgm:pt>
    <dgm:pt modelId="{9A3E6597-1253-D144-AD17-5A56B9D8C714}">
      <dgm:prSet phldrT="[Text]" custT="1"/>
      <dgm:spPr/>
      <dgm:t>
        <a:bodyPr/>
        <a:lstStyle/>
        <a:p>
          <a:r>
            <a:rPr lang="en-US" sz="1200" dirty="0"/>
            <a:t>user</a:t>
          </a:r>
        </a:p>
      </dgm:t>
    </dgm:pt>
    <dgm:pt modelId="{ADB183FD-8F2C-D245-96CD-2DFFFE91751E}" type="parTrans" cxnId="{DF1DBBF3-D6E2-CC43-8EBE-5E4E40D90DCA}">
      <dgm:prSet/>
      <dgm:spPr/>
      <dgm:t>
        <a:bodyPr/>
        <a:lstStyle/>
        <a:p>
          <a:endParaRPr lang="en-US"/>
        </a:p>
      </dgm:t>
    </dgm:pt>
    <dgm:pt modelId="{E521F712-2348-B147-AB23-CF3C9556BA26}" type="sibTrans" cxnId="{DF1DBBF3-D6E2-CC43-8EBE-5E4E40D90DCA}">
      <dgm:prSet/>
      <dgm:spPr/>
      <dgm:t>
        <a:bodyPr/>
        <a:lstStyle/>
        <a:p>
          <a:endParaRPr lang="en-US"/>
        </a:p>
      </dgm:t>
    </dgm:pt>
    <dgm:pt modelId="{80FDA551-D90B-E744-9EB3-B226091A0AC5}">
      <dgm:prSet phldrT="[Text]" custT="1"/>
      <dgm:spPr/>
      <dgm:t>
        <a:bodyPr/>
        <a:lstStyle/>
        <a:p>
          <a:r>
            <a:rPr lang="en-US" sz="1200" dirty="0"/>
            <a:t>admin</a:t>
          </a:r>
        </a:p>
      </dgm:t>
    </dgm:pt>
    <dgm:pt modelId="{4CCD17D3-ECFA-0341-AC2A-3CA3DA3A1FCB}" type="parTrans" cxnId="{3CAED183-46EF-D546-BF3D-FCB96F14263A}">
      <dgm:prSet/>
      <dgm:spPr/>
      <dgm:t>
        <a:bodyPr/>
        <a:lstStyle/>
        <a:p>
          <a:endParaRPr lang="en-US"/>
        </a:p>
      </dgm:t>
    </dgm:pt>
    <dgm:pt modelId="{9D084F89-DE28-EC47-A20C-28779355B6C8}" type="sibTrans" cxnId="{3CAED183-46EF-D546-BF3D-FCB96F14263A}">
      <dgm:prSet/>
      <dgm:spPr/>
      <dgm:t>
        <a:bodyPr/>
        <a:lstStyle/>
        <a:p>
          <a:endParaRPr lang="en-US"/>
        </a:p>
      </dgm:t>
    </dgm:pt>
    <dgm:pt modelId="{518979CE-454E-B443-8935-C4910907086A}">
      <dgm:prSet phldrT="[Text]" custT="1"/>
      <dgm:spPr/>
      <dgm:t>
        <a:bodyPr/>
        <a:lstStyle/>
        <a:p>
          <a:r>
            <a:rPr lang="en-US" sz="1200" dirty="0" err="1"/>
            <a:t>val</a:t>
          </a:r>
          <a:endParaRPr lang="en-US" sz="1200" dirty="0"/>
        </a:p>
      </dgm:t>
    </dgm:pt>
    <dgm:pt modelId="{06FB272B-A92F-794C-B72E-2712C6515602}" type="parTrans" cxnId="{0BDA02DC-AF94-E941-8C84-D899E9804DD5}">
      <dgm:prSet/>
      <dgm:spPr/>
      <dgm:t>
        <a:bodyPr/>
        <a:lstStyle/>
        <a:p>
          <a:endParaRPr lang="en-US"/>
        </a:p>
      </dgm:t>
    </dgm:pt>
    <dgm:pt modelId="{07D1E927-6A39-C145-A496-AC4DD3BBC83E}" type="sibTrans" cxnId="{0BDA02DC-AF94-E941-8C84-D899E9804DD5}">
      <dgm:prSet/>
      <dgm:spPr/>
      <dgm:t>
        <a:bodyPr/>
        <a:lstStyle/>
        <a:p>
          <a:endParaRPr lang="en-US"/>
        </a:p>
      </dgm:t>
    </dgm:pt>
    <dgm:pt modelId="{41D5F756-3558-7E47-B908-88F1C578ED53}">
      <dgm:prSet phldrT="[Text]" custT="1"/>
      <dgm:spPr/>
      <dgm:t>
        <a:bodyPr/>
        <a:lstStyle/>
        <a:p>
          <a:r>
            <a:rPr lang="en-US" sz="1200" dirty="0"/>
            <a:t>dev</a:t>
          </a:r>
        </a:p>
      </dgm:t>
    </dgm:pt>
    <dgm:pt modelId="{B23B9D7D-1545-0440-8C19-208324ED014E}" type="parTrans" cxnId="{409401DC-3271-9F4A-98F2-33DDDCDB1472}">
      <dgm:prSet/>
      <dgm:spPr/>
      <dgm:t>
        <a:bodyPr/>
        <a:lstStyle/>
        <a:p>
          <a:endParaRPr lang="en-US"/>
        </a:p>
      </dgm:t>
    </dgm:pt>
    <dgm:pt modelId="{0B68E380-BB46-254E-97B6-4DF09BC60897}" type="sibTrans" cxnId="{409401DC-3271-9F4A-98F2-33DDDCDB1472}">
      <dgm:prSet/>
      <dgm:spPr/>
      <dgm:t>
        <a:bodyPr/>
        <a:lstStyle/>
        <a:p>
          <a:endParaRPr lang="en-US"/>
        </a:p>
      </dgm:t>
    </dgm:pt>
    <dgm:pt modelId="{F959F651-7841-5F48-8CEE-EE246AF60F11}">
      <dgm:prSet phldrT="[Text]" custT="1"/>
      <dgm:spPr/>
      <dgm:t>
        <a:bodyPr/>
        <a:lstStyle/>
        <a:p>
          <a:r>
            <a:rPr lang="en-US" sz="1200" dirty="0"/>
            <a:t>server</a:t>
          </a:r>
        </a:p>
      </dgm:t>
    </dgm:pt>
    <dgm:pt modelId="{5AFEF328-DFD8-574F-A11B-7ECA0CAB8DE0}" type="parTrans" cxnId="{4EF201B6-20B1-E441-A9AE-13979AA958A2}">
      <dgm:prSet/>
      <dgm:spPr/>
      <dgm:t>
        <a:bodyPr/>
        <a:lstStyle/>
        <a:p>
          <a:endParaRPr lang="en-US"/>
        </a:p>
      </dgm:t>
    </dgm:pt>
    <dgm:pt modelId="{302BB5FD-C477-834B-8727-EF5E4341129F}" type="sibTrans" cxnId="{4EF201B6-20B1-E441-A9AE-13979AA958A2}">
      <dgm:prSet/>
      <dgm:spPr/>
      <dgm:t>
        <a:bodyPr/>
        <a:lstStyle/>
        <a:p>
          <a:endParaRPr lang="en-US"/>
        </a:p>
      </dgm:t>
    </dgm:pt>
    <dgm:pt modelId="{C2F35C71-02F8-D949-820F-9DD1FE85D16C}">
      <dgm:prSet phldrT="[Text]" custT="1"/>
      <dgm:spPr/>
      <dgm:t>
        <a:bodyPr/>
        <a:lstStyle/>
        <a:p>
          <a:r>
            <a:rPr lang="en-US" sz="1200" dirty="0" err="1"/>
            <a:t>vpn</a:t>
          </a:r>
          <a:r>
            <a:rPr lang="en-US" sz="1200" dirty="0"/>
            <a:t>/</a:t>
          </a:r>
          <a:r>
            <a:rPr lang="en-US" sz="1200" dirty="0" err="1"/>
            <a:t>ras</a:t>
          </a:r>
          <a:endParaRPr lang="en-US" sz="1200" dirty="0"/>
        </a:p>
      </dgm:t>
    </dgm:pt>
    <dgm:pt modelId="{310B49F8-4F64-D641-909A-64C638503F8A}" type="parTrans" cxnId="{6CC464B0-38F1-6D41-9CFA-EA7187859EB8}">
      <dgm:prSet/>
      <dgm:spPr/>
      <dgm:t>
        <a:bodyPr/>
        <a:lstStyle/>
        <a:p>
          <a:endParaRPr lang="en-US"/>
        </a:p>
      </dgm:t>
    </dgm:pt>
    <dgm:pt modelId="{704E6C73-CBB7-114A-BF16-F42C22FA6AB1}" type="sibTrans" cxnId="{6CC464B0-38F1-6D41-9CFA-EA7187859EB8}">
      <dgm:prSet/>
      <dgm:spPr/>
      <dgm:t>
        <a:bodyPr/>
        <a:lstStyle/>
        <a:p>
          <a:endParaRPr lang="en-US"/>
        </a:p>
      </dgm:t>
    </dgm:pt>
    <dgm:pt modelId="{7D52292C-D3A4-864E-89EE-AAD6E2E91B71}">
      <dgm:prSet phldrT="[Text]" custT="1"/>
      <dgm:spPr/>
      <dgm:t>
        <a:bodyPr/>
        <a:lstStyle/>
        <a:p>
          <a:r>
            <a:rPr lang="en-US" sz="1200" dirty="0" err="1"/>
            <a:t>vdi</a:t>
          </a:r>
          <a:endParaRPr lang="en-US" sz="1200" dirty="0"/>
        </a:p>
      </dgm:t>
    </dgm:pt>
    <dgm:pt modelId="{8AFDFC76-4699-2745-A154-796BB3F933DA}" type="parTrans" cxnId="{F3A92C01-86D4-3E40-BC4E-DB42C6EAC34B}">
      <dgm:prSet/>
      <dgm:spPr/>
      <dgm:t>
        <a:bodyPr/>
        <a:lstStyle/>
        <a:p>
          <a:endParaRPr lang="en-US"/>
        </a:p>
      </dgm:t>
    </dgm:pt>
    <dgm:pt modelId="{A516EC7A-2021-EB45-9FF1-A739335A9F82}" type="sibTrans" cxnId="{F3A92C01-86D4-3E40-BC4E-DB42C6EAC34B}">
      <dgm:prSet/>
      <dgm:spPr/>
      <dgm:t>
        <a:bodyPr/>
        <a:lstStyle/>
        <a:p>
          <a:endParaRPr lang="en-US"/>
        </a:p>
      </dgm:t>
    </dgm:pt>
    <dgm:pt modelId="{D31BFD50-CD64-4A40-9009-431681DE2E76}" type="pres">
      <dgm:prSet presAssocID="{BAF33209-D44B-0740-97F0-9E96DE9E388C}" presName="Name0" presStyleCnt="0">
        <dgm:presLayoutVars>
          <dgm:dir/>
          <dgm:animLvl val="lvl"/>
          <dgm:resizeHandles val="exact"/>
        </dgm:presLayoutVars>
      </dgm:prSet>
      <dgm:spPr/>
    </dgm:pt>
    <dgm:pt modelId="{1DA0A518-FCCF-DF4E-B198-A916DFEB2D8B}" type="pres">
      <dgm:prSet presAssocID="{F24AC158-6E42-2C47-8C55-AB5726CB20D3}" presName="linNode" presStyleCnt="0"/>
      <dgm:spPr/>
    </dgm:pt>
    <dgm:pt modelId="{360E9107-989D-5448-BA18-690DCB288F2E}" type="pres">
      <dgm:prSet presAssocID="{F24AC158-6E42-2C47-8C55-AB5726CB20D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8ADB0D9-D5E4-D042-88DA-C8E88AE1A4B4}" type="pres">
      <dgm:prSet presAssocID="{F24AC158-6E42-2C47-8C55-AB5726CB20D3}" presName="descendantText" presStyleLbl="alignAccFollowNode1" presStyleIdx="0" presStyleCnt="3">
        <dgm:presLayoutVars>
          <dgm:bulletEnabled val="1"/>
        </dgm:presLayoutVars>
      </dgm:prSet>
      <dgm:spPr/>
    </dgm:pt>
    <dgm:pt modelId="{C5AAFD51-378A-2642-9034-9AB5A6EB347E}" type="pres">
      <dgm:prSet presAssocID="{B36D9517-20FF-D340-B75C-4515F88A7D8E}" presName="sp" presStyleCnt="0"/>
      <dgm:spPr/>
    </dgm:pt>
    <dgm:pt modelId="{D49AB8B4-53C4-8846-9990-3549FAF82229}" type="pres">
      <dgm:prSet presAssocID="{747DD801-E922-6E46-8345-2FD78DA724A6}" presName="linNode" presStyleCnt="0"/>
      <dgm:spPr/>
    </dgm:pt>
    <dgm:pt modelId="{1B327D4E-B9F3-9848-B3EC-A352553AF1D0}" type="pres">
      <dgm:prSet presAssocID="{747DD801-E922-6E46-8345-2FD78DA724A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E75733-9EC0-044B-9F81-EC19AFAFE778}" type="pres">
      <dgm:prSet presAssocID="{747DD801-E922-6E46-8345-2FD78DA724A6}" presName="descendantText" presStyleLbl="alignAccFollowNode1" presStyleIdx="1" presStyleCnt="3">
        <dgm:presLayoutVars>
          <dgm:bulletEnabled val="1"/>
        </dgm:presLayoutVars>
      </dgm:prSet>
      <dgm:spPr/>
    </dgm:pt>
    <dgm:pt modelId="{6F9B281D-603D-B540-A810-C5B7BE81C9FB}" type="pres">
      <dgm:prSet presAssocID="{848F83B0-76FD-7F4A-BAAC-83A7728488A1}" presName="sp" presStyleCnt="0"/>
      <dgm:spPr/>
    </dgm:pt>
    <dgm:pt modelId="{BE32C1E1-587C-EC4A-B3F2-1B2284C3011A}" type="pres">
      <dgm:prSet presAssocID="{AB6EF3BA-D81D-B542-AAD4-607BECB3BB66}" presName="linNode" presStyleCnt="0"/>
      <dgm:spPr/>
    </dgm:pt>
    <dgm:pt modelId="{07AB5F56-F93B-9142-9619-F2674E431B9C}" type="pres">
      <dgm:prSet presAssocID="{AB6EF3BA-D81D-B542-AAD4-607BECB3BB6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13FD00-F6BB-CB44-BD3F-C24C6665645F}" type="pres">
      <dgm:prSet presAssocID="{AB6EF3BA-D81D-B542-AAD4-607BECB3BB6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3A92C01-86D4-3E40-BC4E-DB42C6EAC34B}" srcId="{AB6EF3BA-D81D-B542-AAD4-607BECB3BB66}" destId="{7D52292C-D3A4-864E-89EE-AAD6E2E91B71}" srcOrd="2" destOrd="0" parTransId="{8AFDFC76-4699-2745-A154-796BB3F933DA}" sibTransId="{A516EC7A-2021-EB45-9FF1-A739335A9F82}"/>
    <dgm:cxn modelId="{B5FD0105-55F2-B646-A358-CD1885200F0C}" type="presOf" srcId="{9A3E6597-1253-D144-AD17-5A56B9D8C714}" destId="{4B13FD00-F6BB-CB44-BD3F-C24C6665645F}" srcOrd="0" destOrd="0" presId="urn:microsoft.com/office/officeart/2005/8/layout/vList5"/>
    <dgm:cxn modelId="{BCA59A05-5B2E-2E46-8353-C44C199B6E6A}" type="presOf" srcId="{F959F651-7841-5F48-8CEE-EE246AF60F11}" destId="{0CE75733-9EC0-044B-9F81-EC19AFAFE778}" srcOrd="0" destOrd="1" presId="urn:microsoft.com/office/officeart/2005/8/layout/vList5"/>
    <dgm:cxn modelId="{B73E7C0C-7E8E-1248-B8FD-A79EE4673140}" srcId="{747DD801-E922-6E46-8345-2FD78DA724A6}" destId="{5C55972D-6314-3247-9F98-250AC25E0041}" srcOrd="2" destOrd="0" parTransId="{78DC8AD6-1FA1-1C41-BA3F-EC16796E22F9}" sibTransId="{93F4341A-5C9F-4D46-B282-FE8DF3415E3A}"/>
    <dgm:cxn modelId="{5CCF6210-814D-984C-87EC-FC6F88FA0B49}" srcId="{BAF33209-D44B-0740-97F0-9E96DE9E388C}" destId="{747DD801-E922-6E46-8345-2FD78DA724A6}" srcOrd="1" destOrd="0" parTransId="{506342A3-A277-0D44-BB3C-704A3C385121}" sibTransId="{848F83B0-76FD-7F4A-BAAC-83A7728488A1}"/>
    <dgm:cxn modelId="{69B61E1B-052D-784E-B73D-B23DF91FFB84}" type="presOf" srcId="{7D52292C-D3A4-864E-89EE-AAD6E2E91B71}" destId="{4B13FD00-F6BB-CB44-BD3F-C24C6665645F}" srcOrd="0" destOrd="2" presId="urn:microsoft.com/office/officeart/2005/8/layout/vList5"/>
    <dgm:cxn modelId="{EB56CC20-49E3-524A-B1F5-0B344C15760C}" type="presOf" srcId="{41D5F756-3558-7E47-B908-88F1C578ED53}" destId="{D8ADB0D9-D5E4-D042-88DA-C8E88AE1A4B4}" srcOrd="0" destOrd="2" presId="urn:microsoft.com/office/officeart/2005/8/layout/vList5"/>
    <dgm:cxn modelId="{1DE00A2A-5ABC-DF47-B779-0E790096A0CB}" type="presOf" srcId="{C2F35C71-02F8-D949-820F-9DD1FE85D16C}" destId="{4B13FD00-F6BB-CB44-BD3F-C24C6665645F}" srcOrd="0" destOrd="1" presId="urn:microsoft.com/office/officeart/2005/8/layout/vList5"/>
    <dgm:cxn modelId="{9A76E736-295B-C84A-ACA2-FBFDC45CB5EE}" srcId="{747DD801-E922-6E46-8345-2FD78DA724A6}" destId="{ACDADE89-9B49-724C-88B6-350C59799490}" srcOrd="0" destOrd="0" parTransId="{B1F6D231-1783-5B47-9912-604ECF20B499}" sibTransId="{C5E4A07D-FFBC-044F-94CB-A54E3B0B05D3}"/>
    <dgm:cxn modelId="{3022DA3D-DD80-2A47-9F50-D28FA66B64A5}" type="presOf" srcId="{ACDADE89-9B49-724C-88B6-350C59799490}" destId="{0CE75733-9EC0-044B-9F81-EC19AFAFE778}" srcOrd="0" destOrd="0" presId="urn:microsoft.com/office/officeart/2005/8/layout/vList5"/>
    <dgm:cxn modelId="{BB7D964B-DA7F-9F41-92DC-76BC0C50C3DA}" type="presOf" srcId="{BB125E92-E486-3B48-8516-EEA0B93F979F}" destId="{D8ADB0D9-D5E4-D042-88DA-C8E88AE1A4B4}" srcOrd="0" destOrd="0" presId="urn:microsoft.com/office/officeart/2005/8/layout/vList5"/>
    <dgm:cxn modelId="{83B81064-E037-DE45-B397-50CB9569F8C5}" type="presOf" srcId="{F24AC158-6E42-2C47-8C55-AB5726CB20D3}" destId="{360E9107-989D-5448-BA18-690DCB288F2E}" srcOrd="0" destOrd="0" presId="urn:microsoft.com/office/officeart/2005/8/layout/vList5"/>
    <dgm:cxn modelId="{8598B47B-BCE3-1243-B4EA-C402F97A328A}" srcId="{BAF33209-D44B-0740-97F0-9E96DE9E388C}" destId="{AB6EF3BA-D81D-B542-AAD4-607BECB3BB66}" srcOrd="2" destOrd="0" parTransId="{6184ED9D-9EBA-534A-81A0-DCF2A75D9476}" sibTransId="{76550E3E-3784-B54E-9107-F8CF897F2C82}"/>
    <dgm:cxn modelId="{3CAED183-46EF-D546-BF3D-FCB96F14263A}" srcId="{AB6EF3BA-D81D-B542-AAD4-607BECB3BB66}" destId="{80FDA551-D90B-E744-9EB3-B226091A0AC5}" srcOrd="3" destOrd="0" parTransId="{4CCD17D3-ECFA-0341-AC2A-3CA3DA3A1FCB}" sibTransId="{9D084F89-DE28-EC47-A20C-28779355B6C8}"/>
    <dgm:cxn modelId="{A05C7689-5014-AA47-8D72-351746ABBF14}" type="presOf" srcId="{5C55972D-6314-3247-9F98-250AC25E0041}" destId="{0CE75733-9EC0-044B-9F81-EC19AFAFE778}" srcOrd="0" destOrd="2" presId="urn:microsoft.com/office/officeart/2005/8/layout/vList5"/>
    <dgm:cxn modelId="{3E9EDB8A-48BF-9344-8984-CD681FEAEBC2}" type="presOf" srcId="{518979CE-454E-B443-8935-C4910907086A}" destId="{D8ADB0D9-D5E4-D042-88DA-C8E88AE1A4B4}" srcOrd="0" destOrd="1" presId="urn:microsoft.com/office/officeart/2005/8/layout/vList5"/>
    <dgm:cxn modelId="{513D269E-33C9-9949-8FC4-8680A95A90C3}" type="presOf" srcId="{BAF33209-D44B-0740-97F0-9E96DE9E388C}" destId="{D31BFD50-CD64-4A40-9009-431681DE2E76}" srcOrd="0" destOrd="0" presId="urn:microsoft.com/office/officeart/2005/8/layout/vList5"/>
    <dgm:cxn modelId="{6CC464B0-38F1-6D41-9CFA-EA7187859EB8}" srcId="{AB6EF3BA-D81D-B542-AAD4-607BECB3BB66}" destId="{C2F35C71-02F8-D949-820F-9DD1FE85D16C}" srcOrd="1" destOrd="0" parTransId="{310B49F8-4F64-D641-909A-64C638503F8A}" sibTransId="{704E6C73-CBB7-114A-BF16-F42C22FA6AB1}"/>
    <dgm:cxn modelId="{4EF201B6-20B1-E441-A9AE-13979AA958A2}" srcId="{747DD801-E922-6E46-8345-2FD78DA724A6}" destId="{F959F651-7841-5F48-8CEE-EE246AF60F11}" srcOrd="1" destOrd="0" parTransId="{5AFEF328-DFD8-574F-A11B-7ECA0CAB8DE0}" sibTransId="{302BB5FD-C477-834B-8727-EF5E4341129F}"/>
    <dgm:cxn modelId="{3A7093B6-2AAB-B04B-B49F-CFEF8B7C05E0}" srcId="{BAF33209-D44B-0740-97F0-9E96DE9E388C}" destId="{F24AC158-6E42-2C47-8C55-AB5726CB20D3}" srcOrd="0" destOrd="0" parTransId="{6B2CA06B-673B-1D43-8FAD-47678D05E54C}" sibTransId="{B36D9517-20FF-D340-B75C-4515F88A7D8E}"/>
    <dgm:cxn modelId="{FB7A7DBA-2CF1-0644-BCCD-AEC0F79D2F04}" type="presOf" srcId="{AB6EF3BA-D81D-B542-AAD4-607BECB3BB66}" destId="{07AB5F56-F93B-9142-9619-F2674E431B9C}" srcOrd="0" destOrd="0" presId="urn:microsoft.com/office/officeart/2005/8/layout/vList5"/>
    <dgm:cxn modelId="{4D0E33C9-A31C-D147-80F0-08262D4B0C9F}" srcId="{F24AC158-6E42-2C47-8C55-AB5726CB20D3}" destId="{BB125E92-E486-3B48-8516-EEA0B93F979F}" srcOrd="0" destOrd="0" parTransId="{4BE281EE-D9C6-0A46-8C2B-0559EB511CDF}" sibTransId="{1CA3943F-7C96-404B-956C-7740D05AACC0}"/>
    <dgm:cxn modelId="{7454D2DB-574A-334A-B199-90D920EAECDD}" type="presOf" srcId="{80FDA551-D90B-E744-9EB3-B226091A0AC5}" destId="{4B13FD00-F6BB-CB44-BD3F-C24C6665645F}" srcOrd="0" destOrd="3" presId="urn:microsoft.com/office/officeart/2005/8/layout/vList5"/>
    <dgm:cxn modelId="{409401DC-3271-9F4A-98F2-33DDDCDB1472}" srcId="{F24AC158-6E42-2C47-8C55-AB5726CB20D3}" destId="{41D5F756-3558-7E47-B908-88F1C578ED53}" srcOrd="2" destOrd="0" parTransId="{B23B9D7D-1545-0440-8C19-208324ED014E}" sibTransId="{0B68E380-BB46-254E-97B6-4DF09BC60897}"/>
    <dgm:cxn modelId="{0BDA02DC-AF94-E941-8C84-D899E9804DD5}" srcId="{F24AC158-6E42-2C47-8C55-AB5726CB20D3}" destId="{518979CE-454E-B443-8935-C4910907086A}" srcOrd="1" destOrd="0" parTransId="{06FB272B-A92F-794C-B72E-2712C6515602}" sibTransId="{07D1E927-6A39-C145-A496-AC4DD3BBC83E}"/>
    <dgm:cxn modelId="{825046E3-DF7A-7449-92FA-26CBF6917557}" type="presOf" srcId="{747DD801-E922-6E46-8345-2FD78DA724A6}" destId="{1B327D4E-B9F3-9848-B3EC-A352553AF1D0}" srcOrd="0" destOrd="0" presId="urn:microsoft.com/office/officeart/2005/8/layout/vList5"/>
    <dgm:cxn modelId="{DF1DBBF3-D6E2-CC43-8EBE-5E4E40D90DCA}" srcId="{AB6EF3BA-D81D-B542-AAD4-607BECB3BB66}" destId="{9A3E6597-1253-D144-AD17-5A56B9D8C714}" srcOrd="0" destOrd="0" parTransId="{ADB183FD-8F2C-D245-96CD-2DFFFE91751E}" sibTransId="{E521F712-2348-B147-AB23-CF3C9556BA26}"/>
    <dgm:cxn modelId="{A5792389-B72A-114A-BC12-31E44F7321AB}" type="presParOf" srcId="{D31BFD50-CD64-4A40-9009-431681DE2E76}" destId="{1DA0A518-FCCF-DF4E-B198-A916DFEB2D8B}" srcOrd="0" destOrd="0" presId="urn:microsoft.com/office/officeart/2005/8/layout/vList5"/>
    <dgm:cxn modelId="{CCB28D06-C5EE-4C45-A327-4DCA0E6CA991}" type="presParOf" srcId="{1DA0A518-FCCF-DF4E-B198-A916DFEB2D8B}" destId="{360E9107-989D-5448-BA18-690DCB288F2E}" srcOrd="0" destOrd="0" presId="urn:microsoft.com/office/officeart/2005/8/layout/vList5"/>
    <dgm:cxn modelId="{9D1C1B66-13E4-7848-AB83-7129D1324808}" type="presParOf" srcId="{1DA0A518-FCCF-DF4E-B198-A916DFEB2D8B}" destId="{D8ADB0D9-D5E4-D042-88DA-C8E88AE1A4B4}" srcOrd="1" destOrd="0" presId="urn:microsoft.com/office/officeart/2005/8/layout/vList5"/>
    <dgm:cxn modelId="{36D1230E-B570-6346-8192-3CBECD0097EB}" type="presParOf" srcId="{D31BFD50-CD64-4A40-9009-431681DE2E76}" destId="{C5AAFD51-378A-2642-9034-9AB5A6EB347E}" srcOrd="1" destOrd="0" presId="urn:microsoft.com/office/officeart/2005/8/layout/vList5"/>
    <dgm:cxn modelId="{CB7BE617-C2C8-7449-9D46-AF218829203A}" type="presParOf" srcId="{D31BFD50-CD64-4A40-9009-431681DE2E76}" destId="{D49AB8B4-53C4-8846-9990-3549FAF82229}" srcOrd="2" destOrd="0" presId="urn:microsoft.com/office/officeart/2005/8/layout/vList5"/>
    <dgm:cxn modelId="{D63D5040-2393-6A4A-AB67-5179A59AED5C}" type="presParOf" srcId="{D49AB8B4-53C4-8846-9990-3549FAF82229}" destId="{1B327D4E-B9F3-9848-B3EC-A352553AF1D0}" srcOrd="0" destOrd="0" presId="urn:microsoft.com/office/officeart/2005/8/layout/vList5"/>
    <dgm:cxn modelId="{169A4416-7670-1543-BEB0-DDEEEB643E97}" type="presParOf" srcId="{D49AB8B4-53C4-8846-9990-3549FAF82229}" destId="{0CE75733-9EC0-044B-9F81-EC19AFAFE778}" srcOrd="1" destOrd="0" presId="urn:microsoft.com/office/officeart/2005/8/layout/vList5"/>
    <dgm:cxn modelId="{6DAAB632-259F-6940-AB6E-E8C41394D6C2}" type="presParOf" srcId="{D31BFD50-CD64-4A40-9009-431681DE2E76}" destId="{6F9B281D-603D-B540-A810-C5B7BE81C9FB}" srcOrd="3" destOrd="0" presId="urn:microsoft.com/office/officeart/2005/8/layout/vList5"/>
    <dgm:cxn modelId="{C506AC5D-6D6D-CB4F-A6FD-16A3C8F5780D}" type="presParOf" srcId="{D31BFD50-CD64-4A40-9009-431681DE2E76}" destId="{BE32C1E1-587C-EC4A-B3F2-1B2284C3011A}" srcOrd="4" destOrd="0" presId="urn:microsoft.com/office/officeart/2005/8/layout/vList5"/>
    <dgm:cxn modelId="{5B4922AF-DFD0-CC46-B1F5-88AD603D65CE}" type="presParOf" srcId="{BE32C1E1-587C-EC4A-B3F2-1B2284C3011A}" destId="{07AB5F56-F93B-9142-9619-F2674E431B9C}" srcOrd="0" destOrd="0" presId="urn:microsoft.com/office/officeart/2005/8/layout/vList5"/>
    <dgm:cxn modelId="{0AEC90E4-1DE4-2143-8664-E455C7DE08EE}" type="presParOf" srcId="{BE32C1E1-587C-EC4A-B3F2-1B2284C3011A}" destId="{4B13FD00-F6BB-CB44-BD3F-C24C666564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33209-D44B-0740-97F0-9E96DE9E388C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AC158-6E42-2C47-8C55-AB5726CB20D3}">
      <dgm:prSet phldrT="[Text]" custT="1"/>
      <dgm:spPr/>
      <dgm:t>
        <a:bodyPr/>
        <a:lstStyle/>
        <a:p>
          <a:r>
            <a:rPr lang="en-US" sz="1300" dirty="0"/>
            <a:t>Asset Value</a:t>
          </a:r>
        </a:p>
      </dgm:t>
    </dgm:pt>
    <dgm:pt modelId="{6B2CA06B-673B-1D43-8FAD-47678D05E54C}" type="parTrans" cxnId="{3A7093B6-2AAB-B04B-B49F-CFEF8B7C05E0}">
      <dgm:prSet/>
      <dgm:spPr/>
      <dgm:t>
        <a:bodyPr/>
        <a:lstStyle/>
        <a:p>
          <a:endParaRPr lang="en-US"/>
        </a:p>
      </dgm:t>
    </dgm:pt>
    <dgm:pt modelId="{B36D9517-20FF-D340-B75C-4515F88A7D8E}" type="sibTrans" cxnId="{3A7093B6-2AAB-B04B-B49F-CFEF8B7C05E0}">
      <dgm:prSet/>
      <dgm:spPr/>
      <dgm:t>
        <a:bodyPr/>
        <a:lstStyle/>
        <a:p>
          <a:endParaRPr lang="en-US"/>
        </a:p>
      </dgm:t>
    </dgm:pt>
    <dgm:pt modelId="{BB125E92-E486-3B48-8516-EEA0B93F979F}">
      <dgm:prSet phldrT="[Text]" custT="1"/>
      <dgm:spPr/>
      <dgm:t>
        <a:bodyPr/>
        <a:lstStyle/>
        <a:p>
          <a:r>
            <a:rPr lang="en-US" sz="1200" dirty="0"/>
            <a:t>critical</a:t>
          </a:r>
        </a:p>
      </dgm:t>
    </dgm:pt>
    <dgm:pt modelId="{4BE281EE-D9C6-0A46-8C2B-0559EB511CDF}" type="parTrans" cxnId="{4D0E33C9-A31C-D147-80F0-08262D4B0C9F}">
      <dgm:prSet/>
      <dgm:spPr/>
      <dgm:t>
        <a:bodyPr/>
        <a:lstStyle/>
        <a:p>
          <a:endParaRPr lang="en-US"/>
        </a:p>
      </dgm:t>
    </dgm:pt>
    <dgm:pt modelId="{1CA3943F-7C96-404B-956C-7740D05AACC0}" type="sibTrans" cxnId="{4D0E33C9-A31C-D147-80F0-08262D4B0C9F}">
      <dgm:prSet/>
      <dgm:spPr/>
      <dgm:t>
        <a:bodyPr/>
        <a:lstStyle/>
        <a:p>
          <a:endParaRPr lang="en-US"/>
        </a:p>
      </dgm:t>
    </dgm:pt>
    <dgm:pt modelId="{747DD801-E922-6E46-8345-2FD78DA724A6}">
      <dgm:prSet phldrT="[Text]" custT="1"/>
      <dgm:spPr/>
      <dgm:t>
        <a:bodyPr/>
        <a:lstStyle/>
        <a:p>
          <a:r>
            <a:rPr lang="en-US" sz="1300" dirty="0"/>
            <a:t>Function</a:t>
          </a:r>
        </a:p>
      </dgm:t>
    </dgm:pt>
    <dgm:pt modelId="{506342A3-A277-0D44-BB3C-704A3C385121}" type="parTrans" cxnId="{5CCF6210-814D-984C-87EC-FC6F88FA0B49}">
      <dgm:prSet/>
      <dgm:spPr/>
      <dgm:t>
        <a:bodyPr/>
        <a:lstStyle/>
        <a:p>
          <a:endParaRPr lang="en-US"/>
        </a:p>
      </dgm:t>
    </dgm:pt>
    <dgm:pt modelId="{848F83B0-76FD-7F4A-BAAC-83A7728488A1}" type="sibTrans" cxnId="{5CCF6210-814D-984C-87EC-FC6F88FA0B49}">
      <dgm:prSet/>
      <dgm:spPr/>
      <dgm:t>
        <a:bodyPr/>
        <a:lstStyle/>
        <a:p>
          <a:endParaRPr lang="en-US"/>
        </a:p>
      </dgm:t>
    </dgm:pt>
    <dgm:pt modelId="{ACDADE89-9B49-724C-88B6-350C59799490}">
      <dgm:prSet phldrT="[Text]" custT="1"/>
      <dgm:spPr/>
      <dgm:t>
        <a:bodyPr/>
        <a:lstStyle/>
        <a:p>
          <a:r>
            <a:rPr lang="en-US" sz="1200" dirty="0" err="1"/>
            <a:t>domain_controller</a:t>
          </a:r>
          <a:endParaRPr lang="en-US" sz="1200" dirty="0"/>
        </a:p>
      </dgm:t>
    </dgm:pt>
    <dgm:pt modelId="{B1F6D231-1783-5B47-9912-604ECF20B499}" type="parTrans" cxnId="{9A76E736-295B-C84A-ACA2-FBFDC45CB5EE}">
      <dgm:prSet/>
      <dgm:spPr/>
      <dgm:t>
        <a:bodyPr/>
        <a:lstStyle/>
        <a:p>
          <a:endParaRPr lang="en-US"/>
        </a:p>
      </dgm:t>
    </dgm:pt>
    <dgm:pt modelId="{C5E4A07D-FFBC-044F-94CB-A54E3B0B05D3}" type="sibTrans" cxnId="{9A76E736-295B-C84A-ACA2-FBFDC45CB5EE}">
      <dgm:prSet/>
      <dgm:spPr/>
      <dgm:t>
        <a:bodyPr/>
        <a:lstStyle/>
        <a:p>
          <a:endParaRPr lang="en-US"/>
        </a:p>
      </dgm:t>
    </dgm:pt>
    <dgm:pt modelId="{518979CE-454E-B443-8935-C4910907086A}">
      <dgm:prSet phldrT="[Text]" custT="1"/>
      <dgm:spPr/>
      <dgm:t>
        <a:bodyPr/>
        <a:lstStyle/>
        <a:p>
          <a:r>
            <a:rPr lang="en-US" sz="1200" dirty="0"/>
            <a:t>non-critical</a:t>
          </a:r>
        </a:p>
      </dgm:t>
    </dgm:pt>
    <dgm:pt modelId="{06FB272B-A92F-794C-B72E-2712C6515602}" type="parTrans" cxnId="{0BDA02DC-AF94-E941-8C84-D899E9804DD5}">
      <dgm:prSet/>
      <dgm:spPr/>
      <dgm:t>
        <a:bodyPr/>
        <a:lstStyle/>
        <a:p>
          <a:endParaRPr lang="en-US"/>
        </a:p>
      </dgm:t>
    </dgm:pt>
    <dgm:pt modelId="{07D1E927-6A39-C145-A496-AC4DD3BBC83E}" type="sibTrans" cxnId="{0BDA02DC-AF94-E941-8C84-D899E9804DD5}">
      <dgm:prSet/>
      <dgm:spPr/>
      <dgm:t>
        <a:bodyPr/>
        <a:lstStyle/>
        <a:p>
          <a:endParaRPr lang="en-US"/>
        </a:p>
      </dgm:t>
    </dgm:pt>
    <dgm:pt modelId="{0D9F0002-5B56-B949-A4E8-CC393A70A149}">
      <dgm:prSet phldrT="[Text]" custT="1"/>
      <dgm:spPr/>
      <dgm:t>
        <a:bodyPr/>
        <a:lstStyle/>
        <a:p>
          <a:r>
            <a:rPr lang="en-US" sz="1200" dirty="0"/>
            <a:t>scanner</a:t>
          </a:r>
        </a:p>
      </dgm:t>
    </dgm:pt>
    <dgm:pt modelId="{BDB378BB-D064-6946-AC35-33B21D120641}" type="parTrans" cxnId="{6DF8176A-7BCA-E144-8A44-CE0E8B4DD225}">
      <dgm:prSet/>
      <dgm:spPr/>
      <dgm:t>
        <a:bodyPr/>
        <a:lstStyle/>
        <a:p>
          <a:endParaRPr lang="en-US"/>
        </a:p>
      </dgm:t>
    </dgm:pt>
    <dgm:pt modelId="{864268CA-04BC-094A-9C05-02911FA7FE68}" type="sibTrans" cxnId="{6DF8176A-7BCA-E144-8A44-CE0E8B4DD225}">
      <dgm:prSet/>
      <dgm:spPr/>
      <dgm:t>
        <a:bodyPr/>
        <a:lstStyle/>
        <a:p>
          <a:endParaRPr lang="en-US"/>
        </a:p>
      </dgm:t>
    </dgm:pt>
    <dgm:pt modelId="{1BF2C639-2BE0-064F-959C-A59411BE466E}">
      <dgm:prSet phldrT="[Text]" custT="1"/>
      <dgm:spPr/>
      <dgm:t>
        <a:bodyPr/>
        <a:lstStyle/>
        <a:p>
          <a:r>
            <a:rPr lang="en-US" sz="1200" dirty="0" err="1"/>
            <a:t>dns_resolver</a:t>
          </a:r>
          <a:endParaRPr lang="en-US" sz="1200" dirty="0"/>
        </a:p>
      </dgm:t>
    </dgm:pt>
    <dgm:pt modelId="{98D680EE-EA03-CF40-ACCB-39DDA514DDF2}" type="parTrans" cxnId="{1B4D0011-EC6B-A846-850A-BC1196D07628}">
      <dgm:prSet/>
      <dgm:spPr/>
      <dgm:t>
        <a:bodyPr/>
        <a:lstStyle/>
        <a:p>
          <a:endParaRPr lang="en-US"/>
        </a:p>
      </dgm:t>
    </dgm:pt>
    <dgm:pt modelId="{D6992E68-04C2-0B42-A5E8-529FA501364B}" type="sibTrans" cxnId="{1B4D0011-EC6B-A846-850A-BC1196D07628}">
      <dgm:prSet/>
      <dgm:spPr/>
      <dgm:t>
        <a:bodyPr/>
        <a:lstStyle/>
        <a:p>
          <a:endParaRPr lang="en-US"/>
        </a:p>
      </dgm:t>
    </dgm:pt>
    <dgm:pt modelId="{801FADE1-3CDF-4B4C-961D-11F0938B8A95}">
      <dgm:prSet phldrT="[Text]" custT="1"/>
      <dgm:spPr/>
      <dgm:t>
        <a:bodyPr/>
        <a:lstStyle/>
        <a:p>
          <a:r>
            <a:rPr lang="en-US" sz="1200" dirty="0"/>
            <a:t>Location</a:t>
          </a:r>
        </a:p>
      </dgm:t>
    </dgm:pt>
    <dgm:pt modelId="{336C314F-96E7-A748-B4A9-29694F047D41}" type="parTrans" cxnId="{ECA16E52-314B-DD4F-825E-3E4CD2D76DF2}">
      <dgm:prSet/>
      <dgm:spPr/>
      <dgm:t>
        <a:bodyPr/>
        <a:lstStyle/>
        <a:p>
          <a:endParaRPr lang="en-US"/>
        </a:p>
      </dgm:t>
    </dgm:pt>
    <dgm:pt modelId="{28F92594-3480-C74E-AB50-C0C2EFAF9F3A}" type="sibTrans" cxnId="{ECA16E52-314B-DD4F-825E-3E4CD2D76DF2}">
      <dgm:prSet/>
      <dgm:spPr/>
      <dgm:t>
        <a:bodyPr/>
        <a:lstStyle/>
        <a:p>
          <a:endParaRPr lang="en-US"/>
        </a:p>
      </dgm:t>
    </dgm:pt>
    <dgm:pt modelId="{BAA1D837-DB6C-7F41-A7EA-4B86DC3CEF0E}">
      <dgm:prSet phldrT="[Text]" custT="1"/>
      <dgm:spPr/>
      <dgm:t>
        <a:bodyPr/>
        <a:lstStyle/>
        <a:p>
          <a:r>
            <a:rPr lang="en-US" sz="1200" dirty="0"/>
            <a:t>datacenter</a:t>
          </a:r>
        </a:p>
      </dgm:t>
    </dgm:pt>
    <dgm:pt modelId="{12B2A115-B7EA-E24D-9CFA-7AACB653C4EE}" type="parTrans" cxnId="{D508CE72-6F7A-3248-A432-95E12E12A57A}">
      <dgm:prSet/>
      <dgm:spPr/>
      <dgm:t>
        <a:bodyPr/>
        <a:lstStyle/>
        <a:p>
          <a:endParaRPr lang="en-US"/>
        </a:p>
      </dgm:t>
    </dgm:pt>
    <dgm:pt modelId="{FA6F52FA-20A6-F74A-A18B-A4B4C71ADE04}" type="sibTrans" cxnId="{D508CE72-6F7A-3248-A432-95E12E12A57A}">
      <dgm:prSet/>
      <dgm:spPr/>
      <dgm:t>
        <a:bodyPr/>
        <a:lstStyle/>
        <a:p>
          <a:endParaRPr lang="en-US"/>
        </a:p>
      </dgm:t>
    </dgm:pt>
    <dgm:pt modelId="{58A40D3C-8825-714E-83C5-17D215A80EA8}">
      <dgm:prSet phldrT="[Text]" custT="1"/>
      <dgm:spPr/>
      <dgm:t>
        <a:bodyPr/>
        <a:lstStyle/>
        <a:p>
          <a:endParaRPr lang="en-US" sz="1200" dirty="0"/>
        </a:p>
      </dgm:t>
    </dgm:pt>
    <dgm:pt modelId="{A0F3F9D6-233A-B54F-9A2B-67D8A1F74215}" type="parTrans" cxnId="{327DD886-348C-B04B-BDD1-76E085ACCD2A}">
      <dgm:prSet/>
      <dgm:spPr/>
      <dgm:t>
        <a:bodyPr/>
        <a:lstStyle/>
        <a:p>
          <a:endParaRPr lang="en-US"/>
        </a:p>
      </dgm:t>
    </dgm:pt>
    <dgm:pt modelId="{665C180E-788E-4F47-A958-BE99E0A6B3E0}" type="sibTrans" cxnId="{327DD886-348C-B04B-BDD1-76E085ACCD2A}">
      <dgm:prSet/>
      <dgm:spPr/>
      <dgm:t>
        <a:bodyPr/>
        <a:lstStyle/>
        <a:p>
          <a:endParaRPr lang="en-US"/>
        </a:p>
      </dgm:t>
    </dgm:pt>
    <dgm:pt modelId="{E344D07A-D702-4948-925D-697C44112FF1}">
      <dgm:prSet phldrT="[Text]" custT="1"/>
      <dgm:spPr/>
      <dgm:t>
        <a:bodyPr/>
        <a:lstStyle/>
        <a:p>
          <a:r>
            <a:rPr lang="en-US" sz="1200" dirty="0" err="1"/>
            <a:t>hq_office</a:t>
          </a:r>
          <a:endParaRPr lang="en-US" sz="1200" dirty="0"/>
        </a:p>
      </dgm:t>
    </dgm:pt>
    <dgm:pt modelId="{2FD58204-9520-384E-8550-479C554F57F2}" type="parTrans" cxnId="{EE209FF7-2D26-FE4B-B0B3-D2F34E8B014D}">
      <dgm:prSet/>
      <dgm:spPr/>
      <dgm:t>
        <a:bodyPr/>
        <a:lstStyle/>
        <a:p>
          <a:endParaRPr lang="en-US"/>
        </a:p>
      </dgm:t>
    </dgm:pt>
    <dgm:pt modelId="{711D4A31-8AA2-914B-B6A4-7568DF28B4A3}" type="sibTrans" cxnId="{EE209FF7-2D26-FE4B-B0B3-D2F34E8B014D}">
      <dgm:prSet/>
      <dgm:spPr/>
      <dgm:t>
        <a:bodyPr/>
        <a:lstStyle/>
        <a:p>
          <a:endParaRPr lang="en-US"/>
        </a:p>
      </dgm:t>
    </dgm:pt>
    <dgm:pt modelId="{74A74601-533C-7642-A538-4040CDFB653C}">
      <dgm:prSet phldrT="[Text]" custT="1"/>
      <dgm:spPr/>
      <dgm:t>
        <a:bodyPr/>
        <a:lstStyle/>
        <a:p>
          <a:r>
            <a:rPr lang="en-US" sz="1200" dirty="0" err="1"/>
            <a:t>aws</a:t>
          </a:r>
          <a:endParaRPr lang="en-US" sz="1200" dirty="0"/>
        </a:p>
      </dgm:t>
    </dgm:pt>
    <dgm:pt modelId="{0CE26483-37DA-244F-B265-F7155276DC61}" type="parTrans" cxnId="{E14E6466-71A1-4244-A2C3-EE5DA8BF804A}">
      <dgm:prSet/>
      <dgm:spPr/>
      <dgm:t>
        <a:bodyPr/>
        <a:lstStyle/>
        <a:p>
          <a:endParaRPr lang="en-US"/>
        </a:p>
      </dgm:t>
    </dgm:pt>
    <dgm:pt modelId="{355BF9A7-FA54-F14D-8643-134CD3A23D81}" type="sibTrans" cxnId="{E14E6466-71A1-4244-A2C3-EE5DA8BF804A}">
      <dgm:prSet/>
      <dgm:spPr/>
      <dgm:t>
        <a:bodyPr/>
        <a:lstStyle/>
        <a:p>
          <a:endParaRPr lang="en-US"/>
        </a:p>
      </dgm:t>
    </dgm:pt>
    <dgm:pt modelId="{D31BFD50-CD64-4A40-9009-431681DE2E76}" type="pres">
      <dgm:prSet presAssocID="{BAF33209-D44B-0740-97F0-9E96DE9E388C}" presName="Name0" presStyleCnt="0">
        <dgm:presLayoutVars>
          <dgm:dir/>
          <dgm:animLvl val="lvl"/>
          <dgm:resizeHandles val="exact"/>
        </dgm:presLayoutVars>
      </dgm:prSet>
      <dgm:spPr/>
    </dgm:pt>
    <dgm:pt modelId="{1DA0A518-FCCF-DF4E-B198-A916DFEB2D8B}" type="pres">
      <dgm:prSet presAssocID="{F24AC158-6E42-2C47-8C55-AB5726CB20D3}" presName="linNode" presStyleCnt="0"/>
      <dgm:spPr/>
    </dgm:pt>
    <dgm:pt modelId="{360E9107-989D-5448-BA18-690DCB288F2E}" type="pres">
      <dgm:prSet presAssocID="{F24AC158-6E42-2C47-8C55-AB5726CB20D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8ADB0D9-D5E4-D042-88DA-C8E88AE1A4B4}" type="pres">
      <dgm:prSet presAssocID="{F24AC158-6E42-2C47-8C55-AB5726CB20D3}" presName="descendantText" presStyleLbl="alignAccFollowNode1" presStyleIdx="0" presStyleCnt="3">
        <dgm:presLayoutVars>
          <dgm:bulletEnabled val="1"/>
        </dgm:presLayoutVars>
      </dgm:prSet>
      <dgm:spPr/>
    </dgm:pt>
    <dgm:pt modelId="{C5AAFD51-378A-2642-9034-9AB5A6EB347E}" type="pres">
      <dgm:prSet presAssocID="{B36D9517-20FF-D340-B75C-4515F88A7D8E}" presName="sp" presStyleCnt="0"/>
      <dgm:spPr/>
    </dgm:pt>
    <dgm:pt modelId="{D49AB8B4-53C4-8846-9990-3549FAF82229}" type="pres">
      <dgm:prSet presAssocID="{747DD801-E922-6E46-8345-2FD78DA724A6}" presName="linNode" presStyleCnt="0"/>
      <dgm:spPr/>
    </dgm:pt>
    <dgm:pt modelId="{1B327D4E-B9F3-9848-B3EC-A352553AF1D0}" type="pres">
      <dgm:prSet presAssocID="{747DD801-E922-6E46-8345-2FD78DA724A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E75733-9EC0-044B-9F81-EC19AFAFE778}" type="pres">
      <dgm:prSet presAssocID="{747DD801-E922-6E46-8345-2FD78DA724A6}" presName="descendantText" presStyleLbl="alignAccFollowNode1" presStyleIdx="1" presStyleCnt="3">
        <dgm:presLayoutVars>
          <dgm:bulletEnabled val="1"/>
        </dgm:presLayoutVars>
      </dgm:prSet>
      <dgm:spPr/>
    </dgm:pt>
    <dgm:pt modelId="{612900C7-9741-B24C-B380-1A22B8090E64}" type="pres">
      <dgm:prSet presAssocID="{848F83B0-76FD-7F4A-BAAC-83A7728488A1}" presName="sp" presStyleCnt="0"/>
      <dgm:spPr/>
    </dgm:pt>
    <dgm:pt modelId="{124B7C4B-E111-724B-B19F-37810E92A37A}" type="pres">
      <dgm:prSet presAssocID="{801FADE1-3CDF-4B4C-961D-11F0938B8A95}" presName="linNode" presStyleCnt="0"/>
      <dgm:spPr/>
    </dgm:pt>
    <dgm:pt modelId="{7EC2276C-5ACD-D34D-899E-2127C450E8B3}" type="pres">
      <dgm:prSet presAssocID="{801FADE1-3CDF-4B4C-961D-11F0938B8A9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A27690F-3452-D04F-967C-733B3E8647DF}" type="pres">
      <dgm:prSet presAssocID="{801FADE1-3CDF-4B4C-961D-11F0938B8A9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7484208-C783-C548-A1F1-E8EFB5EF623A}" type="presOf" srcId="{BAA1D837-DB6C-7F41-A7EA-4B86DC3CEF0E}" destId="{7A27690F-3452-D04F-967C-733B3E8647DF}" srcOrd="0" destOrd="0" presId="urn:microsoft.com/office/officeart/2005/8/layout/vList5"/>
    <dgm:cxn modelId="{5CCF6210-814D-984C-87EC-FC6F88FA0B49}" srcId="{BAF33209-D44B-0740-97F0-9E96DE9E388C}" destId="{747DD801-E922-6E46-8345-2FD78DA724A6}" srcOrd="1" destOrd="0" parTransId="{506342A3-A277-0D44-BB3C-704A3C385121}" sibTransId="{848F83B0-76FD-7F4A-BAAC-83A7728488A1}"/>
    <dgm:cxn modelId="{1B4D0011-EC6B-A846-850A-BC1196D07628}" srcId="{747DD801-E922-6E46-8345-2FD78DA724A6}" destId="{1BF2C639-2BE0-064F-959C-A59411BE466E}" srcOrd="2" destOrd="0" parTransId="{98D680EE-EA03-CF40-ACCB-39DDA514DDF2}" sibTransId="{D6992E68-04C2-0B42-A5E8-529FA501364B}"/>
    <dgm:cxn modelId="{BF7A5B24-763D-024C-B155-EDE03293D5FA}" type="presOf" srcId="{58A40D3C-8825-714E-83C5-17D215A80EA8}" destId="{7A27690F-3452-D04F-967C-733B3E8647DF}" srcOrd="0" destOrd="3" presId="urn:microsoft.com/office/officeart/2005/8/layout/vList5"/>
    <dgm:cxn modelId="{9A76E736-295B-C84A-ACA2-FBFDC45CB5EE}" srcId="{747DD801-E922-6E46-8345-2FD78DA724A6}" destId="{ACDADE89-9B49-724C-88B6-350C59799490}" srcOrd="0" destOrd="0" parTransId="{B1F6D231-1783-5B47-9912-604ECF20B499}" sibTransId="{C5E4A07D-FFBC-044F-94CB-A54E3B0B05D3}"/>
    <dgm:cxn modelId="{3022DA3D-DD80-2A47-9F50-D28FA66B64A5}" type="presOf" srcId="{ACDADE89-9B49-724C-88B6-350C59799490}" destId="{0CE75733-9EC0-044B-9F81-EC19AFAFE778}" srcOrd="0" destOrd="0" presId="urn:microsoft.com/office/officeart/2005/8/layout/vList5"/>
    <dgm:cxn modelId="{BB7D964B-DA7F-9F41-92DC-76BC0C50C3DA}" type="presOf" srcId="{BB125E92-E486-3B48-8516-EEA0B93F979F}" destId="{D8ADB0D9-D5E4-D042-88DA-C8E88AE1A4B4}" srcOrd="0" destOrd="0" presId="urn:microsoft.com/office/officeart/2005/8/layout/vList5"/>
    <dgm:cxn modelId="{ECA16E52-314B-DD4F-825E-3E4CD2D76DF2}" srcId="{BAF33209-D44B-0740-97F0-9E96DE9E388C}" destId="{801FADE1-3CDF-4B4C-961D-11F0938B8A95}" srcOrd="2" destOrd="0" parTransId="{336C314F-96E7-A748-B4A9-29694F047D41}" sibTransId="{28F92594-3480-C74E-AB50-C0C2EFAF9F3A}"/>
    <dgm:cxn modelId="{83B81064-E037-DE45-B397-50CB9569F8C5}" type="presOf" srcId="{F24AC158-6E42-2C47-8C55-AB5726CB20D3}" destId="{360E9107-989D-5448-BA18-690DCB288F2E}" srcOrd="0" destOrd="0" presId="urn:microsoft.com/office/officeart/2005/8/layout/vList5"/>
    <dgm:cxn modelId="{E14E6466-71A1-4244-A2C3-EE5DA8BF804A}" srcId="{801FADE1-3CDF-4B4C-961D-11F0938B8A95}" destId="{74A74601-533C-7642-A538-4040CDFB653C}" srcOrd="2" destOrd="0" parTransId="{0CE26483-37DA-244F-B265-F7155276DC61}" sibTransId="{355BF9A7-FA54-F14D-8643-134CD3A23D81}"/>
    <dgm:cxn modelId="{6DF8176A-7BCA-E144-8A44-CE0E8B4DD225}" srcId="{747DD801-E922-6E46-8345-2FD78DA724A6}" destId="{0D9F0002-5B56-B949-A4E8-CC393A70A149}" srcOrd="1" destOrd="0" parTransId="{BDB378BB-D064-6946-AC35-33B21D120641}" sibTransId="{864268CA-04BC-094A-9C05-02911FA7FE68}"/>
    <dgm:cxn modelId="{D508CE72-6F7A-3248-A432-95E12E12A57A}" srcId="{801FADE1-3CDF-4B4C-961D-11F0938B8A95}" destId="{BAA1D837-DB6C-7F41-A7EA-4B86DC3CEF0E}" srcOrd="0" destOrd="0" parTransId="{12B2A115-B7EA-E24D-9CFA-7AACB653C4EE}" sibTransId="{FA6F52FA-20A6-F74A-A18B-A4B4C71ADE04}"/>
    <dgm:cxn modelId="{F4937E75-D4A0-9943-84A1-C9B77043121D}" type="presOf" srcId="{801FADE1-3CDF-4B4C-961D-11F0938B8A95}" destId="{7EC2276C-5ACD-D34D-899E-2127C450E8B3}" srcOrd="0" destOrd="0" presId="urn:microsoft.com/office/officeart/2005/8/layout/vList5"/>
    <dgm:cxn modelId="{8D43A975-1CDD-9D46-A0EB-DCC226FF17F0}" type="presOf" srcId="{74A74601-533C-7642-A538-4040CDFB653C}" destId="{7A27690F-3452-D04F-967C-733B3E8647DF}" srcOrd="0" destOrd="2" presId="urn:microsoft.com/office/officeart/2005/8/layout/vList5"/>
    <dgm:cxn modelId="{327DD886-348C-B04B-BDD1-76E085ACCD2A}" srcId="{801FADE1-3CDF-4B4C-961D-11F0938B8A95}" destId="{58A40D3C-8825-714E-83C5-17D215A80EA8}" srcOrd="3" destOrd="0" parTransId="{A0F3F9D6-233A-B54F-9A2B-67D8A1F74215}" sibTransId="{665C180E-788E-4F47-A958-BE99E0A6B3E0}"/>
    <dgm:cxn modelId="{3E9EDB8A-48BF-9344-8984-CD681FEAEBC2}" type="presOf" srcId="{518979CE-454E-B443-8935-C4910907086A}" destId="{D8ADB0D9-D5E4-D042-88DA-C8E88AE1A4B4}" srcOrd="0" destOrd="1" presId="urn:microsoft.com/office/officeart/2005/8/layout/vList5"/>
    <dgm:cxn modelId="{513D269E-33C9-9949-8FC4-8680A95A90C3}" type="presOf" srcId="{BAF33209-D44B-0740-97F0-9E96DE9E388C}" destId="{D31BFD50-CD64-4A40-9009-431681DE2E76}" srcOrd="0" destOrd="0" presId="urn:microsoft.com/office/officeart/2005/8/layout/vList5"/>
    <dgm:cxn modelId="{3A7093B6-2AAB-B04B-B49F-CFEF8B7C05E0}" srcId="{BAF33209-D44B-0740-97F0-9E96DE9E388C}" destId="{F24AC158-6E42-2C47-8C55-AB5726CB20D3}" srcOrd="0" destOrd="0" parTransId="{6B2CA06B-673B-1D43-8FAD-47678D05E54C}" sibTransId="{B36D9517-20FF-D340-B75C-4515F88A7D8E}"/>
    <dgm:cxn modelId="{2395D0B7-CBB8-5F4D-BEED-B11644B3B08A}" type="presOf" srcId="{E344D07A-D702-4948-925D-697C44112FF1}" destId="{7A27690F-3452-D04F-967C-733B3E8647DF}" srcOrd="0" destOrd="1" presId="urn:microsoft.com/office/officeart/2005/8/layout/vList5"/>
    <dgm:cxn modelId="{D3B6F3C1-1759-2A49-9F06-899AF6DF2E5B}" type="presOf" srcId="{1BF2C639-2BE0-064F-959C-A59411BE466E}" destId="{0CE75733-9EC0-044B-9F81-EC19AFAFE778}" srcOrd="0" destOrd="2" presId="urn:microsoft.com/office/officeart/2005/8/layout/vList5"/>
    <dgm:cxn modelId="{4D0E33C9-A31C-D147-80F0-08262D4B0C9F}" srcId="{F24AC158-6E42-2C47-8C55-AB5726CB20D3}" destId="{BB125E92-E486-3B48-8516-EEA0B93F979F}" srcOrd="0" destOrd="0" parTransId="{4BE281EE-D9C6-0A46-8C2B-0559EB511CDF}" sibTransId="{1CA3943F-7C96-404B-956C-7740D05AACC0}"/>
    <dgm:cxn modelId="{0BDA02DC-AF94-E941-8C84-D899E9804DD5}" srcId="{F24AC158-6E42-2C47-8C55-AB5726CB20D3}" destId="{518979CE-454E-B443-8935-C4910907086A}" srcOrd="1" destOrd="0" parTransId="{06FB272B-A92F-794C-B72E-2712C6515602}" sibTransId="{07D1E927-6A39-C145-A496-AC4DD3BBC83E}"/>
    <dgm:cxn modelId="{825046E3-DF7A-7449-92FA-26CBF6917557}" type="presOf" srcId="{747DD801-E922-6E46-8345-2FD78DA724A6}" destId="{1B327D4E-B9F3-9848-B3EC-A352553AF1D0}" srcOrd="0" destOrd="0" presId="urn:microsoft.com/office/officeart/2005/8/layout/vList5"/>
    <dgm:cxn modelId="{5ED59AE5-BA75-7C46-847E-38F4ABA95BFA}" type="presOf" srcId="{0D9F0002-5B56-B949-A4E8-CC393A70A149}" destId="{0CE75733-9EC0-044B-9F81-EC19AFAFE778}" srcOrd="0" destOrd="1" presId="urn:microsoft.com/office/officeart/2005/8/layout/vList5"/>
    <dgm:cxn modelId="{EE209FF7-2D26-FE4B-B0B3-D2F34E8B014D}" srcId="{801FADE1-3CDF-4B4C-961D-11F0938B8A95}" destId="{E344D07A-D702-4948-925D-697C44112FF1}" srcOrd="1" destOrd="0" parTransId="{2FD58204-9520-384E-8550-479C554F57F2}" sibTransId="{711D4A31-8AA2-914B-B6A4-7568DF28B4A3}"/>
    <dgm:cxn modelId="{A5792389-B72A-114A-BC12-31E44F7321AB}" type="presParOf" srcId="{D31BFD50-CD64-4A40-9009-431681DE2E76}" destId="{1DA0A518-FCCF-DF4E-B198-A916DFEB2D8B}" srcOrd="0" destOrd="0" presId="urn:microsoft.com/office/officeart/2005/8/layout/vList5"/>
    <dgm:cxn modelId="{CCB28D06-C5EE-4C45-A327-4DCA0E6CA991}" type="presParOf" srcId="{1DA0A518-FCCF-DF4E-B198-A916DFEB2D8B}" destId="{360E9107-989D-5448-BA18-690DCB288F2E}" srcOrd="0" destOrd="0" presId="urn:microsoft.com/office/officeart/2005/8/layout/vList5"/>
    <dgm:cxn modelId="{9D1C1B66-13E4-7848-AB83-7129D1324808}" type="presParOf" srcId="{1DA0A518-FCCF-DF4E-B198-A916DFEB2D8B}" destId="{D8ADB0D9-D5E4-D042-88DA-C8E88AE1A4B4}" srcOrd="1" destOrd="0" presId="urn:microsoft.com/office/officeart/2005/8/layout/vList5"/>
    <dgm:cxn modelId="{36D1230E-B570-6346-8192-3CBECD0097EB}" type="presParOf" srcId="{D31BFD50-CD64-4A40-9009-431681DE2E76}" destId="{C5AAFD51-378A-2642-9034-9AB5A6EB347E}" srcOrd="1" destOrd="0" presId="urn:microsoft.com/office/officeart/2005/8/layout/vList5"/>
    <dgm:cxn modelId="{CB7BE617-C2C8-7449-9D46-AF218829203A}" type="presParOf" srcId="{D31BFD50-CD64-4A40-9009-431681DE2E76}" destId="{D49AB8B4-53C4-8846-9990-3549FAF82229}" srcOrd="2" destOrd="0" presId="urn:microsoft.com/office/officeart/2005/8/layout/vList5"/>
    <dgm:cxn modelId="{D63D5040-2393-6A4A-AB67-5179A59AED5C}" type="presParOf" srcId="{D49AB8B4-53C4-8846-9990-3549FAF82229}" destId="{1B327D4E-B9F3-9848-B3EC-A352553AF1D0}" srcOrd="0" destOrd="0" presId="urn:microsoft.com/office/officeart/2005/8/layout/vList5"/>
    <dgm:cxn modelId="{169A4416-7670-1543-BEB0-DDEEEB643E97}" type="presParOf" srcId="{D49AB8B4-53C4-8846-9990-3549FAF82229}" destId="{0CE75733-9EC0-044B-9F81-EC19AFAFE778}" srcOrd="1" destOrd="0" presId="urn:microsoft.com/office/officeart/2005/8/layout/vList5"/>
    <dgm:cxn modelId="{D4049DA4-C31B-A14E-8506-7D858F72E981}" type="presParOf" srcId="{D31BFD50-CD64-4A40-9009-431681DE2E76}" destId="{612900C7-9741-B24C-B380-1A22B8090E64}" srcOrd="3" destOrd="0" presId="urn:microsoft.com/office/officeart/2005/8/layout/vList5"/>
    <dgm:cxn modelId="{CA501910-EF94-9E4C-B4AA-7C66074B6C82}" type="presParOf" srcId="{D31BFD50-CD64-4A40-9009-431681DE2E76}" destId="{124B7C4B-E111-724B-B19F-37810E92A37A}" srcOrd="4" destOrd="0" presId="urn:microsoft.com/office/officeart/2005/8/layout/vList5"/>
    <dgm:cxn modelId="{2DFC0C57-D7AD-DE41-B03E-0323EF083165}" type="presParOf" srcId="{124B7C4B-E111-724B-B19F-37810E92A37A}" destId="{7EC2276C-5ACD-D34D-899E-2127C450E8B3}" srcOrd="0" destOrd="0" presId="urn:microsoft.com/office/officeart/2005/8/layout/vList5"/>
    <dgm:cxn modelId="{13669C00-E9A6-CC4A-85C7-49B4BE38CAB5}" type="presParOf" srcId="{124B7C4B-E111-724B-B19F-37810E92A37A}" destId="{7A27690F-3452-D04F-967C-733B3E8647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DB0D9-D5E4-D042-88DA-C8E88AE1A4B4}">
      <dsp:nvSpPr>
        <dsp:cNvPr id="0" name=""/>
        <dsp:cNvSpPr/>
      </dsp:nvSpPr>
      <dsp:spPr>
        <a:xfrm rot="5400000">
          <a:off x="1716841" y="-475153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val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dev</a:t>
          </a:r>
        </a:p>
      </dsp:txBody>
      <dsp:txXfrm rot="-5400000">
        <a:off x="1133856" y="149314"/>
        <a:ext cx="1974262" cy="766809"/>
      </dsp:txXfrm>
    </dsp:sp>
    <dsp:sp modelId="{360E9107-989D-5448-BA18-690DCB288F2E}">
      <dsp:nvSpPr>
        <dsp:cNvPr id="0" name=""/>
        <dsp:cNvSpPr/>
      </dsp:nvSpPr>
      <dsp:spPr>
        <a:xfrm>
          <a:off x="0" y="1609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Environment Type</a:t>
          </a:r>
        </a:p>
      </dsp:txBody>
      <dsp:txXfrm>
        <a:off x="51853" y="53462"/>
        <a:ext cx="1030150" cy="958511"/>
      </dsp:txXfrm>
    </dsp:sp>
    <dsp:sp modelId="{0CE75733-9EC0-044B-9F81-EC19AFAFE778}">
      <dsp:nvSpPr>
        <dsp:cNvPr id="0" name=""/>
        <dsp:cNvSpPr/>
      </dsp:nvSpPr>
      <dsp:spPr>
        <a:xfrm rot="5400000">
          <a:off x="1716841" y="640174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workstation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server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infrastructure </a:t>
          </a:r>
        </a:p>
      </dsp:txBody>
      <dsp:txXfrm rot="-5400000">
        <a:off x="1133856" y="1264641"/>
        <a:ext cx="1974262" cy="766809"/>
      </dsp:txXfrm>
    </dsp:sp>
    <dsp:sp modelId="{1B327D4E-B9F3-9848-B3EC-A352553AF1D0}">
      <dsp:nvSpPr>
        <dsp:cNvPr id="0" name=""/>
        <dsp:cNvSpPr/>
      </dsp:nvSpPr>
      <dsp:spPr>
        <a:xfrm>
          <a:off x="0" y="1116937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Host Type</a:t>
          </a:r>
        </a:p>
      </dsp:txBody>
      <dsp:txXfrm>
        <a:off x="51853" y="1168790"/>
        <a:ext cx="1030150" cy="958511"/>
      </dsp:txXfrm>
    </dsp:sp>
    <dsp:sp modelId="{4B13FD00-F6BB-CB44-BD3F-C24C6665645F}">
      <dsp:nvSpPr>
        <dsp:cNvPr id="0" name=""/>
        <dsp:cNvSpPr/>
      </dsp:nvSpPr>
      <dsp:spPr>
        <a:xfrm rot="5400000">
          <a:off x="1716841" y="1755502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vpn</a:t>
          </a:r>
          <a:r>
            <a:rPr lang="en-US" sz="1200" kern="1200" dirty="0"/>
            <a:t>/</a:t>
          </a:r>
          <a:r>
            <a:rPr lang="en-US" sz="1200" kern="1200" dirty="0" err="1"/>
            <a:t>ras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vdi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admin</a:t>
          </a:r>
        </a:p>
      </dsp:txBody>
      <dsp:txXfrm rot="-5400000">
        <a:off x="1133856" y="2379969"/>
        <a:ext cx="1974262" cy="766809"/>
      </dsp:txXfrm>
    </dsp:sp>
    <dsp:sp modelId="{07AB5F56-F93B-9142-9619-F2674E431B9C}">
      <dsp:nvSpPr>
        <dsp:cNvPr id="0" name=""/>
        <dsp:cNvSpPr/>
      </dsp:nvSpPr>
      <dsp:spPr>
        <a:xfrm>
          <a:off x="0" y="2232266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Network Segment</a:t>
          </a:r>
        </a:p>
      </dsp:txBody>
      <dsp:txXfrm>
        <a:off x="51853" y="2284119"/>
        <a:ext cx="1030150" cy="95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DB0D9-D5E4-D042-88DA-C8E88AE1A4B4}">
      <dsp:nvSpPr>
        <dsp:cNvPr id="0" name=""/>
        <dsp:cNvSpPr/>
      </dsp:nvSpPr>
      <dsp:spPr>
        <a:xfrm rot="5400000">
          <a:off x="1716841" y="-475153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critical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non-critical</a:t>
          </a:r>
        </a:p>
      </dsp:txBody>
      <dsp:txXfrm rot="-5400000">
        <a:off x="1133856" y="149314"/>
        <a:ext cx="1974262" cy="766809"/>
      </dsp:txXfrm>
    </dsp:sp>
    <dsp:sp modelId="{360E9107-989D-5448-BA18-690DCB288F2E}">
      <dsp:nvSpPr>
        <dsp:cNvPr id="0" name=""/>
        <dsp:cNvSpPr/>
      </dsp:nvSpPr>
      <dsp:spPr>
        <a:xfrm>
          <a:off x="0" y="1609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Asset Value</a:t>
          </a:r>
        </a:p>
      </dsp:txBody>
      <dsp:txXfrm>
        <a:off x="51853" y="53462"/>
        <a:ext cx="1030150" cy="958511"/>
      </dsp:txXfrm>
    </dsp:sp>
    <dsp:sp modelId="{0CE75733-9EC0-044B-9F81-EC19AFAFE778}">
      <dsp:nvSpPr>
        <dsp:cNvPr id="0" name=""/>
        <dsp:cNvSpPr/>
      </dsp:nvSpPr>
      <dsp:spPr>
        <a:xfrm rot="5400000">
          <a:off x="1716841" y="640174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domain_controller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scanner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dns_resolver</a:t>
          </a:r>
          <a:endParaRPr lang="en-US" sz="1200" kern="1200" dirty="0"/>
        </a:p>
      </dsp:txBody>
      <dsp:txXfrm rot="-5400000">
        <a:off x="1133856" y="1264641"/>
        <a:ext cx="1974262" cy="766809"/>
      </dsp:txXfrm>
    </dsp:sp>
    <dsp:sp modelId="{1B327D4E-B9F3-9848-B3EC-A352553AF1D0}">
      <dsp:nvSpPr>
        <dsp:cNvPr id="0" name=""/>
        <dsp:cNvSpPr/>
      </dsp:nvSpPr>
      <dsp:spPr>
        <a:xfrm>
          <a:off x="0" y="1116937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Function</a:t>
          </a:r>
        </a:p>
      </dsp:txBody>
      <dsp:txXfrm>
        <a:off x="51853" y="1168790"/>
        <a:ext cx="1030150" cy="958511"/>
      </dsp:txXfrm>
    </dsp:sp>
    <dsp:sp modelId="{7A27690F-3452-D04F-967C-733B3E8647DF}">
      <dsp:nvSpPr>
        <dsp:cNvPr id="0" name=""/>
        <dsp:cNvSpPr/>
      </dsp:nvSpPr>
      <dsp:spPr>
        <a:xfrm rot="5400000">
          <a:off x="1716841" y="1755502"/>
          <a:ext cx="849773" cy="2015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datacenter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hq_office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aws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1133856" y="2379969"/>
        <a:ext cx="1974262" cy="766809"/>
      </dsp:txXfrm>
    </dsp:sp>
    <dsp:sp modelId="{7EC2276C-5ACD-D34D-899E-2127C450E8B3}">
      <dsp:nvSpPr>
        <dsp:cNvPr id="0" name=""/>
        <dsp:cNvSpPr/>
      </dsp:nvSpPr>
      <dsp:spPr>
        <a:xfrm>
          <a:off x="0" y="2232266"/>
          <a:ext cx="1133856" cy="106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Location</a:t>
          </a:r>
        </a:p>
      </dsp:txBody>
      <dsp:txXfrm>
        <a:off x="51853" y="2284119"/>
        <a:ext cx="1030150" cy="95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9BDA4-D0A8-7944-95E2-F94213679E48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C0DF1-6EEA-E449-BB8D-936DC6D4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0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user-provided information about local subnets and domains is used to determine their location relative to the monitored network</a:t>
            </a:r>
          </a:p>
          <a:p>
            <a:r>
              <a:rPr lang="en-US" dirty="0"/>
              <a:t>conn records are auto-enriched with the </a:t>
            </a:r>
            <a:r>
              <a:rPr lang="en-US" dirty="0" err="1"/>
              <a:t>local_orig</a:t>
            </a:r>
            <a:r>
              <a:rPr lang="en-US" dirty="0"/>
              <a:t> and </a:t>
            </a:r>
            <a:r>
              <a:rPr lang="en-US" dirty="0" err="1"/>
              <a:t>local_resp</a:t>
            </a:r>
            <a:r>
              <a:rPr lang="en-US" dirty="0"/>
              <a:t> fields, </a:t>
            </a:r>
            <a:r>
              <a:rPr lang="en-US" dirty="0" err="1"/>
              <a:t>is_local_addr</a:t>
            </a:r>
            <a:r>
              <a:rPr lang="en-US" dirty="0"/>
              <a:t> function is provided for doing your own lookups </a:t>
            </a:r>
          </a:p>
          <a:p>
            <a:r>
              <a:rPr lang="en-US" dirty="0"/>
              <a:t>enables quick determinations of the direction of a flow </a:t>
            </a:r>
          </a:p>
          <a:p>
            <a:r>
              <a:rPr lang="en-US" dirty="0"/>
              <a:t>allows for special </a:t>
            </a:r>
            <a:r>
              <a:rPr lang="en-US" dirty="0" err="1"/>
              <a:t>hanlding</a:t>
            </a:r>
            <a:r>
              <a:rPr lang="en-US" dirty="0"/>
              <a:t> in analysis/policy scripts for local nets or </a:t>
            </a:r>
            <a:r>
              <a:rPr lang="en-US" dirty="0" err="1"/>
              <a:t>dns</a:t>
            </a:r>
            <a:r>
              <a:rPr lang="en-US" dirty="0"/>
              <a:t> zones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strings (labels) that describe IP’s, Subnets or connections based on attributes that don’t change</a:t>
            </a:r>
          </a:p>
          <a:p>
            <a:r>
              <a:rPr lang="en-US" dirty="0"/>
              <a:t>Functionally similar to environment variables</a:t>
            </a:r>
          </a:p>
          <a:p>
            <a:pPr lvl="1"/>
            <a:r>
              <a:rPr lang="en-US" dirty="0"/>
              <a:t>Name of the variable describes its contents </a:t>
            </a:r>
          </a:p>
          <a:p>
            <a:r>
              <a:rPr lang="en-US" dirty="0"/>
              <a:t>But it’s sort of the other way around, object (flow, IP or subnet) is linked to a list of labels (e.g. variable names)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64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5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1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bro automatically reads in the file and any updates to it after startup</a:t>
            </a:r>
          </a:p>
          <a:p>
            <a:r>
              <a:rPr lang="en-US" dirty="0"/>
              <a:t>	the information is stored in two tables referred to as kb's or knowledge bases </a:t>
            </a:r>
          </a:p>
          <a:p>
            <a:r>
              <a:rPr lang="en-US" dirty="0"/>
              <a:t>	connections have a new 'labels' field</a:t>
            </a:r>
          </a:p>
          <a:p>
            <a:r>
              <a:rPr lang="en-US" dirty="0"/>
              <a:t>	the manager node registers for </a:t>
            </a:r>
            <a:r>
              <a:rPr lang="en-US" dirty="0" err="1"/>
              <a:t>connection_state_remove</a:t>
            </a:r>
            <a:r>
              <a:rPr lang="en-US" dirty="0"/>
              <a:t> events from the workers</a:t>
            </a:r>
          </a:p>
          <a:p>
            <a:r>
              <a:rPr lang="en-US" dirty="0"/>
              <a:t>	the IP's and flow </a:t>
            </a:r>
            <a:r>
              <a:rPr lang="en-US" dirty="0" err="1"/>
              <a:t>attribrutes</a:t>
            </a:r>
            <a:r>
              <a:rPr lang="en-US" dirty="0"/>
              <a:t> are evaluated, applicable labels collected</a:t>
            </a:r>
          </a:p>
          <a:p>
            <a:r>
              <a:rPr lang="en-US" dirty="0"/>
              <a:t>	connection record is enriched with static labels</a:t>
            </a:r>
          </a:p>
          <a:p>
            <a:r>
              <a:rPr lang="en-US" dirty="0"/>
              <a:t>	</a:t>
            </a:r>
            <a:r>
              <a:rPr lang="en-US" dirty="0" err="1"/>
              <a:t>flow_labeled</a:t>
            </a:r>
            <a:r>
              <a:rPr lang="en-US" dirty="0"/>
              <a:t> event generated for handling in policy scripts</a:t>
            </a:r>
          </a:p>
          <a:p>
            <a:r>
              <a:rPr lang="en-US" dirty="0"/>
              <a:t>	optionally log the labels record to a </a:t>
            </a:r>
            <a:r>
              <a:rPr lang="en-US" dirty="0" err="1"/>
              <a:t>seperate</a:t>
            </a:r>
            <a:r>
              <a:rPr lang="en-US" dirty="0"/>
              <a:t> log stream</a:t>
            </a:r>
          </a:p>
          <a:p>
            <a:endParaRPr lang="en-US" dirty="0"/>
          </a:p>
          <a:p>
            <a:r>
              <a:rPr lang="en-US" dirty="0"/>
              <a:t>	handling labeled events is one way to take advantage of labeled flows</a:t>
            </a:r>
          </a:p>
          <a:p>
            <a:r>
              <a:rPr lang="en-US" dirty="0"/>
              <a:t>	but we can also use these labels in other event handlers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3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5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and experience are critical in our trade</a:t>
            </a:r>
          </a:p>
          <a:p>
            <a:r>
              <a:rPr lang="en-US" dirty="0"/>
              <a:t>This is difficult to acquire and retain</a:t>
            </a:r>
          </a:p>
          <a:p>
            <a:r>
              <a:rPr lang="en-US" dirty="0"/>
              <a:t>Some mechanisms available to help </a:t>
            </a:r>
          </a:p>
          <a:p>
            <a:r>
              <a:rPr lang="en-US" dirty="0"/>
              <a:t>We can do more with Bro!</a:t>
            </a:r>
          </a:p>
          <a:p>
            <a:endParaRPr lang="en-US" dirty="0"/>
          </a:p>
          <a:p>
            <a:r>
              <a:rPr lang="en-US" dirty="0"/>
              <a:t>We don’t know what we don’t know… but as we learn we find out how much more there is to know.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E5BFB-0409-904B-9D16-042F09795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Analysts learn about their environments as a byproduct of fulfilling their duties</a:t>
            </a:r>
          </a:p>
          <a:p>
            <a:r>
              <a:rPr lang="en-US" dirty="0"/>
              <a:t>This institutional knowledge typically leaves with them when they take a different job</a:t>
            </a:r>
          </a:p>
          <a:p>
            <a:r>
              <a:rPr lang="en-US" dirty="0"/>
              <a:t>How do you retain and transfer that knowledge from person-to-person? </a:t>
            </a:r>
          </a:p>
          <a:p>
            <a:r>
              <a:rPr lang="en-US" dirty="0"/>
              <a:t>Can the human factor in all this be minimized?  Dare I say… automated?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C0DF1-6EEA-E449-BB8D-936DC6D43E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E5BFB-0409-904B-9D16-042F09795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Captain obvious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E5BFB-0409-904B-9D16-042F09795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2" y="-318060"/>
            <a:ext cx="9154012" cy="471595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669099"/>
            <a:ext cx="9144000" cy="1740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657475"/>
            <a:ext cx="7772400" cy="1302363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959839"/>
            <a:ext cx="7730818" cy="43805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200" b="0" i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31520" y="2657475"/>
            <a:ext cx="7772400" cy="1302363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80000"/>
              </a:lnSpc>
              <a:defRPr sz="40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31520" y="3965651"/>
            <a:ext cx="6858000" cy="43805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360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76" y="4830127"/>
            <a:ext cx="476812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401F8BF6-F441-4744-A805-62E4C11F5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9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18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574"/>
            <a:ext cx="7886700" cy="7914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 b="0" i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1pPr>
            <a:lvl2pPr marL="463550" indent="-231775">
              <a:buClr>
                <a:schemeClr val="accent2"/>
              </a:buClr>
              <a:tabLst/>
              <a:defRPr sz="2200" b="0" i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2pPr>
            <a:lvl3pPr marL="688975" indent="-225425">
              <a:buClr>
                <a:schemeClr val="accent2"/>
              </a:buClr>
              <a:tabLst/>
              <a:defRPr b="0" i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3pPr>
            <a:lvl4pPr marL="920750" indent="-231775">
              <a:buClr>
                <a:schemeClr val="accent2"/>
              </a:buClr>
              <a:tabLst/>
              <a:defRPr b="0" i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 Light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76" y="4830127"/>
            <a:ext cx="476812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401F8BF6-F441-4744-A805-62E4C11F5F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4"/>
            <a:ext cx="9144000" cy="553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76" y="4830127"/>
            <a:ext cx="476812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401F8BF6-F441-4744-A805-62E4C11F5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55" y="369949"/>
            <a:ext cx="1382112" cy="13598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27105" y="3061355"/>
            <a:ext cx="8284386" cy="419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/>
              <a:t>Network Data Enrichment</a:t>
            </a:r>
            <a:endParaRPr lang="en-US" sz="2600" dirty="0"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7ABDF-C43B-AB44-9384-69270B53B5AB}"/>
              </a:ext>
            </a:extLst>
          </p:cNvPr>
          <p:cNvSpPr txBox="1">
            <a:spLocks/>
          </p:cNvSpPr>
          <p:nvPr/>
        </p:nvSpPr>
        <p:spPr>
          <a:xfrm>
            <a:off x="527105" y="3734455"/>
            <a:ext cx="8284386" cy="41910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/>
              <a:t>For Analysis and Hunting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14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E876-85B1-FF42-BDF4-703433A2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Context</a:t>
            </a:r>
            <a:r>
              <a:rPr lang="en-US" baseline="0" dirty="0"/>
              <a:t>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328B-E149-9B4E-AEC2-0F6B3422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manual workflows</a:t>
            </a:r>
          </a:p>
          <a:p>
            <a:r>
              <a:rPr lang="en-US" dirty="0"/>
              <a:t>Shrink</a:t>
            </a:r>
            <a:r>
              <a:rPr lang="en-US" baseline="0" dirty="0"/>
              <a:t> the new analyst learning curve</a:t>
            </a:r>
          </a:p>
          <a:p>
            <a:r>
              <a:rPr lang="en-US" dirty="0"/>
              <a:t>Enable informed analysis 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925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18AB-9738-6346-8159-830BF799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C424-539E-2A47-AEB6-B982B31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249C8-EE0E-3740-AE70-C13FD9C4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92" y="1554083"/>
            <a:ext cx="3481466" cy="2475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BADB1-6A0D-CB47-AA51-A342C0328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2"/>
          <a:stretch/>
        </p:blipFill>
        <p:spPr>
          <a:xfrm>
            <a:off x="5035654" y="1845988"/>
            <a:ext cx="3419735" cy="2323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B8553-3387-464B-82A3-40B5A81F1E49}"/>
              </a:ext>
            </a:extLst>
          </p:cNvPr>
          <p:cNvSpPr txBox="1"/>
          <p:nvPr/>
        </p:nvSpPr>
        <p:spPr>
          <a:xfrm>
            <a:off x="314793" y="2323476"/>
            <a:ext cx="115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VPN Client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EA7A3-0B10-0548-AD31-2F5430EE42F2}"/>
              </a:ext>
            </a:extLst>
          </p:cNvPr>
          <p:cNvSpPr txBox="1"/>
          <p:nvPr/>
        </p:nvSpPr>
        <p:spPr>
          <a:xfrm>
            <a:off x="259831" y="2730845"/>
            <a:ext cx="1209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Prod SQL Server</a:t>
            </a:r>
          </a:p>
        </p:txBody>
      </p:sp>
    </p:spTree>
    <p:extLst>
      <p:ext uri="{BB962C8B-B14F-4D97-AF65-F5344CB8AC3E}">
        <p14:creationId xmlns:p14="http://schemas.microsoft.com/office/powerpoint/2010/main" val="24857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E3D-28CC-3145-B2D3-0C03038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Enrichment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7874-0D17-074B-AFB1-33F79DAC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690" y="4623948"/>
            <a:ext cx="476812" cy="273844"/>
          </a:xfrm>
        </p:spPr>
        <p:txBody>
          <a:bodyPr/>
          <a:lstStyle/>
          <a:p>
            <a:fld id="{401F8BF6-F441-4744-A805-62E4C11F5F8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864C17-ACD1-3C40-B542-5F92B71CDCCF}"/>
              </a:ext>
            </a:extLst>
          </p:cNvPr>
          <p:cNvGrpSpPr/>
          <p:nvPr/>
        </p:nvGrpSpPr>
        <p:grpSpPr>
          <a:xfrm>
            <a:off x="232830" y="1638036"/>
            <a:ext cx="8678340" cy="1003415"/>
            <a:chOff x="124179" y="1683192"/>
            <a:chExt cx="8678340" cy="1003415"/>
          </a:xfrm>
        </p:grpSpPr>
        <p:sp>
          <p:nvSpPr>
            <p:cNvPr id="6" name="Arrow: Right 38">
              <a:extLst>
                <a:ext uri="{FF2B5EF4-FFF2-40B4-BE49-F238E27FC236}">
                  <a16:creationId xmlns:a16="http://schemas.microsoft.com/office/drawing/2014/main" id="{B4B47E38-3916-C24B-930A-8E8A5DBE9E6B}"/>
                </a:ext>
              </a:extLst>
            </p:cNvPr>
            <p:cNvSpPr/>
            <p:nvPr/>
          </p:nvSpPr>
          <p:spPr>
            <a:xfrm>
              <a:off x="124179" y="1683192"/>
              <a:ext cx="8678340" cy="1003415"/>
            </a:xfrm>
            <a:prstGeom prst="rightArrow">
              <a:avLst>
                <a:gd name="adj1" fmla="val 63347"/>
                <a:gd name="adj2" fmla="val 203936"/>
              </a:avLst>
            </a:prstGeom>
            <a:gradFill flip="none" rotWithShape="1">
              <a:gsLst>
                <a:gs pos="0">
                  <a:srgbClr val="FF8001">
                    <a:tint val="66000"/>
                    <a:satMod val="160000"/>
                  </a:srgbClr>
                </a:gs>
                <a:gs pos="50000">
                  <a:srgbClr val="FF8001">
                    <a:tint val="44500"/>
                    <a:satMod val="160000"/>
                  </a:srgbClr>
                </a:gs>
                <a:gs pos="100000">
                  <a:srgbClr val="FF8001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1504-DA5F-D544-90CA-87F3B374B94F}"/>
                </a:ext>
              </a:extLst>
            </p:cNvPr>
            <p:cNvSpPr/>
            <p:nvPr/>
          </p:nvSpPr>
          <p:spPr>
            <a:xfrm>
              <a:off x="330567" y="2000233"/>
              <a:ext cx="178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Traffic Inspection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C13F73-11E8-5F43-860D-DBA4B11B05C8}"/>
                </a:ext>
              </a:extLst>
            </p:cNvPr>
            <p:cNvSpPr/>
            <p:nvPr/>
          </p:nvSpPr>
          <p:spPr>
            <a:xfrm>
              <a:off x="2468649" y="2013621"/>
              <a:ext cx="1326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Log Streams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5CDE77-7D6E-D347-8D41-54DB3A47AE2C}"/>
                </a:ext>
              </a:extLst>
            </p:cNvPr>
            <p:cNvSpPr/>
            <p:nvPr/>
          </p:nvSpPr>
          <p:spPr>
            <a:xfrm>
              <a:off x="4598432" y="2000233"/>
              <a:ext cx="1282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Index/Store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606C-ECE0-AF4D-9B6B-FC2BBCD25D5B}"/>
                </a:ext>
              </a:extLst>
            </p:cNvPr>
            <p:cNvSpPr/>
            <p:nvPr/>
          </p:nvSpPr>
          <p:spPr>
            <a:xfrm>
              <a:off x="6473112" y="2000233"/>
              <a:ext cx="19335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Manual Processes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034AFC-CA9C-454D-8E58-BA709843E1D7}"/>
              </a:ext>
            </a:extLst>
          </p:cNvPr>
          <p:cNvSpPr/>
          <p:nvPr/>
        </p:nvSpPr>
        <p:spPr>
          <a:xfrm>
            <a:off x="6752105" y="2805289"/>
            <a:ext cx="1359967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Wikis/KB’s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4D70F-12D3-ED4A-8016-005988C1CA26}"/>
              </a:ext>
            </a:extLst>
          </p:cNvPr>
          <p:cNvSpPr/>
          <p:nvPr/>
        </p:nvSpPr>
        <p:spPr>
          <a:xfrm>
            <a:off x="6664444" y="3421364"/>
            <a:ext cx="1535289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Spreadsheets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2D116B-E7B5-6846-9A4A-816F70F460F7}"/>
              </a:ext>
            </a:extLst>
          </p:cNvPr>
          <p:cNvSpPr/>
          <p:nvPr/>
        </p:nvSpPr>
        <p:spPr>
          <a:xfrm>
            <a:off x="6495418" y="4010044"/>
            <a:ext cx="1873340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Ticketing Systems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E81B82-0CC4-DA4D-9BF6-E3F6525D70B7}"/>
              </a:ext>
            </a:extLst>
          </p:cNvPr>
          <p:cNvSpPr/>
          <p:nvPr/>
        </p:nvSpPr>
        <p:spPr>
          <a:xfrm>
            <a:off x="2543530" y="2802624"/>
            <a:ext cx="1359967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68111B-51FF-9142-BFFA-42C1035B8325}"/>
              </a:ext>
            </a:extLst>
          </p:cNvPr>
          <p:cNvSpPr/>
          <p:nvPr/>
        </p:nvSpPr>
        <p:spPr>
          <a:xfrm>
            <a:off x="4560157" y="2802624"/>
            <a:ext cx="1535289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 Joins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9B211EC-F0A9-4141-B7C3-D2CC58E508F2}"/>
              </a:ext>
            </a:extLst>
          </p:cNvPr>
          <p:cNvSpPr/>
          <p:nvPr/>
        </p:nvSpPr>
        <p:spPr>
          <a:xfrm>
            <a:off x="4560157" y="3418699"/>
            <a:ext cx="1535289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Lookup Tables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D98B6DA-4A62-C649-84CA-52201749F875}"/>
              </a:ext>
            </a:extLst>
          </p:cNvPr>
          <p:cNvSpPr/>
          <p:nvPr/>
        </p:nvSpPr>
        <p:spPr>
          <a:xfrm>
            <a:off x="4488201" y="4034774"/>
            <a:ext cx="1679200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Post-processing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8E982D-6C0D-ED41-AD8F-CD4D67D2E61E}"/>
              </a:ext>
            </a:extLst>
          </p:cNvPr>
          <p:cNvSpPr/>
          <p:nvPr/>
        </p:nvSpPr>
        <p:spPr>
          <a:xfrm>
            <a:off x="2543530" y="3418698"/>
            <a:ext cx="1359967" cy="417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</a:t>
            </a:r>
          </a:p>
        </p:txBody>
      </p:sp>
      <p:pic>
        <p:nvPicPr>
          <p:cNvPr id="2050" name="Bro Logo" descr="Bro Eyes">
            <a:extLst>
              <a:ext uri="{FF2B5EF4-FFF2-40B4-BE49-F238E27FC236}">
                <a16:creationId xmlns:a16="http://schemas.microsoft.com/office/drawing/2014/main" id="{C656C9DC-7D10-9747-BC60-53A2AF8D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6" y="2797294"/>
            <a:ext cx="1030817" cy="9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E68F-E2F1-4C40-8DA7-D9586E2C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5E94-4AD5-BA4D-BF7F-41265BCE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matching of 11 native indicator types (easily extended, ex JA3) </a:t>
            </a:r>
          </a:p>
          <a:p>
            <a:r>
              <a:rPr lang="en-US" dirty="0"/>
              <a:t>Customize to additional context along with the indicator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r>
              <a:rPr lang="en-US" dirty="0"/>
              <a:t>Actor</a:t>
            </a:r>
          </a:p>
          <a:p>
            <a:pPr lvl="1"/>
            <a:r>
              <a:rPr lang="en-US" dirty="0"/>
              <a:t>Campaign</a:t>
            </a:r>
          </a:p>
          <a:p>
            <a:pPr lvl="1"/>
            <a:r>
              <a:rPr lang="en-US" dirty="0"/>
              <a:t>Incident number</a:t>
            </a:r>
          </a:p>
          <a:p>
            <a:r>
              <a:rPr lang="en-US" dirty="0"/>
              <a:t>Great for bad things, but…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11659-6978-7242-8129-3FD769E0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3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6A22-8102-3B48-828E-A3F4A7F7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131D-A86A-D149-BD53-B038C813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425950" cy="3263504"/>
          </a:xfrm>
        </p:spPr>
        <p:txBody>
          <a:bodyPr/>
          <a:lstStyle/>
          <a:p>
            <a:r>
              <a:rPr lang="en-US" dirty="0"/>
              <a:t>User defines </a:t>
            </a:r>
            <a:r>
              <a:rPr lang="en-US" i="1" dirty="0"/>
              <a:t>local</a:t>
            </a:r>
            <a:r>
              <a:rPr lang="en-US" dirty="0"/>
              <a:t> subnets and domains</a:t>
            </a:r>
          </a:p>
          <a:p>
            <a:r>
              <a:rPr lang="en-US" dirty="0"/>
              <a:t>Conn records are auto-enriched </a:t>
            </a:r>
          </a:p>
          <a:p>
            <a:r>
              <a:rPr lang="en-US" dirty="0"/>
              <a:t>Convenience functions for testing locality </a:t>
            </a:r>
          </a:p>
          <a:p>
            <a:r>
              <a:rPr lang="en-US" dirty="0"/>
              <a:t>Provides important context but its limited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2C71-E1C6-F74E-A4C6-4038ED19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A9B66-2265-F647-8CA0-2E09A8038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71"/>
          <a:stretch/>
        </p:blipFill>
        <p:spPr>
          <a:xfrm>
            <a:off x="5321479" y="927100"/>
            <a:ext cx="3573909" cy="2777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DBC839-9919-2B4F-9820-441F4701E81A}"/>
              </a:ext>
            </a:extLst>
          </p:cNvPr>
          <p:cNvSpPr/>
          <p:nvPr/>
        </p:nvSpPr>
        <p:spPr>
          <a:xfrm>
            <a:off x="5536096" y="3111834"/>
            <a:ext cx="2325756" cy="583510"/>
          </a:xfrm>
          <a:prstGeom prst="rect">
            <a:avLst/>
          </a:prstGeom>
          <a:noFill/>
          <a:ln w="28575">
            <a:solidFill>
              <a:srgbClr val="5FF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DB39-0F30-4541-AFF8-65630C1E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dirty="0" err="1"/>
              <a:t>flow_labels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91C25-9177-774D-9358-1504E8F4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Zeek</a:t>
            </a:r>
            <a:r>
              <a:rPr lang="en-US" dirty="0"/>
              <a:t> module for centrally collecting and using bits of institutional knowledge to enrich </a:t>
            </a:r>
            <a:r>
              <a:rPr lang="en-US" dirty="0" err="1"/>
              <a:t>Zeek</a:t>
            </a:r>
            <a:r>
              <a:rPr lang="en-US" dirty="0"/>
              <a:t> data</a:t>
            </a:r>
          </a:p>
          <a:p>
            <a:r>
              <a:rPr lang="en-US" dirty="0"/>
              <a:t>Static labeling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cidr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by flow</a:t>
            </a:r>
          </a:p>
          <a:p>
            <a:r>
              <a:rPr lang="en-US" dirty="0"/>
              <a:t>Dynamic labeling </a:t>
            </a:r>
          </a:p>
          <a:p>
            <a:pPr lvl="1"/>
            <a:r>
              <a:rPr lang="en-US" dirty="0"/>
              <a:t>Added directly to live connections</a:t>
            </a:r>
          </a:p>
          <a:p>
            <a:pPr lvl="1"/>
            <a:r>
              <a:rPr lang="en-US" dirty="0"/>
              <a:t>Added to living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809D6-9FE7-E44C-8E1C-2D75D047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3883-8064-044C-B209-7313CB83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CIDR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7386-A559-0741-84FF-A11D2F5A1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strings that describe IP’s or Subnets</a:t>
            </a:r>
          </a:p>
          <a:p>
            <a:r>
              <a:rPr lang="en-US" dirty="0"/>
              <a:t>Functionally similar to environment variables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45A2-4694-844E-AB71-40B0398F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B6D6-E5B4-0040-A963-AEA58E34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Snort/Suricata Variables capture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BA87E-90A2-F74F-95D3-C20993E5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C6A28-8086-BD41-B8ED-71DDAD07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" y="1351896"/>
            <a:ext cx="7299960" cy="2123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A485B-2A4A-8543-9F9E-3EEBB8E98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1"/>
          <a:stretch/>
        </p:blipFill>
        <p:spPr>
          <a:xfrm>
            <a:off x="947420" y="3498558"/>
            <a:ext cx="7274560" cy="13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A350-9F26-024B-9F56-92C5F477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Site::</a:t>
            </a:r>
            <a:r>
              <a:rPr lang="en-US" dirty="0" err="1"/>
              <a:t>local_nets</a:t>
            </a:r>
            <a:r>
              <a:rPr lang="en-US" dirty="0"/>
              <a:t> also provides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0E425-ABED-A447-BA0A-03781721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D2830-CF6B-8249-8682-89635161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178479"/>
            <a:ext cx="78105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754F1-1003-2A4F-A89B-3C990F72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53720"/>
            <a:ext cx="4102100" cy="39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25DDF-1A9D-534F-8965-8DBD1EEB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2846375"/>
            <a:ext cx="6134100" cy="143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0A3E5-A8AB-4942-B600-719C4C1B9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150" y="2827325"/>
            <a:ext cx="6807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E1B-4FA5-F045-88D5-70289044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IP/Subnet labels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A0F00-5FB7-DE4D-94B5-F28C891B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7AD593-EE6E-1D46-9A2B-431C39A03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693235"/>
              </p:ext>
            </p:extLst>
          </p:nvPr>
        </p:nvGraphicFramePr>
        <p:xfrm>
          <a:off x="857956" y="1401026"/>
          <a:ext cx="3149600" cy="32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A26A76B-DE0E-F845-A221-EC3D6FCC6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945121"/>
              </p:ext>
            </p:extLst>
          </p:nvPr>
        </p:nvGraphicFramePr>
        <p:xfrm>
          <a:off x="4984045" y="1401026"/>
          <a:ext cx="3149600" cy="32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1579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1B26-3F47-BF4B-83B3-199C0FB6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80C3-74F7-2E46-8F83-40921FBB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about challenges we face as network defenders</a:t>
            </a:r>
          </a:p>
          <a:p>
            <a:r>
              <a:rPr lang="en-US" dirty="0"/>
              <a:t>Share a new Bro module</a:t>
            </a:r>
          </a:p>
          <a:p>
            <a:r>
              <a:rPr lang="en-US" dirty="0"/>
              <a:t>Talk about </a:t>
            </a:r>
            <a:r>
              <a:rPr lang="en-US"/>
              <a:t>some use-cases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FBCC-AF36-9648-B1D8-4189A837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2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C9E9-12D5-054D-89BA-547F9C2C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</a:t>
            </a:r>
            <a:r>
              <a:rPr lang="en-US" dirty="0" err="1"/>
              <a:t>cidr.labels</a:t>
            </a:r>
            <a:r>
              <a:rPr lang="en-US" dirty="0"/>
              <a:t> file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82A6-6293-8947-B2ED-9ABC858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4E627-F3BD-754C-A778-131D1891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16" y="1268018"/>
            <a:ext cx="6224768" cy="3365773"/>
          </a:xfrm>
          <a:prstGeom prst="rect">
            <a:avLst/>
          </a:prstGeom>
          <a:ln w="127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613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2DF3-6A2E-AF4B-BE26-35CBB207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Flow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4EED-41A3-3A4D-BCC5-9F25FADC0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 any combination of the 5-tuple fields</a:t>
            </a:r>
          </a:p>
          <a:p>
            <a:pPr lvl="1"/>
            <a:r>
              <a:rPr lang="en-US" dirty="0" err="1"/>
              <a:t>orig</a:t>
            </a:r>
            <a:r>
              <a:rPr lang="en-US" dirty="0"/>
              <a:t> IP, </a:t>
            </a:r>
            <a:r>
              <a:rPr lang="en-US" dirty="0" err="1"/>
              <a:t>orig</a:t>
            </a:r>
            <a:r>
              <a:rPr lang="en-US" dirty="0"/>
              <a:t> Port, </a:t>
            </a:r>
            <a:r>
              <a:rPr lang="en-US" dirty="0" err="1"/>
              <a:t>resp</a:t>
            </a:r>
            <a:r>
              <a:rPr lang="en-US" dirty="0"/>
              <a:t> IP, </a:t>
            </a:r>
            <a:r>
              <a:rPr lang="en-US" dirty="0" err="1"/>
              <a:t>resp</a:t>
            </a:r>
            <a:r>
              <a:rPr lang="en-US" dirty="0"/>
              <a:t> Port, Proto</a:t>
            </a:r>
          </a:p>
          <a:p>
            <a:r>
              <a:rPr lang="en-US" dirty="0"/>
              <a:t>Data flow direction, directional indicator based on PCR</a:t>
            </a:r>
          </a:p>
          <a:p>
            <a:pPr lvl="1"/>
            <a:r>
              <a:rPr lang="en-US" b="1" dirty="0"/>
              <a:t>&gt;</a:t>
            </a:r>
            <a:r>
              <a:rPr lang="en-US" dirty="0"/>
              <a:t>	PCR greater than 0.1, data flow from </a:t>
            </a:r>
            <a:r>
              <a:rPr lang="en-US" dirty="0" err="1"/>
              <a:t>orig</a:t>
            </a:r>
            <a:r>
              <a:rPr lang="en-US" dirty="0"/>
              <a:t>-&gt;</a:t>
            </a:r>
            <a:r>
              <a:rPr lang="en-US" dirty="0" err="1"/>
              <a:t>resp</a:t>
            </a:r>
            <a:endParaRPr lang="en-US" b="1" dirty="0"/>
          </a:p>
          <a:p>
            <a:pPr lvl="1"/>
            <a:r>
              <a:rPr lang="en-US" b="1" dirty="0"/>
              <a:t>&lt;</a:t>
            </a:r>
            <a:r>
              <a:rPr lang="en-US" dirty="0"/>
              <a:t>	PCR less than -0.1, data flow from </a:t>
            </a:r>
            <a:r>
              <a:rPr lang="en-US" dirty="0" err="1"/>
              <a:t>resp</a:t>
            </a:r>
            <a:r>
              <a:rPr lang="en-US" dirty="0"/>
              <a:t>-&gt;</a:t>
            </a:r>
            <a:r>
              <a:rPr lang="en-US" dirty="0" err="1"/>
              <a:t>orig</a:t>
            </a:r>
            <a:endParaRPr lang="en-US" dirty="0"/>
          </a:p>
          <a:p>
            <a:pPr lvl="1"/>
            <a:r>
              <a:rPr lang="en-US" b="1" dirty="0"/>
              <a:t>=</a:t>
            </a:r>
            <a:r>
              <a:rPr lang="en-US" dirty="0"/>
              <a:t>	PCR greater than 0.1, data flow from </a:t>
            </a:r>
            <a:r>
              <a:rPr lang="en-US" dirty="0" err="1"/>
              <a:t>orig</a:t>
            </a:r>
            <a:r>
              <a:rPr lang="en-US" dirty="0"/>
              <a:t>==</a:t>
            </a:r>
            <a:r>
              <a:rPr lang="en-US" dirty="0" err="1"/>
              <a:t>resp</a:t>
            </a:r>
            <a:endParaRPr lang="en-US" dirty="0"/>
          </a:p>
          <a:p>
            <a:pPr marL="231775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086F5-AF37-E84E-ADDA-9F242F25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94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8BC1-BC47-6043-B123-51CAE297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label flows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35AC-D91D-5846-AF9B-609D8CCE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Known</a:t>
            </a:r>
            <a:r>
              <a:rPr lang="en-US" dirty="0"/>
              <a:t> - Has this flow been analyzed? </a:t>
            </a:r>
          </a:p>
          <a:p>
            <a:r>
              <a:rPr lang="en-US" b="1" dirty="0"/>
              <a:t>Authorized</a:t>
            </a:r>
            <a:r>
              <a:rPr lang="en-US" dirty="0"/>
              <a:t> - T/F , Is this flow permitted by policy? </a:t>
            </a:r>
          </a:p>
          <a:p>
            <a:r>
              <a:rPr lang="en-US" b="1" dirty="0"/>
              <a:t>Suspicious</a:t>
            </a:r>
            <a:r>
              <a:rPr lang="en-US" dirty="0"/>
              <a:t> - T if we should always consider this flow suspicious</a:t>
            </a:r>
          </a:p>
          <a:p>
            <a:r>
              <a:rPr lang="en-US" b="1" dirty="0"/>
              <a:t>Labels</a:t>
            </a:r>
            <a:r>
              <a:rPr lang="en-US" dirty="0"/>
              <a:t> – Short strings that describe the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D0DBB-77C7-224C-8F22-BB81836A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4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A670-3AB0-464A-BE34-A6C0452B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the </a:t>
            </a:r>
            <a:r>
              <a:rPr lang="en-US" dirty="0" err="1"/>
              <a:t>flow.label</a:t>
            </a:r>
            <a:r>
              <a:rPr lang="en-US" dirty="0"/>
              <a:t> input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F5133-3C85-394C-93F8-13A628B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7787B-17EE-6A43-A4A7-5BBE647E9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/>
          <a:stretch/>
        </p:blipFill>
        <p:spPr>
          <a:xfrm>
            <a:off x="294807" y="1573271"/>
            <a:ext cx="8475186" cy="24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15AE-B5BA-344A-88E5-4726D9B7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behind the scenes?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93CC3-F628-DD45-8058-F6E14449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4F737-F76E-8340-A3B1-514FD35E64FC}"/>
              </a:ext>
            </a:extLst>
          </p:cNvPr>
          <p:cNvSpPr/>
          <p:nvPr/>
        </p:nvSpPr>
        <p:spPr>
          <a:xfrm>
            <a:off x="1108336" y="3674719"/>
            <a:ext cx="555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https://</a:t>
            </a:r>
            <a:r>
              <a:rPr lang="en-US" i="1" dirty="0" err="1"/>
              <a:t>www.bro.org</a:t>
            </a:r>
            <a:r>
              <a:rPr lang="en-US" i="1" dirty="0"/>
              <a:t>/sphinx/frameworks/input.html#id2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1E6AA-7972-9540-8CC2-6621E5C10191}"/>
              </a:ext>
            </a:extLst>
          </p:cNvPr>
          <p:cNvSpPr txBox="1"/>
          <p:nvPr/>
        </p:nvSpPr>
        <p:spPr>
          <a:xfrm>
            <a:off x="628650" y="3305387"/>
            <a:ext cx="445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Framework – Reading Data Into Tables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8DC4F6-078F-4449-AE03-A01DFFDD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119939"/>
          </a:xfrm>
        </p:spPr>
        <p:txBody>
          <a:bodyPr/>
          <a:lstStyle/>
          <a:p>
            <a:r>
              <a:rPr lang="en-US" dirty="0"/>
              <a:t>Input files loaded into </a:t>
            </a:r>
            <a:r>
              <a:rPr lang="en-US" dirty="0" err="1"/>
              <a:t>Zeek</a:t>
            </a:r>
            <a:r>
              <a:rPr lang="en-US" dirty="0"/>
              <a:t> tables</a:t>
            </a:r>
          </a:p>
          <a:p>
            <a:r>
              <a:rPr lang="en-US" dirty="0"/>
              <a:t>Labels are accessible inside of event handlers</a:t>
            </a:r>
          </a:p>
          <a:p>
            <a:r>
              <a:rPr lang="en-US" dirty="0"/>
              <a:t>Log labels separately or have connections auto-enriched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AEC54A-D551-DC49-A75D-7B0B1A21E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/>
          <a:stretch/>
        </p:blipFill>
        <p:spPr>
          <a:xfrm>
            <a:off x="6866021" y="2806672"/>
            <a:ext cx="1604211" cy="1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AACE-3522-0D40-81D6-C66C30B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using labels in script-land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B43E-6A05-5A46-8F4E-D535D03C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ip_has_labels</a:t>
            </a:r>
            <a:r>
              <a:rPr lang="en-US" dirty="0"/>
              <a:t> - check an IP for a list of labels</a:t>
            </a:r>
          </a:p>
          <a:p>
            <a:r>
              <a:rPr lang="en-US" b="1" dirty="0" err="1"/>
              <a:t>get_flow_labels</a:t>
            </a:r>
            <a:r>
              <a:rPr lang="en-US" dirty="0"/>
              <a:t> - Retrieve all labels relevant to given connection</a:t>
            </a:r>
          </a:p>
          <a:p>
            <a:r>
              <a:rPr lang="en-US" b="1" dirty="0" err="1"/>
              <a:t>get_cidr_labels</a:t>
            </a:r>
            <a:r>
              <a:rPr lang="en-US" dirty="0"/>
              <a:t> – Retrieve all labels relevant to a given IP address</a:t>
            </a:r>
          </a:p>
          <a:p>
            <a:r>
              <a:rPr lang="en-US" b="1" dirty="0" err="1"/>
              <a:t>add_ip_label</a:t>
            </a:r>
            <a:r>
              <a:rPr lang="en-US" dirty="0"/>
              <a:t> – Add a label to a given IP address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BDEA8-98D7-B048-8C09-C498E868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9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85C4-5106-AF46-81C1-B76506FE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FE6-0F99-AC46-9334-D4D709C0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Labels can also be added in real-time</a:t>
            </a:r>
          </a:p>
          <a:p>
            <a:r>
              <a:rPr lang="en-US" dirty="0"/>
              <a:t>Add a label directly to the connection</a:t>
            </a:r>
          </a:p>
          <a:p>
            <a:r>
              <a:rPr lang="en-US" dirty="0"/>
              <a:t>Add a label to the IP's kb entry </a:t>
            </a:r>
          </a:p>
          <a:p>
            <a:r>
              <a:rPr lang="en-US" dirty="0"/>
              <a:t>Dynamic labels in the kb have a limited lifespan</a:t>
            </a:r>
          </a:p>
          <a:p>
            <a:r>
              <a:rPr lang="en-US" dirty="0"/>
              <a:t>Think short-term behavioral profiling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3B6E6-D43A-7149-871C-7FF337CF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4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E29C-E1E0-4442-ADFE-678EB2B9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scans with </a:t>
            </a:r>
            <a:r>
              <a:rPr lang="en-US" dirty="0" err="1"/>
              <a:t>scan.bro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10EF9-727B-CB48-9E26-2A7FB0E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A6AAB-81A3-1B48-BA84-7CCBA9E8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438149"/>
          </a:xfrm>
        </p:spPr>
        <p:txBody>
          <a:bodyPr/>
          <a:lstStyle/>
          <a:p>
            <a:r>
              <a:rPr lang="en-US" dirty="0"/>
              <a:t>Only track scan stats for IP’s the shouldn’t be scanning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a scan is detected, add a label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6FF25-15D9-8D44-BA4B-E5D7D24BD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26" y="2291513"/>
            <a:ext cx="4755862" cy="603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26D4D-D89B-5B41-A002-C13CD2D07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141" y="3616365"/>
            <a:ext cx="4441251" cy="226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C4A4D-8CF6-4B44-93F1-EBFA0CAE5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26" y="4104773"/>
            <a:ext cx="4284031" cy="2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E29C-E1E0-4442-ADFE-678EB2B9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Suspicious DNS server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AADD-D5BC-0340-9E75-FEB0644A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to unknown (someone else's) DNS resolvers  </a:t>
            </a:r>
          </a:p>
          <a:p>
            <a:r>
              <a:rPr lang="en-US" dirty="0"/>
              <a:t>Internal systems acting as DNS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10EF9-727B-CB48-9E26-2A7FB0E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B352-CA3D-7C49-9BFF-1D5EBB2D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2562821"/>
            <a:ext cx="8369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3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E29C-E1E0-4442-ADFE-678EB2B9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Possible Lateral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AADD-D5BC-0340-9E75-FEB0644A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track stats for hosts that exhibit this behavior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related behavior is observed, add a label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10EF9-727B-CB48-9E26-2A7FB0E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22268-BE6D-BB42-B946-ED753F7F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28" y="2065420"/>
            <a:ext cx="6684053" cy="429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12CC1-27C6-BE43-AABB-1F3A13E53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40" y="3435740"/>
            <a:ext cx="5225311" cy="256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B653-57DF-AF4E-B12C-1C1A297AC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40" y="3945237"/>
            <a:ext cx="5266567" cy="2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7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02DF-C311-7248-AF64-2859A3CA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actors have lots of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91CB6-DAB4-7D49-91E3-7F1DE593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9A09D-9937-B848-B756-A30F1C6BF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92"/>
          <a:stretch/>
        </p:blipFill>
        <p:spPr>
          <a:xfrm>
            <a:off x="407404" y="1297810"/>
            <a:ext cx="8329191" cy="33778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3BC6EB-E08A-8243-9243-A704374C2FA9}"/>
              </a:ext>
            </a:extLst>
          </p:cNvPr>
          <p:cNvSpPr/>
          <p:nvPr/>
        </p:nvSpPr>
        <p:spPr>
          <a:xfrm>
            <a:off x="4192055" y="4766627"/>
            <a:ext cx="3905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MITRE ATT&amp;CK Matrix:  https://</a:t>
            </a:r>
            <a:r>
              <a:rPr lang="en-US" sz="1100" dirty="0" err="1"/>
              <a:t>attack.mitre.org</a:t>
            </a:r>
            <a:r>
              <a:rPr lang="en-US" sz="1100" dirty="0"/>
              <a:t>/wiki/</a:t>
            </a:r>
            <a:r>
              <a:rPr lang="en-US" sz="1100" dirty="0" err="1"/>
              <a:t>Main_Page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83DAB-2918-1D4F-9B7C-39A1C2BC14E7}"/>
              </a:ext>
            </a:extLst>
          </p:cNvPr>
          <p:cNvSpPr/>
          <p:nvPr/>
        </p:nvSpPr>
        <p:spPr>
          <a:xfrm>
            <a:off x="4899242" y="1297810"/>
            <a:ext cx="752084" cy="3377836"/>
          </a:xfrm>
          <a:prstGeom prst="rect">
            <a:avLst/>
          </a:prstGeom>
          <a:noFill/>
          <a:ln w="38100">
            <a:solidFill>
              <a:srgbClr val="5FF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4EF16-68C4-7548-B846-C037AC47178C}"/>
              </a:ext>
            </a:extLst>
          </p:cNvPr>
          <p:cNvSpPr/>
          <p:nvPr/>
        </p:nvSpPr>
        <p:spPr>
          <a:xfrm>
            <a:off x="5651326" y="1299332"/>
            <a:ext cx="752084" cy="3377836"/>
          </a:xfrm>
          <a:prstGeom prst="rect">
            <a:avLst/>
          </a:prstGeom>
          <a:noFill/>
          <a:ln w="38100">
            <a:solidFill>
              <a:srgbClr val="5FF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572BDF-FA97-1342-92AA-D10349FE1777}"/>
              </a:ext>
            </a:extLst>
          </p:cNvPr>
          <p:cNvSpPr/>
          <p:nvPr/>
        </p:nvSpPr>
        <p:spPr>
          <a:xfrm>
            <a:off x="7142968" y="1297810"/>
            <a:ext cx="752084" cy="3377836"/>
          </a:xfrm>
          <a:prstGeom prst="rect">
            <a:avLst/>
          </a:prstGeom>
          <a:noFill/>
          <a:ln w="38100">
            <a:solidFill>
              <a:srgbClr val="5FF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EE744-72CD-C84E-A3E0-CDD238611823}"/>
              </a:ext>
            </a:extLst>
          </p:cNvPr>
          <p:cNvSpPr/>
          <p:nvPr/>
        </p:nvSpPr>
        <p:spPr>
          <a:xfrm>
            <a:off x="7895052" y="1297809"/>
            <a:ext cx="752084" cy="3377836"/>
          </a:xfrm>
          <a:prstGeom prst="rect">
            <a:avLst/>
          </a:prstGeom>
          <a:noFill/>
          <a:ln w="38100">
            <a:solidFill>
              <a:srgbClr val="5FF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1CD41E-4FEC-E44D-9E3D-71C2B3890A4F}"/>
              </a:ext>
            </a:extLst>
          </p:cNvPr>
          <p:cNvGrpSpPr/>
          <p:nvPr/>
        </p:nvGrpSpPr>
        <p:grpSpPr>
          <a:xfrm>
            <a:off x="4851302" y="475053"/>
            <a:ext cx="3043749" cy="2431693"/>
            <a:chOff x="4851302" y="475053"/>
            <a:chExt cx="3043749" cy="24316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53B243-D363-794E-8780-BFAA56E2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6556" y="476574"/>
              <a:ext cx="1864541" cy="1902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8620CE-7294-8249-BFCD-27309A02F312}"/>
                </a:ext>
              </a:extLst>
            </p:cNvPr>
            <p:cNvSpPr/>
            <p:nvPr/>
          </p:nvSpPr>
          <p:spPr>
            <a:xfrm>
              <a:off x="7142968" y="2566788"/>
              <a:ext cx="752083" cy="339958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65C692-05F3-384C-82DC-D3C2479AA9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1302" y="2378728"/>
              <a:ext cx="2291666" cy="52801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7AC672-4B3C-6C40-8B83-DCAFD17CF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1097" y="475053"/>
              <a:ext cx="1173954" cy="209021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5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AB74-5298-E640-AB54-40C6490A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uses of Enriched Network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1DB2-E114-9D48-BE43-FDD8114C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Filtering </a:t>
            </a:r>
          </a:p>
          <a:p>
            <a:r>
              <a:rPr lang="en-US" dirty="0" err="1"/>
              <a:t>Aggs</a:t>
            </a:r>
            <a:r>
              <a:rPr lang="en-US" dirty="0"/>
              <a:t>/Stats</a:t>
            </a:r>
          </a:p>
          <a:p>
            <a:r>
              <a:rPr lang="en-US" dirty="0"/>
              <a:t>Policy Enforcement/Validation</a:t>
            </a:r>
          </a:p>
          <a:p>
            <a:r>
              <a:rPr lang="en-US" dirty="0"/>
              <a:t>Enhanced Correlations</a:t>
            </a:r>
          </a:p>
          <a:p>
            <a:r>
              <a:rPr lang="en-US" dirty="0"/>
              <a:t>Labeling for ingest in ML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500E6-BED1-A44F-931B-BFB7ED62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17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258F-9A63-9F4D-8B5E-A9E956B8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48DE-185B-0649-AF57-E06C8B4A3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and Dynamic labels can be used together to provide rich descriptors for AI</a:t>
            </a:r>
          </a:p>
          <a:p>
            <a:r>
              <a:rPr lang="en-US" dirty="0"/>
              <a:t>Use conditions in </a:t>
            </a:r>
            <a:r>
              <a:rPr lang="en-US" dirty="0" err="1"/>
              <a:t>Zeek</a:t>
            </a:r>
            <a:r>
              <a:rPr lang="en-US" dirty="0"/>
              <a:t> Script to accurately label </a:t>
            </a:r>
            <a:r>
              <a:rPr lang="en-US" dirty="0" err="1"/>
              <a:t>conn’s</a:t>
            </a:r>
            <a:r>
              <a:rPr lang="en-US" dirty="0"/>
              <a:t> as they are seen</a:t>
            </a:r>
          </a:p>
          <a:p>
            <a:r>
              <a:rPr lang="en-US" dirty="0" err="1"/>
              <a:t>Known+authorized</a:t>
            </a:r>
            <a:r>
              <a:rPr lang="en-US" dirty="0"/>
              <a:t> can be useful in model training; e.g. mark benign traffic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CF56-303D-404D-8CA5-B2DD4798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6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84DF-211F-AF4E-9734-DC7F60D1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labeling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E7A4A-19F4-8F48-AA43-38B92243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027-2BC5-DC4E-BE89-8718D0479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t="3899" r="10845" b="1988"/>
          <a:stretch/>
        </p:blipFill>
        <p:spPr>
          <a:xfrm>
            <a:off x="2215506" y="1268018"/>
            <a:ext cx="3320716" cy="32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95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6FFF-BF84-9F49-8752-D04988E2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supervised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7F9A-3C9B-2D4F-9CA1-064E667E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B3B84-BD66-B141-B667-71CF3CA73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0" t="9297" r="17102" b="11682"/>
          <a:stretch/>
        </p:blipFill>
        <p:spPr>
          <a:xfrm>
            <a:off x="1979629" y="1268017"/>
            <a:ext cx="3506771" cy="3388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E47B30-3FF6-2B48-B53C-E6EAA71C91C0}"/>
              </a:ext>
            </a:extLst>
          </p:cNvPr>
          <p:cNvGrpSpPr/>
          <p:nvPr/>
        </p:nvGrpSpPr>
        <p:grpSpPr>
          <a:xfrm>
            <a:off x="1776952" y="3488508"/>
            <a:ext cx="1088796" cy="998650"/>
            <a:chOff x="1776952" y="3488508"/>
            <a:chExt cx="1088796" cy="9986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7CF5AA-C449-0548-9BD1-A9AD6833DC5F}"/>
                </a:ext>
              </a:extLst>
            </p:cNvPr>
            <p:cNvSpPr/>
            <p:nvPr/>
          </p:nvSpPr>
          <p:spPr>
            <a:xfrm>
              <a:off x="2064470" y="3704734"/>
              <a:ext cx="801278" cy="782424"/>
            </a:xfrm>
            <a:prstGeom prst="ellipse">
              <a:avLst/>
            </a:prstGeom>
            <a:noFill/>
            <a:ln w="19050">
              <a:solidFill>
                <a:srgbClr val="5FF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3A79A9-F45C-214B-8451-977ADFEF3EF9}"/>
                </a:ext>
              </a:extLst>
            </p:cNvPr>
            <p:cNvSpPr txBox="1"/>
            <p:nvPr/>
          </p:nvSpPr>
          <p:spPr>
            <a:xfrm>
              <a:off x="1776952" y="3488508"/>
              <a:ext cx="68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72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E29C-E1E0-4442-ADFE-678EB2B9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enhancement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AADD-D5BC-0340-9E75-FEB0644A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Reserved labels</a:t>
            </a:r>
          </a:p>
          <a:p>
            <a:r>
              <a:rPr lang="en-US" dirty="0"/>
              <a:t>Expand on use-cases</a:t>
            </a:r>
          </a:p>
          <a:p>
            <a:r>
              <a:rPr lang="en-US" dirty="0"/>
              <a:t>Dynamic labels from fingerprinting (ports/protocols, user agents)</a:t>
            </a:r>
          </a:p>
          <a:p>
            <a:r>
              <a:rPr lang="en-US" dirty="0"/>
              <a:t>General code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10EF9-727B-CB48-9E26-2A7FB0E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11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3CF0-24D9-8545-B37D-1BFE92B5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F3995-D99F-3248-8088-3B9B8941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02BD-740E-6441-BCCB-C9AD5A01AEF8}"/>
              </a:ext>
            </a:extLst>
          </p:cNvPr>
          <p:cNvSpPr txBox="1"/>
          <p:nvPr/>
        </p:nvSpPr>
        <p:spPr>
          <a:xfrm>
            <a:off x="1968500" y="1952576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bricata</a:t>
            </a:r>
            <a:r>
              <a:rPr lang="en-US" sz="2400" dirty="0"/>
              <a:t>/</a:t>
            </a:r>
            <a:r>
              <a:rPr lang="en-US" sz="2400" dirty="0" err="1"/>
              <a:t>flow_labels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45041-6E7A-DD40-A3E1-3496BEB3569F}"/>
              </a:ext>
            </a:extLst>
          </p:cNvPr>
          <p:cNvSpPr txBox="1"/>
          <p:nvPr/>
        </p:nvSpPr>
        <p:spPr>
          <a:xfrm>
            <a:off x="2533650" y="3098800"/>
            <a:ext cx="439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available as a </a:t>
            </a:r>
            <a:r>
              <a:rPr lang="en-US" sz="2400" dirty="0" err="1"/>
              <a:t>Zeek</a:t>
            </a:r>
            <a:r>
              <a:rPr lang="en-US" sz="2400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2160579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7F58-0310-184F-B3C6-1C3BD1E3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DE2D3-6E71-2C44-9189-C204E716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376" y="2277977"/>
            <a:ext cx="1994234" cy="3935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235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E2F1-4079-3843-AB4D-9DB61FB7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has a common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AB52-02DE-4F4C-AF65-D90EC620B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threat hunting techniques can help</a:t>
            </a:r>
          </a:p>
          <a:p>
            <a:r>
              <a:rPr lang="en-US" dirty="0"/>
              <a:t>Look for abnormal network host behavior </a:t>
            </a:r>
          </a:p>
          <a:p>
            <a:r>
              <a:rPr lang="en-US" dirty="0"/>
              <a:t>Normal depends on the host</a:t>
            </a:r>
          </a:p>
          <a:p>
            <a:r>
              <a:rPr lang="en-US" dirty="0"/>
              <a:t>Requires a strong understanding of the environment, host functions, applications and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46A5B-BE7D-AC4B-B3D8-1AC8A6F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5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1914-7C94-594F-AC2E-47FF8D9B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Analyst’s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6AD9-F0FD-A441-B037-2B93FEF1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identify threats for which there is no signature</a:t>
            </a:r>
          </a:p>
          <a:p>
            <a:r>
              <a:rPr lang="en-US" dirty="0"/>
              <a:t>Must distinguish normal vs abnormal in the environment </a:t>
            </a:r>
          </a:p>
          <a:p>
            <a:r>
              <a:rPr lang="en-US" dirty="0"/>
              <a:t>Must have knowledge of - and experience in - the environment</a:t>
            </a:r>
          </a:p>
          <a:p>
            <a:r>
              <a:rPr lang="en-US" dirty="0"/>
              <a:t>This is difficult to acquire and retain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6497C-EC40-E447-A90A-68AF5CE5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CE96-2BAC-EE43-AE57-D14B9073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understanding of normal improves over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8DDD4-C4E0-EC48-AF45-5CF7A2E4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68F35-B8FE-7646-884A-FEA7E99C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6" y="1832364"/>
            <a:ext cx="7453815" cy="2330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C29A7-FA40-1A43-AA3B-FCB02A3D67F9}"/>
              </a:ext>
            </a:extLst>
          </p:cNvPr>
          <p:cNvSpPr txBox="1"/>
          <p:nvPr/>
        </p:nvSpPr>
        <p:spPr>
          <a:xfrm>
            <a:off x="3938337" y="4150895"/>
            <a:ext cx="155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1F0ED-D0BF-FE4C-B082-692096B084C8}"/>
              </a:ext>
            </a:extLst>
          </p:cNvPr>
          <p:cNvSpPr txBox="1"/>
          <p:nvPr/>
        </p:nvSpPr>
        <p:spPr>
          <a:xfrm rot="16200000">
            <a:off x="-212557" y="2541366"/>
            <a:ext cx="155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85AE1-F943-934A-8631-1D77EA0B5364}"/>
              </a:ext>
            </a:extLst>
          </p:cNvPr>
          <p:cNvSpPr txBox="1"/>
          <p:nvPr/>
        </p:nvSpPr>
        <p:spPr>
          <a:xfrm>
            <a:off x="3577389" y="3844037"/>
            <a:ext cx="83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5B135-39EB-CD45-ADA1-2D0EFA6C030F}"/>
              </a:ext>
            </a:extLst>
          </p:cNvPr>
          <p:cNvSpPr txBox="1"/>
          <p:nvPr/>
        </p:nvSpPr>
        <p:spPr>
          <a:xfrm>
            <a:off x="3561347" y="3302616"/>
            <a:ext cx="83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96682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E715-FB6E-5D4D-8A69-8EFDBC10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doing better… 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A4606-B877-0544-8D60-5EDF173F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2" y="1788765"/>
            <a:ext cx="7885629" cy="2426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5962B-EA01-B041-983A-C905A337D098}"/>
              </a:ext>
            </a:extLst>
          </p:cNvPr>
          <p:cNvSpPr txBox="1"/>
          <p:nvPr/>
        </p:nvSpPr>
        <p:spPr>
          <a:xfrm>
            <a:off x="3938337" y="4150895"/>
            <a:ext cx="155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1BE50-7B74-8641-B16E-C4236BBB989D}"/>
              </a:ext>
            </a:extLst>
          </p:cNvPr>
          <p:cNvSpPr txBox="1"/>
          <p:nvPr/>
        </p:nvSpPr>
        <p:spPr>
          <a:xfrm rot="16200000">
            <a:off x="-212557" y="2541366"/>
            <a:ext cx="155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0850F-176D-D246-A1F5-E7BE962CAA41}"/>
              </a:ext>
            </a:extLst>
          </p:cNvPr>
          <p:cNvSpPr txBox="1"/>
          <p:nvPr/>
        </p:nvSpPr>
        <p:spPr>
          <a:xfrm>
            <a:off x="3577389" y="3844037"/>
            <a:ext cx="83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AAE32-7C0F-0F47-8501-9F7548E54A8F}"/>
              </a:ext>
            </a:extLst>
          </p:cNvPr>
          <p:cNvSpPr txBox="1"/>
          <p:nvPr/>
        </p:nvSpPr>
        <p:spPr>
          <a:xfrm>
            <a:off x="3561347" y="3124816"/>
            <a:ext cx="83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Unknown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18B1A9-E194-7944-A8EF-ADE54D491564}"/>
              </a:ext>
            </a:extLst>
          </p:cNvPr>
          <p:cNvCxnSpPr>
            <a:cxnSpLocks/>
          </p:cNvCxnSpPr>
          <p:nvPr/>
        </p:nvCxnSpPr>
        <p:spPr>
          <a:xfrm flipH="1">
            <a:off x="6400800" y="2217821"/>
            <a:ext cx="316832" cy="1002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291366-9A96-7341-835C-0147E81B0DB4}"/>
              </a:ext>
            </a:extLst>
          </p:cNvPr>
          <p:cNvSpPr txBox="1"/>
          <p:nvPr/>
        </p:nvSpPr>
        <p:spPr>
          <a:xfrm>
            <a:off x="6525126" y="1974261"/>
            <a:ext cx="1062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Analyst leaves</a:t>
            </a:r>
          </a:p>
        </p:txBody>
      </p:sp>
    </p:spTree>
    <p:extLst>
      <p:ext uri="{BB962C8B-B14F-4D97-AF65-F5344CB8AC3E}">
        <p14:creationId xmlns:p14="http://schemas.microsoft.com/office/powerpoint/2010/main" val="5376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164A-9BF6-E94F-B554-BCB6331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Its The Org’s Problem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225F-D9E8-C443-A7C4-DB20DB68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analyst’s experience and knowledge leaves with them</a:t>
            </a:r>
          </a:p>
          <a:p>
            <a:r>
              <a:rPr lang="en-US" dirty="0"/>
              <a:t>How does an organization retain and transfer that knowledge? </a:t>
            </a:r>
          </a:p>
          <a:p>
            <a:r>
              <a:rPr lang="en-US" dirty="0"/>
              <a:t>Can the individual human factor in all this be minimized?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8A468-0962-7747-A003-478F59D7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8BF6-F441-4744-A805-62E4C11F5F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8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7741-0A46-D740-80D8-E3FA4262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Enrichment is one way…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3F4B-0C8E-FE49-BF9E-89F4115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3522"/>
            <a:ext cx="7886700" cy="2494126"/>
          </a:xfrm>
        </p:spPr>
        <p:txBody>
          <a:bodyPr/>
          <a:lstStyle/>
          <a:p>
            <a:r>
              <a:rPr lang="en-US" dirty="0"/>
              <a:t>Capture the contextual knowledge that allows analyst to draw informed conclusions</a:t>
            </a:r>
          </a:p>
          <a:p>
            <a:r>
              <a:rPr lang="en-US" dirty="0"/>
              <a:t>Fuse it with other data sets and make it available to our analysis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6E853-854A-1241-ADEE-7FCA100FEB56}"/>
              </a:ext>
            </a:extLst>
          </p:cNvPr>
          <p:cNvSpPr/>
          <p:nvPr/>
        </p:nvSpPr>
        <p:spPr>
          <a:xfrm>
            <a:off x="628650" y="1576104"/>
            <a:ext cx="7494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0">
              <a:buNone/>
            </a:pPr>
            <a:r>
              <a:rPr lang="en-US" i="1" dirty="0"/>
              <a:t>“The action of improving or enhancing the quality or value of something"</a:t>
            </a:r>
          </a:p>
        </p:txBody>
      </p:sp>
    </p:spTree>
    <p:extLst>
      <p:ext uri="{BB962C8B-B14F-4D97-AF65-F5344CB8AC3E}">
        <p14:creationId xmlns:p14="http://schemas.microsoft.com/office/powerpoint/2010/main" val="256044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cat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407C"/>
      </a:accent1>
      <a:accent2>
        <a:srgbClr val="DF5329"/>
      </a:accent2>
      <a:accent3>
        <a:srgbClr val="A5A5A5"/>
      </a:accent3>
      <a:accent4>
        <a:srgbClr val="FFC000"/>
      </a:accent4>
      <a:accent5>
        <a:srgbClr val="0071A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work Data Enrichmentv6" id="{43AEC016-A536-EE42-B4C5-FE91B911C407}" vid="{17123691-5DF5-EA40-97B3-63C247E44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36376</TotalTime>
  <Words>1162</Words>
  <Application>Microsoft Macintosh PowerPoint</Application>
  <PresentationFormat>On-screen Show (16:9)</PresentationFormat>
  <Paragraphs>258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Office Theme</vt:lpstr>
      <vt:lpstr>Network Data Enrichment</vt:lpstr>
      <vt:lpstr>Agenda</vt:lpstr>
      <vt:lpstr>Threat actors have lots of options</vt:lpstr>
      <vt:lpstr>Detection has a common theme</vt:lpstr>
      <vt:lpstr>The Analyst’s Dilemma</vt:lpstr>
      <vt:lpstr>Our understanding of normal improves over time…</vt:lpstr>
      <vt:lpstr>We’re doing better… then</vt:lpstr>
      <vt:lpstr>Now Its The Org’s Problem Too</vt:lpstr>
      <vt:lpstr>Data Enrichment is one way…</vt:lpstr>
      <vt:lpstr>Why Context Matters</vt:lpstr>
      <vt:lpstr>What’s going on here?</vt:lpstr>
      <vt:lpstr>Methods of Enrichment</vt:lpstr>
      <vt:lpstr>Intel Framework</vt:lpstr>
      <vt:lpstr>Site Module</vt:lpstr>
      <vt:lpstr>Enter flow_labels</vt:lpstr>
      <vt:lpstr>Static CIDR Labels</vt:lpstr>
      <vt:lpstr>Snort/Suricata Variables capture context</vt:lpstr>
      <vt:lpstr>Site::local_nets also provides context</vt:lpstr>
      <vt:lpstr>Other types of IP/Subnet labels</vt:lpstr>
      <vt:lpstr>Format of cidr.labels file </vt:lpstr>
      <vt:lpstr>Static Flow Labels</vt:lpstr>
      <vt:lpstr>Ways to label flows </vt:lpstr>
      <vt:lpstr>Format of the flow.label input file</vt:lpstr>
      <vt:lpstr>What happens behind the scenes?</vt:lpstr>
      <vt:lpstr>Functions for using labels in script-land </vt:lpstr>
      <vt:lpstr>Dynamic Labels</vt:lpstr>
      <vt:lpstr>Label scans with scan.bro</vt:lpstr>
      <vt:lpstr>Suspicious DNS server activity</vt:lpstr>
      <vt:lpstr>Label Possible Lateral Movement</vt:lpstr>
      <vt:lpstr>Other uses of Enriched Network Data </vt:lpstr>
      <vt:lpstr>Applications in AI</vt:lpstr>
      <vt:lpstr>Categorical labeling</vt:lpstr>
      <vt:lpstr>Training supervised models</vt:lpstr>
      <vt:lpstr>Ideas for enhancement </vt:lpstr>
      <vt:lpstr>Get the code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Transcending NGIPS</dc:title>
  <dc:creator>Druce MacFarlane</dc:creator>
  <cp:lastModifiedBy>adam pumphrey</cp:lastModifiedBy>
  <cp:revision>606</cp:revision>
  <dcterms:created xsi:type="dcterms:W3CDTF">2017-05-01T16:35:09Z</dcterms:created>
  <dcterms:modified xsi:type="dcterms:W3CDTF">2018-10-12T15:19:45Z</dcterms:modified>
</cp:coreProperties>
</file>